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403D"/>
    <a:srgbClr val="474643"/>
    <a:srgbClr val="4F4E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85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a vichi" userId="4bdf076e12e25644" providerId="LiveId" clId="{3F61B6AB-7B33-4B91-8949-C33851FB5403}"/>
    <pc:docChg chg="modSld">
      <pc:chgData name="francesca vichi" userId="4bdf076e12e25644" providerId="LiveId" clId="{3F61B6AB-7B33-4B91-8949-C33851FB5403}" dt="2026-06-23T05:18:08.410" v="0" actId="1076"/>
      <pc:docMkLst>
        <pc:docMk/>
      </pc:docMkLst>
      <pc:sldChg chg="modSp mod">
        <pc:chgData name="francesca vichi" userId="4bdf076e12e25644" providerId="LiveId" clId="{3F61B6AB-7B33-4B91-8949-C33851FB5403}" dt="2026-06-23T05:18:08.410" v="0" actId="1076"/>
        <pc:sldMkLst>
          <pc:docMk/>
          <pc:sldMk cId="0" sldId="259"/>
        </pc:sldMkLst>
        <pc:picChg chg="mod">
          <ac:chgData name="francesca vichi" userId="4bdf076e12e25644" providerId="LiveId" clId="{3F61B6AB-7B33-4B91-8949-C33851FB5403}" dt="2026-06-23T05:18:08.410" v="0" actId="1076"/>
          <ac:picMkLst>
            <pc:docMk/>
            <pc:sldMk cId="0" sldId="259"/>
            <ac:picMk id="24" creationId="{F147A1A4-2EC8-3C6E-F759-12C1781D534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3F737-0F40-45A4-A698-A4A8437E6478}" type="datetimeFigureOut">
              <a:rPr lang="it-IT" smtClean="0"/>
              <a:t>22/06/2026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F6B25-5225-4C68-B73C-A8308557B1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1320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F6B25-5225-4C68-B73C-A8308557B1FE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0549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F6B25-5225-4C68-B73C-A8308557B1FE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9580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8640" y="502920"/>
            <a:ext cx="73152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050" b="1" noProof="0" dirty="0">
                <a:solidFill>
                  <a:srgbClr val="639922"/>
                </a:solidFill>
                <a:latin typeface="Calibri"/>
              </a:rPr>
              <a:t>PRECISION SHEEP 2.0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2064" y="859871"/>
            <a:ext cx="86868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4400" b="1" noProof="0" dirty="0">
                <a:solidFill>
                  <a:srgbClr val="27500A"/>
                </a:solidFill>
                <a:latin typeface="Cambria"/>
              </a:rPr>
              <a:t>Poderi: la gestione
dell'allevamento
diventa digitale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39" y="3520440"/>
            <a:ext cx="1125904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2000" b="0" noProof="0" dirty="0">
                <a:solidFill>
                  <a:srgbClr val="41403D"/>
                </a:solidFill>
                <a:latin typeface="Calibri"/>
              </a:rPr>
              <a:t>Un'applicazione per centralizzare, semplificare e migliorare</a:t>
            </a:r>
            <a:r>
              <a:rPr lang="it-IT" sz="2000" noProof="0" dirty="0">
                <a:solidFill>
                  <a:srgbClr val="41403D"/>
                </a:solidFill>
                <a:latin typeface="Calibri"/>
              </a:rPr>
              <a:t> </a:t>
            </a:r>
            <a:r>
              <a:rPr lang="it-IT" sz="2000" b="0" noProof="0" dirty="0">
                <a:solidFill>
                  <a:srgbClr val="41403D"/>
                </a:solidFill>
                <a:latin typeface="Calibri"/>
              </a:rPr>
              <a:t>la gestione quotidiana dell'allevamento ovino.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548640" y="4444654"/>
            <a:ext cx="2212848" cy="274320"/>
          </a:xfrm>
          <a:prstGeom prst="roundRect">
            <a:avLst/>
          </a:prstGeom>
          <a:solidFill>
            <a:srgbClr val="EAF3DE"/>
          </a:solidFill>
          <a:ln w="6350">
            <a:solidFill>
              <a:srgbClr val="C0DD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noProof="0" dirty="0"/>
          </a:p>
        </p:txBody>
      </p:sp>
      <p:sp>
        <p:nvSpPr>
          <p:cNvPr id="6" name="TextBox 5"/>
          <p:cNvSpPr txBox="1"/>
          <p:nvPr/>
        </p:nvSpPr>
        <p:spPr>
          <a:xfrm>
            <a:off x="617220" y="4443315"/>
            <a:ext cx="2075688" cy="306467"/>
          </a:xfrm>
          <a:prstGeom prst="round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noProof="0" dirty="0">
                <a:solidFill>
                  <a:srgbClr val="27500A"/>
                </a:solidFill>
                <a:latin typeface="Calibri"/>
              </a:rPr>
              <a:t>Allevamento pecore</a:t>
            </a:r>
          </a:p>
        </p:txBody>
      </p:sp>
      <p:sp>
        <p:nvSpPr>
          <p:cNvPr id="7" name="Rectangle: Rounded Corners 6"/>
          <p:cNvSpPr/>
          <p:nvPr/>
        </p:nvSpPr>
        <p:spPr>
          <a:xfrm>
            <a:off x="2898648" y="4444654"/>
            <a:ext cx="2002536" cy="274320"/>
          </a:xfrm>
          <a:prstGeom prst="roundRect">
            <a:avLst/>
          </a:prstGeom>
          <a:solidFill>
            <a:srgbClr val="EAF3DE"/>
          </a:solidFill>
          <a:ln w="6350">
            <a:solidFill>
              <a:srgbClr val="C0DD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noProof="0" dirty="0"/>
          </a:p>
        </p:txBody>
      </p:sp>
      <p:sp>
        <p:nvSpPr>
          <p:cNvPr id="8" name="TextBox 7"/>
          <p:cNvSpPr txBox="1"/>
          <p:nvPr/>
        </p:nvSpPr>
        <p:spPr>
          <a:xfrm>
            <a:off x="2990088" y="4443315"/>
            <a:ext cx="1865376" cy="306467"/>
          </a:xfrm>
          <a:prstGeom prst="round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noProof="0" dirty="0">
                <a:solidFill>
                  <a:srgbClr val="27500A"/>
                </a:solidFill>
                <a:latin typeface="Calibri"/>
              </a:rPr>
              <a:t>Digitalizzazione</a:t>
            </a:r>
          </a:p>
        </p:txBody>
      </p:sp>
      <p:sp>
        <p:nvSpPr>
          <p:cNvPr id="9" name="Rectangle: Rounded Corners 8"/>
          <p:cNvSpPr/>
          <p:nvPr/>
        </p:nvSpPr>
        <p:spPr>
          <a:xfrm>
            <a:off x="5038344" y="4444654"/>
            <a:ext cx="1266444" cy="274320"/>
          </a:xfrm>
          <a:prstGeom prst="roundRect">
            <a:avLst/>
          </a:prstGeom>
          <a:solidFill>
            <a:srgbClr val="EAF3DE"/>
          </a:solidFill>
          <a:ln w="6350">
            <a:solidFill>
              <a:srgbClr val="C0DD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noProof="0" dirty="0"/>
          </a:p>
        </p:txBody>
      </p:sp>
      <p:sp>
        <p:nvSpPr>
          <p:cNvPr id="10" name="TextBox 9"/>
          <p:cNvSpPr txBox="1"/>
          <p:nvPr/>
        </p:nvSpPr>
        <p:spPr>
          <a:xfrm>
            <a:off x="5129783" y="4443315"/>
            <a:ext cx="1129284" cy="306467"/>
          </a:xfrm>
          <a:prstGeom prst="round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noProof="0" dirty="0">
                <a:solidFill>
                  <a:srgbClr val="27500A"/>
                </a:solidFill>
                <a:latin typeface="Calibri"/>
              </a:rPr>
              <a:t>Fertilità</a:t>
            </a:r>
          </a:p>
        </p:txBody>
      </p:sp>
      <p:sp>
        <p:nvSpPr>
          <p:cNvPr id="11" name="Rectangle: Rounded Corners 10"/>
          <p:cNvSpPr/>
          <p:nvPr/>
        </p:nvSpPr>
        <p:spPr>
          <a:xfrm>
            <a:off x="6441948" y="4444654"/>
            <a:ext cx="1056132" cy="274320"/>
          </a:xfrm>
          <a:prstGeom prst="roundRect">
            <a:avLst/>
          </a:prstGeom>
          <a:solidFill>
            <a:srgbClr val="EAF3DE"/>
          </a:solidFill>
          <a:ln w="6350">
            <a:solidFill>
              <a:srgbClr val="C0DD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noProof="0" dirty="0"/>
          </a:p>
        </p:txBody>
      </p:sp>
      <p:sp>
        <p:nvSpPr>
          <p:cNvPr id="12" name="TextBox 11"/>
          <p:cNvSpPr txBox="1"/>
          <p:nvPr/>
        </p:nvSpPr>
        <p:spPr>
          <a:xfrm>
            <a:off x="6533388" y="4443315"/>
            <a:ext cx="918972" cy="306467"/>
          </a:xfrm>
          <a:prstGeom prst="round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noProof="0" dirty="0">
                <a:solidFill>
                  <a:srgbClr val="27500A"/>
                </a:solidFill>
                <a:latin typeface="Calibri"/>
              </a:rPr>
              <a:t>Razioni</a:t>
            </a:r>
          </a:p>
        </p:txBody>
      </p:sp>
      <p:sp>
        <p:nvSpPr>
          <p:cNvPr id="13" name="Rectangle: Rounded Corners 12"/>
          <p:cNvSpPr/>
          <p:nvPr/>
        </p:nvSpPr>
        <p:spPr>
          <a:xfrm>
            <a:off x="7635240" y="4444654"/>
            <a:ext cx="1687068" cy="274320"/>
          </a:xfrm>
          <a:prstGeom prst="roundRect">
            <a:avLst/>
          </a:prstGeom>
          <a:solidFill>
            <a:srgbClr val="EAF3DE"/>
          </a:solidFill>
          <a:ln w="6350">
            <a:solidFill>
              <a:srgbClr val="C0DD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noProof="0" dirty="0"/>
          </a:p>
        </p:txBody>
      </p:sp>
      <p:sp>
        <p:nvSpPr>
          <p:cNvPr id="14" name="TextBox 13"/>
          <p:cNvSpPr txBox="1"/>
          <p:nvPr/>
        </p:nvSpPr>
        <p:spPr>
          <a:xfrm>
            <a:off x="7726679" y="4443315"/>
            <a:ext cx="1549908" cy="306467"/>
          </a:xfrm>
          <a:prstGeom prst="round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noProof="0" dirty="0">
                <a:solidFill>
                  <a:srgbClr val="27500A"/>
                </a:solidFill>
                <a:latin typeface="Calibri"/>
              </a:rPr>
              <a:t>Qualità latte</a:t>
            </a:r>
          </a:p>
        </p:txBody>
      </p:sp>
      <p:sp>
        <p:nvSpPr>
          <p:cNvPr id="15" name="Rectangle: Rounded Corners 14"/>
          <p:cNvSpPr/>
          <p:nvPr/>
        </p:nvSpPr>
        <p:spPr>
          <a:xfrm>
            <a:off x="9459467" y="4444654"/>
            <a:ext cx="950976" cy="274320"/>
          </a:xfrm>
          <a:prstGeom prst="roundRect">
            <a:avLst/>
          </a:prstGeom>
          <a:solidFill>
            <a:srgbClr val="EAF3DE"/>
          </a:solidFill>
          <a:ln w="6350">
            <a:solidFill>
              <a:srgbClr val="C0DD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noProof="0" dirty="0"/>
          </a:p>
        </p:txBody>
      </p:sp>
      <p:sp>
        <p:nvSpPr>
          <p:cNvPr id="16" name="TextBox 15"/>
          <p:cNvSpPr txBox="1"/>
          <p:nvPr/>
        </p:nvSpPr>
        <p:spPr>
          <a:xfrm>
            <a:off x="9550907" y="4443315"/>
            <a:ext cx="813816" cy="306467"/>
          </a:xfrm>
          <a:prstGeom prst="round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noProof="0" dirty="0">
                <a:solidFill>
                  <a:srgbClr val="27500A"/>
                </a:solidFill>
                <a:latin typeface="Calibri"/>
              </a:rPr>
              <a:t>Salute</a:t>
            </a:r>
          </a:p>
        </p:txBody>
      </p:sp>
      <p:sp>
        <p:nvSpPr>
          <p:cNvPr id="17" name="Rectangle: Rounded Corners 16"/>
          <p:cNvSpPr/>
          <p:nvPr/>
        </p:nvSpPr>
        <p:spPr>
          <a:xfrm>
            <a:off x="548640" y="4919472"/>
            <a:ext cx="5303520" cy="320040"/>
          </a:xfrm>
          <a:prstGeom prst="roundRect">
            <a:avLst/>
          </a:prstGeom>
          <a:solidFill>
            <a:srgbClr val="FAEEDA"/>
          </a:solidFill>
          <a:ln w="6350">
            <a:solidFill>
              <a:srgbClr val="FAC77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noProof="0" dirty="0"/>
          </a:p>
        </p:txBody>
      </p:sp>
      <p:sp>
        <p:nvSpPr>
          <p:cNvPr id="18" name="TextBox 17"/>
          <p:cNvSpPr txBox="1"/>
          <p:nvPr/>
        </p:nvSpPr>
        <p:spPr>
          <a:xfrm>
            <a:off x="685800" y="4940993"/>
            <a:ext cx="5029200" cy="306467"/>
          </a:xfrm>
          <a:prstGeom prst="round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1" noProof="0" dirty="0">
                <a:solidFill>
                  <a:srgbClr val="BA7517"/>
                </a:solidFill>
                <a:latin typeface="Calibri"/>
              </a:rPr>
              <a:t>App in fase di sviluppo e sperimentazione sul campo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3CE3892B-FCC0-D21D-0326-69F385AA45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1633" y="1598816"/>
            <a:ext cx="2913744" cy="84753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5486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900" b="1" i="0" noProof="0" dirty="0">
                <a:solidFill>
                  <a:srgbClr val="639922"/>
                </a:solidFill>
                <a:latin typeface="Calibri"/>
              </a:rPr>
              <a:t>CAMBIAMENTO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2800" b="1" i="0" noProof="0" dirty="0">
                <a:solidFill>
                  <a:srgbClr val="27500A"/>
                </a:solidFill>
                <a:latin typeface="Cambria"/>
              </a:rPr>
              <a:t>Prima e dopo l'applicazione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68512"/>
            <a:ext cx="27432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400" b="1" i="0" noProof="0" dirty="0">
                <a:solidFill>
                  <a:srgbClr val="1D9E75"/>
                </a:solidFill>
                <a:latin typeface="Calibri"/>
              </a:rPr>
              <a:t>ALLEVATORE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63040"/>
            <a:ext cx="5394960" cy="292608"/>
          </a:xfrm>
          <a:prstGeom prst="rect">
            <a:avLst/>
          </a:prstGeom>
          <a:solidFill>
            <a:srgbClr val="F1EF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noProof="0" dirty="0"/>
          </a:p>
        </p:txBody>
      </p:sp>
      <p:sp>
        <p:nvSpPr>
          <p:cNvPr id="6" name="TextBox 5"/>
          <p:cNvSpPr txBox="1"/>
          <p:nvPr/>
        </p:nvSpPr>
        <p:spPr>
          <a:xfrm>
            <a:off x="594360" y="1499616"/>
            <a:ext cx="52120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1" i="0" noProof="0" dirty="0">
                <a:solidFill>
                  <a:srgbClr val="5F5E5A"/>
                </a:solidFill>
                <a:latin typeface="Calibri"/>
              </a:rPr>
              <a:t>PRIMA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4672" y="1820380"/>
            <a:ext cx="49834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Registrazioni su carta, quando e se vengono fatte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CBA1B53A-3ABB-1939-EF83-8296A02E0D9A}"/>
              </a:ext>
            </a:extLst>
          </p:cNvPr>
          <p:cNvGrpSpPr/>
          <p:nvPr/>
        </p:nvGrpSpPr>
        <p:grpSpPr>
          <a:xfrm>
            <a:off x="576072" y="2171699"/>
            <a:ext cx="182880" cy="253916"/>
            <a:chOff x="566928" y="2185415"/>
            <a:chExt cx="182880" cy="253916"/>
          </a:xfrm>
        </p:grpSpPr>
        <p:sp>
          <p:nvSpPr>
            <p:cNvPr id="10" name="Oval 9"/>
            <p:cNvSpPr/>
            <p:nvPr/>
          </p:nvSpPr>
          <p:spPr>
            <a:xfrm>
              <a:off x="566928" y="2220933"/>
              <a:ext cx="182880" cy="182880"/>
            </a:xfrm>
            <a:prstGeom prst="ellipse">
              <a:avLst/>
            </a:prstGeom>
            <a:solidFill>
              <a:srgbClr val="FCEBE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2400" noProof="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76072" y="2185415"/>
              <a:ext cx="164592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it-IT" sz="1050" b="1" i="0" noProof="0" dirty="0">
                  <a:solidFill>
                    <a:srgbClr val="A32D2D"/>
                  </a:solidFill>
                  <a:latin typeface="Calibri"/>
                </a:rPr>
                <a:t>✕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04672" y="2167852"/>
            <a:ext cx="49834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Dati dispersi tra appunti e memoria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04672" y="2515324"/>
            <a:ext cx="49834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Numero esatto di femmine gravide o in lattazione non sempre noto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4672" y="2902552"/>
            <a:ext cx="49834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Scorte mangime stimate "ad occhio"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4672" y="3250024"/>
            <a:ext cx="49834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Difficile ricostruire la carriera produttiva di un singolo animale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126480" y="1463040"/>
            <a:ext cx="5394960" cy="292608"/>
          </a:xfrm>
          <a:prstGeom prst="rect">
            <a:avLst/>
          </a:prstGeom>
          <a:solidFill>
            <a:srgbClr val="EAF3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noProof="0" dirty="0"/>
          </a:p>
        </p:txBody>
      </p:sp>
      <p:sp>
        <p:nvSpPr>
          <p:cNvPr id="23" name="TextBox 22"/>
          <p:cNvSpPr txBox="1"/>
          <p:nvPr/>
        </p:nvSpPr>
        <p:spPr>
          <a:xfrm>
            <a:off x="6263640" y="1499616"/>
            <a:ext cx="52120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1" i="0" noProof="0" dirty="0">
                <a:solidFill>
                  <a:srgbClr val="27500A"/>
                </a:solidFill>
                <a:latin typeface="Calibri"/>
              </a:rPr>
              <a:t>CON PODERI</a:t>
            </a:r>
          </a:p>
        </p:txBody>
      </p:sp>
      <p:sp>
        <p:nvSpPr>
          <p:cNvPr id="24" name="Oval 23"/>
          <p:cNvSpPr/>
          <p:nvPr/>
        </p:nvSpPr>
        <p:spPr>
          <a:xfrm>
            <a:off x="6236208" y="1859745"/>
            <a:ext cx="182880" cy="182880"/>
          </a:xfrm>
          <a:prstGeom prst="ellipse">
            <a:avLst/>
          </a:prstGeom>
          <a:solidFill>
            <a:srgbClr val="EAF3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noProof="0" dirty="0"/>
          </a:p>
        </p:txBody>
      </p:sp>
      <p:sp>
        <p:nvSpPr>
          <p:cNvPr id="25" name="TextBox 24"/>
          <p:cNvSpPr txBox="1"/>
          <p:nvPr/>
        </p:nvSpPr>
        <p:spPr>
          <a:xfrm>
            <a:off x="6254496" y="1824227"/>
            <a:ext cx="16459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050" b="1" i="0" noProof="0" dirty="0">
                <a:solidFill>
                  <a:srgbClr val="639922"/>
                </a:solidFill>
                <a:latin typeface="Calibri"/>
              </a:rPr>
              <a:t>✓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73952" y="1820380"/>
            <a:ext cx="49834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Registrazione diretta in campo dallo smartphone</a:t>
            </a:r>
          </a:p>
        </p:txBody>
      </p:sp>
      <p:sp>
        <p:nvSpPr>
          <p:cNvPr id="27" name="Oval 26"/>
          <p:cNvSpPr/>
          <p:nvPr/>
        </p:nvSpPr>
        <p:spPr>
          <a:xfrm>
            <a:off x="6236208" y="2207217"/>
            <a:ext cx="182880" cy="182880"/>
          </a:xfrm>
          <a:prstGeom prst="ellipse">
            <a:avLst/>
          </a:prstGeom>
          <a:solidFill>
            <a:srgbClr val="EAF3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noProof="0" dirty="0"/>
          </a:p>
        </p:txBody>
      </p:sp>
      <p:sp>
        <p:nvSpPr>
          <p:cNvPr id="28" name="TextBox 27"/>
          <p:cNvSpPr txBox="1"/>
          <p:nvPr/>
        </p:nvSpPr>
        <p:spPr>
          <a:xfrm>
            <a:off x="6254496" y="2171699"/>
            <a:ext cx="16459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050" b="1" i="0" noProof="0" dirty="0">
                <a:solidFill>
                  <a:srgbClr val="639922"/>
                </a:solidFill>
                <a:latin typeface="Calibri"/>
              </a:rPr>
              <a:t>✓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73952" y="2167852"/>
            <a:ext cx="49834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Tutto in un unico punto: anagrafica, eventi, storico</a:t>
            </a:r>
          </a:p>
        </p:txBody>
      </p:sp>
      <p:sp>
        <p:nvSpPr>
          <p:cNvPr id="30" name="Oval 29"/>
          <p:cNvSpPr/>
          <p:nvPr/>
        </p:nvSpPr>
        <p:spPr>
          <a:xfrm>
            <a:off x="6236208" y="2554689"/>
            <a:ext cx="182880" cy="182880"/>
          </a:xfrm>
          <a:prstGeom prst="ellipse">
            <a:avLst/>
          </a:prstGeom>
          <a:solidFill>
            <a:srgbClr val="EAF3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noProof="0" dirty="0"/>
          </a:p>
        </p:txBody>
      </p:sp>
      <p:sp>
        <p:nvSpPr>
          <p:cNvPr id="31" name="TextBox 30"/>
          <p:cNvSpPr txBox="1"/>
          <p:nvPr/>
        </p:nvSpPr>
        <p:spPr>
          <a:xfrm>
            <a:off x="6254496" y="2519171"/>
            <a:ext cx="16459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050" b="1" i="0" noProof="0" dirty="0">
                <a:solidFill>
                  <a:srgbClr val="639922"/>
                </a:solidFill>
                <a:latin typeface="Calibri"/>
              </a:rPr>
              <a:t>✓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73952" y="2515324"/>
            <a:ext cx="49834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Situazione del gregge aggiornata in tempo reale (gravide, in lattazione, asciutte)</a:t>
            </a:r>
          </a:p>
        </p:txBody>
      </p:sp>
      <p:sp>
        <p:nvSpPr>
          <p:cNvPr id="33" name="Oval 32"/>
          <p:cNvSpPr/>
          <p:nvPr/>
        </p:nvSpPr>
        <p:spPr>
          <a:xfrm>
            <a:off x="6236208" y="2941917"/>
            <a:ext cx="182880" cy="182880"/>
          </a:xfrm>
          <a:prstGeom prst="ellipse">
            <a:avLst/>
          </a:prstGeom>
          <a:solidFill>
            <a:srgbClr val="EAF3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noProof="0" dirty="0"/>
          </a:p>
        </p:txBody>
      </p:sp>
      <p:sp>
        <p:nvSpPr>
          <p:cNvPr id="34" name="TextBox 33"/>
          <p:cNvSpPr txBox="1"/>
          <p:nvPr/>
        </p:nvSpPr>
        <p:spPr>
          <a:xfrm>
            <a:off x="6254496" y="2906399"/>
            <a:ext cx="16459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050" b="1" i="0" noProof="0" dirty="0">
                <a:solidFill>
                  <a:srgbClr val="639922"/>
                </a:solidFill>
                <a:latin typeface="Calibri"/>
              </a:rPr>
              <a:t>✓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73952" y="2902552"/>
            <a:ext cx="49834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Proiezione giorni di autonomia per ogni alimento in magazzino</a:t>
            </a:r>
          </a:p>
        </p:txBody>
      </p:sp>
      <p:sp>
        <p:nvSpPr>
          <p:cNvPr id="36" name="Oval 35"/>
          <p:cNvSpPr/>
          <p:nvPr/>
        </p:nvSpPr>
        <p:spPr>
          <a:xfrm>
            <a:off x="6236208" y="3289389"/>
            <a:ext cx="182880" cy="182880"/>
          </a:xfrm>
          <a:prstGeom prst="ellipse">
            <a:avLst/>
          </a:prstGeom>
          <a:solidFill>
            <a:srgbClr val="EAF3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noProof="0" dirty="0"/>
          </a:p>
        </p:txBody>
      </p:sp>
      <p:sp>
        <p:nvSpPr>
          <p:cNvPr id="37" name="TextBox 36"/>
          <p:cNvSpPr txBox="1"/>
          <p:nvPr/>
        </p:nvSpPr>
        <p:spPr>
          <a:xfrm>
            <a:off x="6254496" y="3253871"/>
            <a:ext cx="16459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050" b="1" i="0" noProof="0" dirty="0">
                <a:solidFill>
                  <a:srgbClr val="639922"/>
                </a:solidFill>
                <a:latin typeface="Calibri"/>
              </a:rPr>
              <a:t>✓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473952" y="3250024"/>
            <a:ext cx="49834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Storico completo di ogni animale sempre accessibile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1480" y="3699283"/>
            <a:ext cx="27432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400" b="1" i="0" noProof="0" dirty="0">
                <a:solidFill>
                  <a:srgbClr val="1D9E75"/>
                </a:solidFill>
                <a:latin typeface="Calibri"/>
              </a:rPr>
              <a:t>TECNICO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57200" y="4030387"/>
            <a:ext cx="5394960" cy="292608"/>
          </a:xfrm>
          <a:prstGeom prst="rect">
            <a:avLst/>
          </a:prstGeom>
          <a:solidFill>
            <a:srgbClr val="F1EF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noProof="0" dirty="0"/>
          </a:p>
        </p:txBody>
      </p:sp>
      <p:sp>
        <p:nvSpPr>
          <p:cNvPr id="41" name="TextBox 40"/>
          <p:cNvSpPr txBox="1"/>
          <p:nvPr/>
        </p:nvSpPr>
        <p:spPr>
          <a:xfrm>
            <a:off x="594360" y="4066963"/>
            <a:ext cx="52120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1" i="0" noProof="0" dirty="0">
                <a:solidFill>
                  <a:srgbClr val="5F5E5A"/>
                </a:solidFill>
                <a:latin typeface="Calibri"/>
              </a:rPr>
              <a:t>PRIMA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04672" y="4387728"/>
            <a:ext cx="49834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Trascrizione manuale dal cartaceo su fogli Excel, con rischio di errori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04672" y="4768330"/>
            <a:ext cx="49834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Razioni comunicate tramite messaggi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04672" y="5115801"/>
            <a:ext cx="49834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Quantità di alimenti in magazzino indicative, non tracciate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04672" y="5467845"/>
            <a:ext cx="49834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Molto tempo per ricostruire lo storico di un singolo animale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126480" y="4030387"/>
            <a:ext cx="5394960" cy="292608"/>
          </a:xfrm>
          <a:prstGeom prst="rect">
            <a:avLst/>
          </a:prstGeom>
          <a:solidFill>
            <a:srgbClr val="EAF3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noProof="0" dirty="0"/>
          </a:p>
        </p:txBody>
      </p:sp>
      <p:sp>
        <p:nvSpPr>
          <p:cNvPr id="55" name="TextBox 54"/>
          <p:cNvSpPr txBox="1"/>
          <p:nvPr/>
        </p:nvSpPr>
        <p:spPr>
          <a:xfrm>
            <a:off x="6263640" y="4066963"/>
            <a:ext cx="52120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1" i="0" noProof="0" dirty="0">
                <a:solidFill>
                  <a:srgbClr val="27500A"/>
                </a:solidFill>
                <a:latin typeface="Calibri"/>
              </a:rPr>
              <a:t>CON PODERI</a:t>
            </a:r>
          </a:p>
        </p:txBody>
      </p:sp>
      <p:sp>
        <p:nvSpPr>
          <p:cNvPr id="56" name="Oval 55"/>
          <p:cNvSpPr/>
          <p:nvPr/>
        </p:nvSpPr>
        <p:spPr>
          <a:xfrm>
            <a:off x="6236208" y="4427093"/>
            <a:ext cx="182880" cy="182880"/>
          </a:xfrm>
          <a:prstGeom prst="ellipse">
            <a:avLst/>
          </a:prstGeom>
          <a:solidFill>
            <a:srgbClr val="EAF3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noProof="0" dirty="0"/>
          </a:p>
        </p:txBody>
      </p:sp>
      <p:sp>
        <p:nvSpPr>
          <p:cNvPr id="57" name="TextBox 56"/>
          <p:cNvSpPr txBox="1"/>
          <p:nvPr/>
        </p:nvSpPr>
        <p:spPr>
          <a:xfrm>
            <a:off x="6254496" y="4391575"/>
            <a:ext cx="16459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050" b="1" i="0" noProof="0" dirty="0">
                <a:solidFill>
                  <a:srgbClr val="639922"/>
                </a:solidFill>
                <a:latin typeface="Calibri"/>
              </a:rPr>
              <a:t>✓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473952" y="4387728"/>
            <a:ext cx="49834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Dati registrati in digitale dall'allevatore, riducendo tempi ed errori</a:t>
            </a:r>
          </a:p>
        </p:txBody>
      </p:sp>
      <p:sp>
        <p:nvSpPr>
          <p:cNvPr id="59" name="Oval 58"/>
          <p:cNvSpPr/>
          <p:nvPr/>
        </p:nvSpPr>
        <p:spPr>
          <a:xfrm>
            <a:off x="6236208" y="4807695"/>
            <a:ext cx="182880" cy="182880"/>
          </a:xfrm>
          <a:prstGeom prst="ellipse">
            <a:avLst/>
          </a:prstGeom>
          <a:solidFill>
            <a:srgbClr val="EAF3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noProof="0" dirty="0"/>
          </a:p>
        </p:txBody>
      </p:sp>
      <p:sp>
        <p:nvSpPr>
          <p:cNvPr id="60" name="TextBox 59"/>
          <p:cNvSpPr txBox="1"/>
          <p:nvPr/>
        </p:nvSpPr>
        <p:spPr>
          <a:xfrm>
            <a:off x="6254496" y="4772177"/>
            <a:ext cx="16459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050" b="1" i="0" noProof="0" dirty="0">
                <a:solidFill>
                  <a:srgbClr val="639922"/>
                </a:solidFill>
                <a:latin typeface="Calibri"/>
              </a:rPr>
              <a:t>✓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473952" y="4768330"/>
            <a:ext cx="49834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Razioni tracciate sull'app</a:t>
            </a:r>
          </a:p>
        </p:txBody>
      </p:sp>
      <p:sp>
        <p:nvSpPr>
          <p:cNvPr id="62" name="Oval 61"/>
          <p:cNvSpPr/>
          <p:nvPr/>
        </p:nvSpPr>
        <p:spPr>
          <a:xfrm>
            <a:off x="6236208" y="5155166"/>
            <a:ext cx="182880" cy="182880"/>
          </a:xfrm>
          <a:prstGeom prst="ellipse">
            <a:avLst/>
          </a:prstGeom>
          <a:solidFill>
            <a:srgbClr val="EAF3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noProof="0" dirty="0"/>
          </a:p>
        </p:txBody>
      </p:sp>
      <p:sp>
        <p:nvSpPr>
          <p:cNvPr id="63" name="TextBox 62"/>
          <p:cNvSpPr txBox="1"/>
          <p:nvPr/>
        </p:nvSpPr>
        <p:spPr>
          <a:xfrm>
            <a:off x="6254496" y="5119648"/>
            <a:ext cx="16459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050" b="1" i="0" noProof="0" dirty="0">
                <a:solidFill>
                  <a:srgbClr val="639922"/>
                </a:solidFill>
                <a:latin typeface="Calibri"/>
              </a:rPr>
              <a:t>✓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473952" y="5115801"/>
            <a:ext cx="49834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Valutazione del magazzino e dell'andamento produttivo da remoto</a:t>
            </a:r>
          </a:p>
        </p:txBody>
      </p:sp>
      <p:sp>
        <p:nvSpPr>
          <p:cNvPr id="65" name="Oval 64"/>
          <p:cNvSpPr/>
          <p:nvPr/>
        </p:nvSpPr>
        <p:spPr>
          <a:xfrm>
            <a:off x="6236208" y="5507210"/>
            <a:ext cx="182880" cy="182880"/>
          </a:xfrm>
          <a:prstGeom prst="ellipse">
            <a:avLst/>
          </a:prstGeom>
          <a:solidFill>
            <a:srgbClr val="EAF3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400" noProof="0" dirty="0"/>
          </a:p>
        </p:txBody>
      </p:sp>
      <p:sp>
        <p:nvSpPr>
          <p:cNvPr id="66" name="TextBox 65"/>
          <p:cNvSpPr txBox="1"/>
          <p:nvPr/>
        </p:nvSpPr>
        <p:spPr>
          <a:xfrm>
            <a:off x="6254496" y="5471692"/>
            <a:ext cx="16459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050" b="1" i="0" noProof="0" dirty="0">
                <a:solidFill>
                  <a:srgbClr val="639922"/>
                </a:solidFill>
                <a:latin typeface="Calibri"/>
              </a:rPr>
              <a:t>✓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473952" y="5467845"/>
            <a:ext cx="498348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2C2C2A"/>
                </a:solidFill>
                <a:latin typeface="Calibri"/>
              </a:rPr>
              <a:t>Storico del singolo animale consultabile in pochi secondi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942C84BA-354E-1507-5678-7699FF3D557A}"/>
              </a:ext>
            </a:extLst>
          </p:cNvPr>
          <p:cNvGrpSpPr/>
          <p:nvPr/>
        </p:nvGrpSpPr>
        <p:grpSpPr>
          <a:xfrm>
            <a:off x="576072" y="1824227"/>
            <a:ext cx="182880" cy="253916"/>
            <a:chOff x="566928" y="2185415"/>
            <a:chExt cx="182880" cy="253916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240CDDCB-6AD3-8176-408B-614F6EAE805C}"/>
                </a:ext>
              </a:extLst>
            </p:cNvPr>
            <p:cNvSpPr/>
            <p:nvPr/>
          </p:nvSpPr>
          <p:spPr>
            <a:xfrm>
              <a:off x="566928" y="2220933"/>
              <a:ext cx="182880" cy="182880"/>
            </a:xfrm>
            <a:prstGeom prst="ellipse">
              <a:avLst/>
            </a:prstGeom>
            <a:solidFill>
              <a:srgbClr val="FCEBE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2400" noProof="0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4B527788-29EF-E664-69FF-3A8B292EEA1B}"/>
                </a:ext>
              </a:extLst>
            </p:cNvPr>
            <p:cNvSpPr txBox="1"/>
            <p:nvPr/>
          </p:nvSpPr>
          <p:spPr>
            <a:xfrm>
              <a:off x="576072" y="2185415"/>
              <a:ext cx="164592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it-IT" sz="1050" b="1" i="0" noProof="0" dirty="0">
                  <a:solidFill>
                    <a:srgbClr val="A32D2D"/>
                  </a:solidFill>
                  <a:latin typeface="Calibri"/>
                </a:rPr>
                <a:t>✕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026A92A3-4DFF-EE5D-6A07-A9E49BE19C51}"/>
              </a:ext>
            </a:extLst>
          </p:cNvPr>
          <p:cNvGrpSpPr/>
          <p:nvPr/>
        </p:nvGrpSpPr>
        <p:grpSpPr>
          <a:xfrm>
            <a:off x="576072" y="2519171"/>
            <a:ext cx="182880" cy="253916"/>
            <a:chOff x="566928" y="2185415"/>
            <a:chExt cx="182880" cy="253916"/>
          </a:xfrm>
        </p:grpSpPr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62A4ED56-CD99-FBB3-D65A-73B9B8945CFB}"/>
                </a:ext>
              </a:extLst>
            </p:cNvPr>
            <p:cNvSpPr/>
            <p:nvPr/>
          </p:nvSpPr>
          <p:spPr>
            <a:xfrm>
              <a:off x="566928" y="2220933"/>
              <a:ext cx="182880" cy="182880"/>
            </a:xfrm>
            <a:prstGeom prst="ellipse">
              <a:avLst/>
            </a:prstGeom>
            <a:solidFill>
              <a:srgbClr val="FCEBE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2400" noProof="0" dirty="0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ED7ED83F-9707-DE0B-C4D7-9F5CD2D2AD1B}"/>
                </a:ext>
              </a:extLst>
            </p:cNvPr>
            <p:cNvSpPr txBox="1"/>
            <p:nvPr/>
          </p:nvSpPr>
          <p:spPr>
            <a:xfrm>
              <a:off x="576072" y="2185415"/>
              <a:ext cx="164592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it-IT" sz="1050" b="1" i="0" noProof="0" dirty="0">
                  <a:solidFill>
                    <a:srgbClr val="A32D2D"/>
                  </a:solidFill>
                  <a:latin typeface="Calibri"/>
                </a:rPr>
                <a:t>✕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44CBF56-16D1-1649-E07E-F9A2213EDC97}"/>
              </a:ext>
            </a:extLst>
          </p:cNvPr>
          <p:cNvGrpSpPr/>
          <p:nvPr/>
        </p:nvGrpSpPr>
        <p:grpSpPr>
          <a:xfrm>
            <a:off x="576072" y="2906399"/>
            <a:ext cx="182880" cy="253916"/>
            <a:chOff x="566928" y="2185415"/>
            <a:chExt cx="182880" cy="253916"/>
          </a:xfrm>
        </p:grpSpPr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34C3959C-C262-8A5E-CDC5-4FF5323F0D99}"/>
                </a:ext>
              </a:extLst>
            </p:cNvPr>
            <p:cNvSpPr/>
            <p:nvPr/>
          </p:nvSpPr>
          <p:spPr>
            <a:xfrm>
              <a:off x="566928" y="2220933"/>
              <a:ext cx="182880" cy="182880"/>
            </a:xfrm>
            <a:prstGeom prst="ellipse">
              <a:avLst/>
            </a:prstGeom>
            <a:solidFill>
              <a:srgbClr val="FCEBE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2400" noProof="0" dirty="0"/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67CEC5FD-A6C6-7471-3400-ED069F1549FF}"/>
                </a:ext>
              </a:extLst>
            </p:cNvPr>
            <p:cNvSpPr txBox="1"/>
            <p:nvPr/>
          </p:nvSpPr>
          <p:spPr>
            <a:xfrm>
              <a:off x="576072" y="2185415"/>
              <a:ext cx="164592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it-IT" sz="1050" b="1" i="0" noProof="0" dirty="0">
                  <a:solidFill>
                    <a:srgbClr val="A32D2D"/>
                  </a:solidFill>
                  <a:latin typeface="Calibri"/>
                </a:rPr>
                <a:t>✕</a:t>
              </a: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808903FC-E151-C922-1296-425B804442FA}"/>
              </a:ext>
            </a:extLst>
          </p:cNvPr>
          <p:cNvGrpSpPr/>
          <p:nvPr/>
        </p:nvGrpSpPr>
        <p:grpSpPr>
          <a:xfrm>
            <a:off x="576072" y="3253871"/>
            <a:ext cx="182880" cy="253916"/>
            <a:chOff x="566928" y="2185415"/>
            <a:chExt cx="182880" cy="253916"/>
          </a:xfrm>
        </p:grpSpPr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29E145F5-FD49-7378-F0AB-61CA63EB0A18}"/>
                </a:ext>
              </a:extLst>
            </p:cNvPr>
            <p:cNvSpPr/>
            <p:nvPr/>
          </p:nvSpPr>
          <p:spPr>
            <a:xfrm>
              <a:off x="566928" y="2220933"/>
              <a:ext cx="182880" cy="182880"/>
            </a:xfrm>
            <a:prstGeom prst="ellipse">
              <a:avLst/>
            </a:prstGeom>
            <a:solidFill>
              <a:srgbClr val="FCEBE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2400" noProof="0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88219EC6-151B-0D1E-B040-5467A03CF7A0}"/>
                </a:ext>
              </a:extLst>
            </p:cNvPr>
            <p:cNvSpPr txBox="1"/>
            <p:nvPr/>
          </p:nvSpPr>
          <p:spPr>
            <a:xfrm>
              <a:off x="576072" y="2185415"/>
              <a:ext cx="164592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it-IT" sz="1050" b="1" i="0" noProof="0" dirty="0">
                  <a:solidFill>
                    <a:srgbClr val="A32D2D"/>
                  </a:solidFill>
                  <a:latin typeface="Calibri"/>
                </a:rPr>
                <a:t>✕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718B316B-B782-DB3D-CC33-B887CCD17E5D}"/>
              </a:ext>
            </a:extLst>
          </p:cNvPr>
          <p:cNvGrpSpPr/>
          <p:nvPr/>
        </p:nvGrpSpPr>
        <p:grpSpPr>
          <a:xfrm>
            <a:off x="584951" y="4391575"/>
            <a:ext cx="182880" cy="253916"/>
            <a:chOff x="566928" y="2185415"/>
            <a:chExt cx="182880" cy="253916"/>
          </a:xfrm>
        </p:grpSpPr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C1F1A842-BB4E-BF05-32C2-294DC956BBAE}"/>
                </a:ext>
              </a:extLst>
            </p:cNvPr>
            <p:cNvSpPr/>
            <p:nvPr/>
          </p:nvSpPr>
          <p:spPr>
            <a:xfrm>
              <a:off x="566928" y="2220933"/>
              <a:ext cx="182880" cy="182880"/>
            </a:xfrm>
            <a:prstGeom prst="ellipse">
              <a:avLst/>
            </a:prstGeom>
            <a:solidFill>
              <a:srgbClr val="FCEBE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2400" noProof="0" dirty="0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8EAA9E82-57A3-2EB1-A013-F0DD4B666302}"/>
                </a:ext>
              </a:extLst>
            </p:cNvPr>
            <p:cNvSpPr txBox="1"/>
            <p:nvPr/>
          </p:nvSpPr>
          <p:spPr>
            <a:xfrm>
              <a:off x="576072" y="2185415"/>
              <a:ext cx="164592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it-IT" sz="1050" b="1" i="0" noProof="0" dirty="0">
                  <a:solidFill>
                    <a:srgbClr val="A32D2D"/>
                  </a:solidFill>
                  <a:latin typeface="Calibri"/>
                </a:rPr>
                <a:t>✕</a:t>
              </a: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C85DEFAF-0C63-38A3-1148-5DA30E73D5DA}"/>
              </a:ext>
            </a:extLst>
          </p:cNvPr>
          <p:cNvGrpSpPr/>
          <p:nvPr/>
        </p:nvGrpSpPr>
        <p:grpSpPr>
          <a:xfrm>
            <a:off x="584951" y="4772177"/>
            <a:ext cx="182880" cy="253916"/>
            <a:chOff x="566928" y="2185415"/>
            <a:chExt cx="182880" cy="253916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079FE82F-2F92-741C-5BB3-3756AE959FE5}"/>
                </a:ext>
              </a:extLst>
            </p:cNvPr>
            <p:cNvSpPr/>
            <p:nvPr/>
          </p:nvSpPr>
          <p:spPr>
            <a:xfrm>
              <a:off x="566928" y="2220933"/>
              <a:ext cx="182880" cy="182880"/>
            </a:xfrm>
            <a:prstGeom prst="ellipse">
              <a:avLst/>
            </a:prstGeom>
            <a:solidFill>
              <a:srgbClr val="FCEBE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2400" noProof="0" dirty="0"/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1F124344-384F-6A05-A96A-C93FD3B45587}"/>
                </a:ext>
              </a:extLst>
            </p:cNvPr>
            <p:cNvSpPr txBox="1"/>
            <p:nvPr/>
          </p:nvSpPr>
          <p:spPr>
            <a:xfrm>
              <a:off x="576072" y="2185415"/>
              <a:ext cx="164592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it-IT" sz="1050" b="1" i="0" noProof="0" dirty="0">
                  <a:solidFill>
                    <a:srgbClr val="A32D2D"/>
                  </a:solidFill>
                  <a:latin typeface="Calibri"/>
                </a:rPr>
                <a:t>✕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D41A324B-1F49-946C-1BEA-32193543BFDB}"/>
              </a:ext>
            </a:extLst>
          </p:cNvPr>
          <p:cNvGrpSpPr/>
          <p:nvPr/>
        </p:nvGrpSpPr>
        <p:grpSpPr>
          <a:xfrm>
            <a:off x="575807" y="5119648"/>
            <a:ext cx="182880" cy="253916"/>
            <a:chOff x="566928" y="2185415"/>
            <a:chExt cx="182880" cy="253916"/>
          </a:xfrm>
        </p:grpSpPr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EE65E21A-2732-38E4-AE94-EFF0E594CFF7}"/>
                </a:ext>
              </a:extLst>
            </p:cNvPr>
            <p:cNvSpPr/>
            <p:nvPr/>
          </p:nvSpPr>
          <p:spPr>
            <a:xfrm>
              <a:off x="566928" y="2220933"/>
              <a:ext cx="182880" cy="182880"/>
            </a:xfrm>
            <a:prstGeom prst="ellipse">
              <a:avLst/>
            </a:prstGeom>
            <a:solidFill>
              <a:srgbClr val="FCEBE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2400" noProof="0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985C33C7-A8C3-4BAA-D083-30D0A5E46632}"/>
                </a:ext>
              </a:extLst>
            </p:cNvPr>
            <p:cNvSpPr txBox="1"/>
            <p:nvPr/>
          </p:nvSpPr>
          <p:spPr>
            <a:xfrm>
              <a:off x="576072" y="2185415"/>
              <a:ext cx="164592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it-IT" sz="1050" b="1" i="0" noProof="0" dirty="0">
                  <a:solidFill>
                    <a:srgbClr val="A32D2D"/>
                  </a:solidFill>
                  <a:latin typeface="Calibri"/>
                </a:rPr>
                <a:t>✕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4AD61E15-2EDA-2425-AD71-AD69D6D26EEA}"/>
              </a:ext>
            </a:extLst>
          </p:cNvPr>
          <p:cNvGrpSpPr/>
          <p:nvPr/>
        </p:nvGrpSpPr>
        <p:grpSpPr>
          <a:xfrm>
            <a:off x="575807" y="5471692"/>
            <a:ext cx="182880" cy="253916"/>
            <a:chOff x="566928" y="2185415"/>
            <a:chExt cx="182880" cy="253916"/>
          </a:xfrm>
        </p:grpSpPr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91031192-FE0F-C9FC-B2D6-BD7CD8CF67BB}"/>
                </a:ext>
              </a:extLst>
            </p:cNvPr>
            <p:cNvSpPr/>
            <p:nvPr/>
          </p:nvSpPr>
          <p:spPr>
            <a:xfrm>
              <a:off x="566928" y="2220933"/>
              <a:ext cx="182880" cy="182880"/>
            </a:xfrm>
            <a:prstGeom prst="ellipse">
              <a:avLst/>
            </a:prstGeom>
            <a:solidFill>
              <a:srgbClr val="FCEBEB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2400" noProof="0" dirty="0"/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B3A7E284-607A-4009-8EEA-5D8F74904898}"/>
                </a:ext>
              </a:extLst>
            </p:cNvPr>
            <p:cNvSpPr txBox="1"/>
            <p:nvPr/>
          </p:nvSpPr>
          <p:spPr>
            <a:xfrm>
              <a:off x="576072" y="2185415"/>
              <a:ext cx="164592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it-IT" sz="1050" b="1" i="0" noProof="0" dirty="0">
                  <a:solidFill>
                    <a:srgbClr val="A32D2D"/>
                  </a:solidFill>
                  <a:latin typeface="Calibri"/>
                </a:rPr>
                <a:t>✕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5486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900" b="1" i="0" noProof="0" dirty="0">
                <a:solidFill>
                  <a:srgbClr val="639922"/>
                </a:solidFill>
                <a:latin typeface="Calibri"/>
              </a:rPr>
              <a:t>STRUMENTO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75488"/>
            <a:ext cx="91440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2800" b="1" i="0" noProof="0" dirty="0">
                <a:solidFill>
                  <a:srgbClr val="27500A"/>
                </a:solidFill>
                <a:latin typeface="Cambria"/>
              </a:rPr>
              <a:t>Cosa fa Poderi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300" b="0" i="0" noProof="0" dirty="0" err="1">
                <a:solidFill>
                  <a:srgbClr val="5F5E5A"/>
                </a:solidFill>
                <a:latin typeface="Calibri"/>
              </a:rPr>
              <a:t>Un'app</a:t>
            </a:r>
            <a:r>
              <a:rPr lang="it-IT" sz="1300" b="0" i="0" noProof="0" dirty="0">
                <a:solidFill>
                  <a:srgbClr val="5F5E5A"/>
                </a:solidFill>
                <a:latin typeface="Calibri"/>
              </a:rPr>
              <a:t> mobile + desktop pensata per l'allevamento ovino.</a:t>
            </a:r>
          </a:p>
        </p:txBody>
      </p:sp>
      <p:sp>
        <p:nvSpPr>
          <p:cNvPr id="5" name="Rectangle 4"/>
          <p:cNvSpPr/>
          <p:nvPr/>
        </p:nvSpPr>
        <p:spPr>
          <a:xfrm>
            <a:off x="4407408" y="4896149"/>
            <a:ext cx="370332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D3D1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5033309"/>
            <a:ext cx="3429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400" b="1" i="0" noProof="0" dirty="0">
                <a:solidFill>
                  <a:srgbClr val="2C2C2A"/>
                </a:solidFill>
                <a:latin typeface="Calibri"/>
              </a:rPr>
              <a:t>Anagrafica animali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5353349"/>
            <a:ext cx="3429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41403D"/>
                </a:solidFill>
                <a:latin typeface="Calibri"/>
              </a:rPr>
              <a:t>Registro digitale di ogni capo: codice, data nascita, sesso, gruppo, storico eventi.</a:t>
            </a:r>
          </a:p>
        </p:txBody>
      </p:sp>
      <p:sp>
        <p:nvSpPr>
          <p:cNvPr id="8" name="Rectangle 7"/>
          <p:cNvSpPr/>
          <p:nvPr/>
        </p:nvSpPr>
        <p:spPr>
          <a:xfrm>
            <a:off x="4407408" y="1682496"/>
            <a:ext cx="370332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D3D1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0" y="1819656"/>
            <a:ext cx="3429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400" b="1" i="0" noProof="0" dirty="0">
                <a:solidFill>
                  <a:srgbClr val="2C2C2A"/>
                </a:solidFill>
                <a:latin typeface="Calibri"/>
              </a:rPr>
              <a:t>Fertilità &amp; gravidanze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0" y="2139696"/>
            <a:ext cx="3429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41403D"/>
                </a:solidFill>
                <a:latin typeface="Calibri"/>
              </a:rPr>
              <a:t>Tracciamento ecografie, date parto atteso/effettivo, stato gravidanza per ogni femmina.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57616" y="1682496"/>
            <a:ext cx="370332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D3D1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12" name="TextBox 11"/>
          <p:cNvSpPr txBox="1"/>
          <p:nvPr/>
        </p:nvSpPr>
        <p:spPr>
          <a:xfrm>
            <a:off x="8522208" y="1819656"/>
            <a:ext cx="3429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400" b="1" i="0" noProof="0" dirty="0">
                <a:solidFill>
                  <a:srgbClr val="2C2C2A"/>
                </a:solidFill>
                <a:latin typeface="Calibri"/>
              </a:rPr>
              <a:t>Razioni e magazzino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22208" y="2139696"/>
            <a:ext cx="3429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41403D"/>
                </a:solidFill>
                <a:latin typeface="Calibri"/>
              </a:rPr>
              <a:t>Configurazione alimenti, razioni per gruppo e proiezione automatica dei consumi.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357616" y="4896149"/>
            <a:ext cx="370332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D3D1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15" name="TextBox 14"/>
          <p:cNvSpPr txBox="1"/>
          <p:nvPr/>
        </p:nvSpPr>
        <p:spPr>
          <a:xfrm>
            <a:off x="8522208" y="5033308"/>
            <a:ext cx="3429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400" b="1" i="0" noProof="0" dirty="0">
                <a:solidFill>
                  <a:srgbClr val="2C2C2A"/>
                </a:solidFill>
                <a:latin typeface="Calibri"/>
              </a:rPr>
              <a:t>Qualità del latte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22208" y="5353349"/>
            <a:ext cx="3429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41403D"/>
                </a:solidFill>
                <a:latin typeface="Calibri"/>
              </a:rPr>
              <a:t>Grasso, proteine e cellule somatiche con andamento mensile e confronto anonimo tra allevatori.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407408" y="3255264"/>
            <a:ext cx="370332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D3D1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18" name="TextBox 17"/>
          <p:cNvSpPr txBox="1"/>
          <p:nvPr/>
        </p:nvSpPr>
        <p:spPr>
          <a:xfrm>
            <a:off x="4572000" y="3392423"/>
            <a:ext cx="3429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400" b="1" i="0" noProof="0" dirty="0">
                <a:solidFill>
                  <a:srgbClr val="2C2C2A"/>
                </a:solidFill>
                <a:latin typeface="Calibri"/>
              </a:rPr>
              <a:t>Nutrizione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3712464"/>
            <a:ext cx="3429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41403D"/>
                </a:solidFill>
                <a:latin typeface="Calibri"/>
              </a:rPr>
              <a:t>Monitoraggio urea per rilevare squilibri proteici (es. alimentazione troppo proteica).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357616" y="3255264"/>
            <a:ext cx="3703320" cy="1371600"/>
          </a:xfrm>
          <a:prstGeom prst="rect">
            <a:avLst/>
          </a:prstGeom>
          <a:solidFill>
            <a:srgbClr val="FFFFFF"/>
          </a:solidFill>
          <a:ln w="6350">
            <a:solidFill>
              <a:srgbClr val="D3D1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21" name="TextBox 20"/>
          <p:cNvSpPr txBox="1"/>
          <p:nvPr/>
        </p:nvSpPr>
        <p:spPr>
          <a:xfrm>
            <a:off x="8522208" y="3392423"/>
            <a:ext cx="3429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400" b="1" i="0" noProof="0" dirty="0">
                <a:solidFill>
                  <a:srgbClr val="2C2C2A"/>
                </a:solidFill>
                <a:latin typeface="Calibri"/>
              </a:rPr>
              <a:t>Dashboard indicatori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22208" y="3712464"/>
            <a:ext cx="3429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41403D"/>
                </a:solidFill>
                <a:latin typeface="Calibri"/>
              </a:rPr>
              <a:t>Vista sintetica per tecnico e allevatore: salute, fertilità, produttività, nutrizione.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3331C640-5BF2-B57E-C5C3-55953A865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443" y="1351722"/>
            <a:ext cx="2448000" cy="544354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"/>
            <a:ext cx="5486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900" b="1" i="0" noProof="0" dirty="0">
                <a:solidFill>
                  <a:srgbClr val="639922"/>
                </a:solidFill>
                <a:latin typeface="Calibri"/>
              </a:rPr>
              <a:t>NEL DETTAGLIO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38912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2800" b="1" i="0" noProof="0" dirty="0">
                <a:solidFill>
                  <a:srgbClr val="27500A"/>
                </a:solidFill>
                <a:latin typeface="Cambria"/>
              </a:rPr>
              <a:t>L'app in tre aree chiave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2" y="1161287"/>
            <a:ext cx="3914018" cy="4855199"/>
          </a:xfrm>
          <a:prstGeom prst="rect">
            <a:avLst/>
          </a:prstGeom>
          <a:solidFill>
            <a:srgbClr val="F6F5F0"/>
          </a:solidFill>
          <a:ln w="6350">
            <a:solidFill>
              <a:srgbClr val="D3D1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6" name="TextBox 5"/>
          <p:cNvSpPr txBox="1"/>
          <p:nvPr/>
        </p:nvSpPr>
        <p:spPr>
          <a:xfrm>
            <a:off x="2349408" y="1194797"/>
            <a:ext cx="101834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000" b="1" i="0" noProof="0" dirty="0">
                <a:solidFill>
                  <a:srgbClr val="639922"/>
                </a:solidFill>
                <a:latin typeface="Calibri"/>
              </a:rPr>
              <a:t>FERTILITÀ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49408" y="1494063"/>
            <a:ext cx="1549345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300" b="1" i="0" noProof="0" dirty="0">
                <a:solidFill>
                  <a:srgbClr val="2C2C2A"/>
                </a:solidFill>
                <a:latin typeface="Calibri"/>
              </a:rPr>
              <a:t>Monitoraggio gravidanze e parti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49408" y="2326558"/>
            <a:ext cx="1581801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100" b="0" i="0" noProof="0" dirty="0">
                <a:solidFill>
                  <a:srgbClr val="41403D"/>
                </a:solidFill>
                <a:latin typeface="Calibri"/>
              </a:rPr>
              <a:t>La dashboard mostra in tempo reale femmine attive, tasso di fertilità e parti nel periodo. Dalla tab Gravidanze si vede per ogni animale la data di ecografia, il parto atteso e lo stato (in corso, ritardo).</a:t>
            </a:r>
          </a:p>
        </p:txBody>
      </p:sp>
      <p:sp>
        <p:nvSpPr>
          <p:cNvPr id="9" name="Rectangle 8"/>
          <p:cNvSpPr/>
          <p:nvPr/>
        </p:nvSpPr>
        <p:spPr>
          <a:xfrm>
            <a:off x="4125403" y="1161287"/>
            <a:ext cx="3913200" cy="4855198"/>
          </a:xfrm>
          <a:prstGeom prst="rect">
            <a:avLst/>
          </a:prstGeom>
          <a:solidFill>
            <a:srgbClr val="F6F5F0"/>
          </a:solidFill>
          <a:ln w="6350">
            <a:solidFill>
              <a:srgbClr val="D3D1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11" name="TextBox 10"/>
          <p:cNvSpPr txBox="1"/>
          <p:nvPr/>
        </p:nvSpPr>
        <p:spPr>
          <a:xfrm>
            <a:off x="6390886" y="1194797"/>
            <a:ext cx="153235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000" b="1" i="0" noProof="0" dirty="0">
                <a:solidFill>
                  <a:srgbClr val="639922"/>
                </a:solidFill>
                <a:latin typeface="Calibri"/>
              </a:rPr>
              <a:t>RAZIONI &amp; MAGAZZINO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90886" y="1494063"/>
            <a:ext cx="166182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300" b="1" i="0" noProof="0" dirty="0">
                <a:solidFill>
                  <a:srgbClr val="2C2C2A"/>
                </a:solidFill>
                <a:latin typeface="Calibri"/>
              </a:rPr>
              <a:t>Razioni e magazzino: un legame bidirezionale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90886" y="2326558"/>
            <a:ext cx="1542818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100" b="0" i="0" noProof="0" dirty="0">
                <a:solidFill>
                  <a:srgbClr val="41403D"/>
                </a:solidFill>
                <a:latin typeface="Calibri"/>
              </a:rPr>
              <a:t>L'app permette di definire alimenti in magazzino, configurare razioni per gruppo e calcolare automaticamente i giorni di autonomia — evidenziando in rosso le carenze.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169966" y="1161286"/>
            <a:ext cx="3913200" cy="4855199"/>
          </a:xfrm>
          <a:prstGeom prst="rect">
            <a:avLst/>
          </a:prstGeom>
          <a:solidFill>
            <a:srgbClr val="F6F5F0"/>
          </a:solidFill>
          <a:ln w="6350">
            <a:solidFill>
              <a:srgbClr val="D3D1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16" name="TextBox 15"/>
          <p:cNvSpPr txBox="1"/>
          <p:nvPr/>
        </p:nvSpPr>
        <p:spPr>
          <a:xfrm>
            <a:off x="10411238" y="1194797"/>
            <a:ext cx="17676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000" b="1" i="0" noProof="0" dirty="0">
                <a:solidFill>
                  <a:srgbClr val="639922"/>
                </a:solidFill>
                <a:latin typeface="Calibri"/>
              </a:rPr>
              <a:t>QUALITÀ LATTE &amp; SALUTE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411238" y="1494063"/>
            <a:ext cx="1714502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300" b="1" i="0" noProof="0" dirty="0">
                <a:solidFill>
                  <a:srgbClr val="2C2C2A"/>
                </a:solidFill>
                <a:latin typeface="Calibri"/>
              </a:rPr>
              <a:t>Andamento produttivo sempre sotto controllo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411238" y="2326558"/>
            <a:ext cx="1573699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100" b="0" i="0" noProof="0" dirty="0">
                <a:solidFill>
                  <a:srgbClr val="41403D"/>
                </a:solidFill>
                <a:latin typeface="Calibri"/>
              </a:rPr>
              <a:t>La dashboard mostra l'andamento mensile di cellule somatiche, grasso, proteine e urea, confrontati con l'anno precedente e con la media anonima degli altri allevatori presenti sull'app.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B0BE30E-F099-2479-E12D-76E762CD33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76" y="1237678"/>
            <a:ext cx="2120818" cy="47160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428456D-23B5-4933-7BE7-E26762A0AB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1419" y="1237678"/>
            <a:ext cx="2120819" cy="47160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147A1A4-2EC8-3C6E-F759-12C1781D53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0419" y="1237678"/>
            <a:ext cx="2120819" cy="4716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5486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900" b="1" i="0" noProof="0" dirty="0">
                <a:solidFill>
                  <a:srgbClr val="639922"/>
                </a:solidFill>
                <a:latin typeface="Calibri"/>
              </a:rPr>
              <a:t>PROSPETTIVE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2800" b="1" i="0" noProof="0" dirty="0">
                <a:solidFill>
                  <a:srgbClr val="27500A"/>
                </a:solidFill>
                <a:latin typeface="Cambria"/>
              </a:rPr>
              <a:t>Prossimi passi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0584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300" b="0" i="0" noProof="0" dirty="0">
                <a:solidFill>
                  <a:srgbClr val="5F5E5A"/>
                </a:solidFill>
                <a:latin typeface="Calibri"/>
              </a:rPr>
              <a:t>Dove stiamo andando con il progetto e con lo strumento.</a:t>
            </a:r>
          </a:p>
        </p:txBody>
      </p:sp>
      <p:sp>
        <p:nvSpPr>
          <p:cNvPr id="5" name="Rectangle 4"/>
          <p:cNvSpPr/>
          <p:nvPr/>
        </p:nvSpPr>
        <p:spPr>
          <a:xfrm>
            <a:off x="357281" y="1816074"/>
            <a:ext cx="2697480" cy="3200400"/>
          </a:xfrm>
          <a:prstGeom prst="rect">
            <a:avLst/>
          </a:prstGeom>
          <a:solidFill>
            <a:srgbClr val="EAF3DE"/>
          </a:solidFill>
          <a:ln w="10160">
            <a:solidFill>
              <a:srgbClr val="9FE1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6" name="Rectangle: Rounded Corners 5"/>
          <p:cNvSpPr/>
          <p:nvPr/>
        </p:nvSpPr>
        <p:spPr>
          <a:xfrm>
            <a:off x="494441" y="1950053"/>
            <a:ext cx="1280160" cy="228600"/>
          </a:xfrm>
          <a:prstGeom prst="roundRect">
            <a:avLst/>
          </a:prstGeom>
          <a:solidFill>
            <a:srgbClr val="E1F5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b="1" noProof="0" dirty="0">
                <a:solidFill>
                  <a:srgbClr val="1D9E75"/>
                </a:solidFill>
              </a:rPr>
              <a:t>PRIORITA’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4441" y="2338961"/>
            <a:ext cx="24231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600" b="1" i="0" noProof="0" dirty="0">
                <a:solidFill>
                  <a:srgbClr val="27500A"/>
                </a:solidFill>
                <a:latin typeface="Cambria"/>
              </a:rPr>
              <a:t>Completamento e validazione dei dati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4441" y="3029751"/>
            <a:ext cx="24231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41403D"/>
                </a:solidFill>
                <a:latin typeface="Calibri"/>
              </a:rPr>
              <a:t>Aumentare qualità e completezza delle registrazioni per rendere gli indicatori confrontabili e affidabili nel tempo.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10793" y="1816074"/>
            <a:ext cx="2697480" cy="3200400"/>
          </a:xfrm>
          <a:prstGeom prst="rect">
            <a:avLst/>
          </a:prstGeom>
          <a:solidFill>
            <a:srgbClr val="E1F5EE"/>
          </a:solidFill>
          <a:ln w="10160">
            <a:solidFill>
              <a:srgbClr val="9FE1C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13" name="TextBox 12"/>
          <p:cNvSpPr txBox="1"/>
          <p:nvPr/>
        </p:nvSpPr>
        <p:spPr>
          <a:xfrm>
            <a:off x="3447953" y="2338961"/>
            <a:ext cx="24231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600" b="1" i="0" noProof="0" dirty="0">
                <a:solidFill>
                  <a:srgbClr val="27500A"/>
                </a:solidFill>
                <a:latin typeface="Cambria"/>
              </a:rPr>
              <a:t>Supporto decisionale per il tecnico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47953" y="3029751"/>
            <a:ext cx="24231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41403D"/>
                </a:solidFill>
                <a:latin typeface="Calibri"/>
              </a:rPr>
              <a:t>Allerte automatiche su soglie critiche (cellule somatiche, carenza magazzino, ritardi parto) per un'assistenza tecnica più proattiva.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64305" y="1816074"/>
            <a:ext cx="2697480" cy="3200400"/>
          </a:xfrm>
          <a:prstGeom prst="rect">
            <a:avLst/>
          </a:prstGeom>
          <a:solidFill>
            <a:srgbClr val="FFFFFF"/>
          </a:solidFill>
          <a:ln w="10160">
            <a:solidFill>
              <a:srgbClr val="D3D1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18" name="TextBox 17"/>
          <p:cNvSpPr txBox="1"/>
          <p:nvPr/>
        </p:nvSpPr>
        <p:spPr>
          <a:xfrm>
            <a:off x="6401465" y="2338961"/>
            <a:ext cx="24231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600" b="1" i="0" noProof="0" dirty="0">
                <a:solidFill>
                  <a:srgbClr val="27500A"/>
                </a:solidFill>
                <a:latin typeface="Cambria"/>
              </a:rPr>
              <a:t>Affinare e ampliare l'applicazione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1465" y="3029751"/>
            <a:ext cx="24231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41403D"/>
                </a:solidFill>
                <a:latin typeface="Calibri"/>
              </a:rPr>
              <a:t>Nell'ambito dei nuovi progetti, fornire indicatori più precisi ed estrarre dall'app un registro mangimi, colturale e di campagna.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217817" y="1816074"/>
            <a:ext cx="2697480" cy="3200400"/>
          </a:xfrm>
          <a:prstGeom prst="rect">
            <a:avLst/>
          </a:prstGeom>
          <a:solidFill>
            <a:srgbClr val="FFFFFF"/>
          </a:solidFill>
          <a:ln w="10160">
            <a:solidFill>
              <a:srgbClr val="D3D1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noProof="0" dirty="0"/>
          </a:p>
        </p:txBody>
      </p:sp>
      <p:sp>
        <p:nvSpPr>
          <p:cNvPr id="23" name="TextBox 22"/>
          <p:cNvSpPr txBox="1"/>
          <p:nvPr/>
        </p:nvSpPr>
        <p:spPr>
          <a:xfrm>
            <a:off x="9354977" y="2338961"/>
            <a:ext cx="24231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600" b="1" i="0" noProof="0" dirty="0">
                <a:solidFill>
                  <a:srgbClr val="27500A"/>
                </a:solidFill>
                <a:latin typeface="Cambria"/>
              </a:rPr>
              <a:t>Un ecosistema digitale condiviso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354977" y="3029751"/>
            <a:ext cx="242316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1200" b="0" i="0" noProof="0" dirty="0">
                <a:solidFill>
                  <a:srgbClr val="41403D"/>
                </a:solidFill>
                <a:latin typeface="Calibri"/>
              </a:rPr>
              <a:t>Dati aggregati e confronti tra aziende come strumento per guidare le scelte di filiera e migliorare la competitività del settore.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38A8B9D-8C2B-17FC-518C-4ED751AB19CC}"/>
              </a:ext>
            </a:extLst>
          </p:cNvPr>
          <p:cNvSpPr/>
          <p:nvPr/>
        </p:nvSpPr>
        <p:spPr>
          <a:xfrm>
            <a:off x="3447953" y="1950053"/>
            <a:ext cx="1280160" cy="228600"/>
          </a:xfrm>
          <a:prstGeom prst="roundRect">
            <a:avLst/>
          </a:prstGeom>
          <a:solidFill>
            <a:srgbClr val="E1F5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b="1" noProof="0" dirty="0">
                <a:solidFill>
                  <a:srgbClr val="1D9E75"/>
                </a:solidFill>
              </a:rPr>
              <a:t>PROSSIMO PASSO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0CF03468-12BF-FC56-B85C-3CF8D0EDDF6D}"/>
              </a:ext>
            </a:extLst>
          </p:cNvPr>
          <p:cNvSpPr/>
          <p:nvPr/>
        </p:nvSpPr>
        <p:spPr>
          <a:xfrm>
            <a:off x="6401465" y="1950053"/>
            <a:ext cx="1280160" cy="228600"/>
          </a:xfrm>
          <a:prstGeom prst="roundRect">
            <a:avLst/>
          </a:prstGeom>
          <a:solidFill>
            <a:srgbClr val="E1F5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b="1" noProof="0" dirty="0">
                <a:solidFill>
                  <a:srgbClr val="1D9E75"/>
                </a:solidFill>
              </a:rPr>
              <a:t>SVILUPPO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6070BAB-D17B-196E-045C-B1E6E25863D4}"/>
              </a:ext>
            </a:extLst>
          </p:cNvPr>
          <p:cNvSpPr/>
          <p:nvPr/>
        </p:nvSpPr>
        <p:spPr>
          <a:xfrm>
            <a:off x="9354977" y="1950053"/>
            <a:ext cx="1280160" cy="228600"/>
          </a:xfrm>
          <a:prstGeom prst="roundRect">
            <a:avLst/>
          </a:prstGeom>
          <a:solidFill>
            <a:srgbClr val="E1F5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50" b="1" noProof="0" dirty="0">
                <a:solidFill>
                  <a:srgbClr val="1D9E75"/>
                </a:solidFill>
              </a:rPr>
              <a:t>VISIONE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590</Words>
  <Application>Microsoft Office PowerPoint</Application>
  <PresentationFormat>Personalizzato</PresentationFormat>
  <Paragraphs>97</Paragraphs>
  <Slides>5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Cambria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francesca vichi</cp:lastModifiedBy>
  <cp:revision>18</cp:revision>
  <dcterms:created xsi:type="dcterms:W3CDTF">2013-01-27T09:14:16Z</dcterms:created>
  <dcterms:modified xsi:type="dcterms:W3CDTF">2026-06-23T05:18:19Z</dcterms:modified>
  <cp:category/>
</cp:coreProperties>
</file>