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93" r:id="rId3"/>
  </p:sldMasterIdLst>
  <p:notesMasterIdLst>
    <p:notesMasterId r:id="rId30"/>
  </p:notesMasterIdLst>
  <p:sldIdLst>
    <p:sldId id="256" r:id="rId4"/>
    <p:sldId id="257" r:id="rId5"/>
    <p:sldId id="259" r:id="rId6"/>
    <p:sldId id="258" r:id="rId7"/>
    <p:sldId id="260" r:id="rId8"/>
    <p:sldId id="261" r:id="rId9"/>
    <p:sldId id="262" r:id="rId10"/>
    <p:sldId id="263" r:id="rId11"/>
    <p:sldId id="267" r:id="rId12"/>
    <p:sldId id="268" r:id="rId13"/>
    <p:sldId id="3866" r:id="rId14"/>
    <p:sldId id="269" r:id="rId15"/>
    <p:sldId id="307" r:id="rId16"/>
    <p:sldId id="270" r:id="rId17"/>
    <p:sldId id="308" r:id="rId18"/>
    <p:sldId id="3860" r:id="rId19"/>
    <p:sldId id="297" r:id="rId20"/>
    <p:sldId id="303" r:id="rId21"/>
    <p:sldId id="3843" r:id="rId22"/>
    <p:sldId id="311" r:id="rId23"/>
    <p:sldId id="313" r:id="rId24"/>
    <p:sldId id="3864" r:id="rId25"/>
    <p:sldId id="3865" r:id="rId26"/>
    <p:sldId id="3840" r:id="rId27"/>
    <p:sldId id="3842" r:id="rId28"/>
    <p:sldId id="265"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89793"/>
  </p:normalViewPr>
  <p:slideViewPr>
    <p:cSldViewPr snapToGrid="0">
      <p:cViewPr>
        <p:scale>
          <a:sx n="70" d="100"/>
          <a:sy n="70" d="100"/>
        </p:scale>
        <p:origin x="776" y="6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tteofinocchi/Library/CloudStorage/GoogleDrive-matteo.finocchi@gmail.com/.shortcut-targets-by-id/1jZHLGY1y6ak68YcCGLClaDD4Auke8DJH/MARRUCA/Bilancio%20del%20C%20MARRUC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artel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tteofinocchi/Library/CloudStorage/GoogleDrive-matteo.finocchi@gmail.com/.shortcut-targets-by-id/1jZHLGY1y6ak68YcCGLClaDD4Auke8DJH/MARRUCA/Bilancio%20del%20C%20MARRUC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800" noProof="0" dirty="0"/>
              <a:t>Emissioni e Assorbimenti aziendali: kg CO</a:t>
            </a:r>
            <a:r>
              <a:rPr lang="it-IT" sz="1800" baseline="-25000" noProof="0" dirty="0"/>
              <a:t>2</a:t>
            </a:r>
            <a:r>
              <a:rPr lang="it-IT" sz="1800" noProof="0"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Foglio1!$C$2</c:f>
              <c:strCache>
                <c:ptCount val="1"/>
                <c:pt idx="0">
                  <c:v>Emissioni</c:v>
                </c:pt>
              </c:strCache>
            </c:strRef>
          </c:tx>
          <c:spPr>
            <a:solidFill>
              <a:schemeClr val="accent1"/>
            </a:solidFill>
            <a:ln>
              <a:noFill/>
            </a:ln>
            <a:effectLst/>
          </c:spPr>
          <c:invertIfNegative val="0"/>
          <c:cat>
            <c:strRef>
              <c:f>Foglio1!$B$4:$B$6</c:f>
              <c:strCache>
                <c:ptCount val="3"/>
                <c:pt idx="0">
                  <c:v>TdA</c:v>
                </c:pt>
                <c:pt idx="1">
                  <c:v>TdP</c:v>
                </c:pt>
                <c:pt idx="2">
                  <c:v>AdC</c:v>
                </c:pt>
              </c:strCache>
            </c:strRef>
          </c:cat>
          <c:val>
            <c:numRef>
              <c:f>Foglio1!$C$4:$C$6</c:f>
              <c:numCache>
                <c:formatCode>0</c:formatCode>
                <c:ptCount val="3"/>
                <c:pt idx="0">
                  <c:v>1693.5987500000001</c:v>
                </c:pt>
                <c:pt idx="1">
                  <c:v>575.23759999999993</c:v>
                </c:pt>
                <c:pt idx="2">
                  <c:v>285.39418155312296</c:v>
                </c:pt>
              </c:numCache>
            </c:numRef>
          </c:val>
          <c:extLst>
            <c:ext xmlns:c16="http://schemas.microsoft.com/office/drawing/2014/chart" uri="{C3380CC4-5D6E-409C-BE32-E72D297353CC}">
              <c16:uniqueId val="{00000000-9BC3-244D-8F6C-946F823ACA14}"/>
            </c:ext>
          </c:extLst>
        </c:ser>
        <c:ser>
          <c:idx val="1"/>
          <c:order val="1"/>
          <c:tx>
            <c:strRef>
              <c:f>Foglio1!$E$2</c:f>
              <c:strCache>
                <c:ptCount val="1"/>
                <c:pt idx="0">
                  <c:v>Assorbimenti totali</c:v>
                </c:pt>
              </c:strCache>
            </c:strRef>
          </c:tx>
          <c:spPr>
            <a:solidFill>
              <a:schemeClr val="accent2"/>
            </a:solidFill>
            <a:ln>
              <a:noFill/>
            </a:ln>
            <a:effectLst/>
          </c:spPr>
          <c:invertIfNegative val="0"/>
          <c:cat>
            <c:strRef>
              <c:f>Foglio1!$B$4:$B$6</c:f>
              <c:strCache>
                <c:ptCount val="3"/>
                <c:pt idx="0">
                  <c:v>TdA</c:v>
                </c:pt>
                <c:pt idx="1">
                  <c:v>TdP</c:v>
                </c:pt>
                <c:pt idx="2">
                  <c:v>AdC</c:v>
                </c:pt>
              </c:strCache>
            </c:strRef>
          </c:cat>
          <c:val>
            <c:numRef>
              <c:f>Foglio1!$E$4:$E$6</c:f>
              <c:numCache>
                <c:formatCode>0</c:formatCode>
                <c:ptCount val="3"/>
                <c:pt idx="0">
                  <c:v>5687.3661288888898</c:v>
                </c:pt>
                <c:pt idx="1">
                  <c:v>1362.6666666666661</c:v>
                </c:pt>
                <c:pt idx="2">
                  <c:v>110</c:v>
                </c:pt>
              </c:numCache>
            </c:numRef>
          </c:val>
          <c:extLst>
            <c:ext xmlns:c16="http://schemas.microsoft.com/office/drawing/2014/chart" uri="{C3380CC4-5D6E-409C-BE32-E72D297353CC}">
              <c16:uniqueId val="{00000001-9BC3-244D-8F6C-946F823ACA14}"/>
            </c:ext>
          </c:extLst>
        </c:ser>
        <c:dLbls>
          <c:showLegendKey val="0"/>
          <c:showVal val="0"/>
          <c:showCatName val="0"/>
          <c:showSerName val="0"/>
          <c:showPercent val="0"/>
          <c:showBubbleSize val="0"/>
        </c:dLbls>
        <c:gapWidth val="182"/>
        <c:axId val="1612063360"/>
        <c:axId val="1270162560"/>
      </c:barChart>
      <c:catAx>
        <c:axId val="161206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1270162560"/>
        <c:crosses val="autoZero"/>
        <c:auto val="1"/>
        <c:lblAlgn val="ctr"/>
        <c:lblOffset val="100"/>
        <c:noMultiLvlLbl val="0"/>
      </c:catAx>
      <c:valAx>
        <c:axId val="1270162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1206336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it-IT" sz="1800" b="0" i="0" u="none" strike="noStrike" baseline="0" noProof="0" dirty="0">
                <a:effectLst/>
              </a:rPr>
              <a:t>kg CO</a:t>
            </a:r>
            <a:r>
              <a:rPr lang="it-IT" sz="1800" b="0" i="0" u="none" strike="noStrike" baseline="-25000" noProof="0" dirty="0">
                <a:effectLst/>
              </a:rPr>
              <a:t>2</a:t>
            </a:r>
            <a:r>
              <a:rPr lang="it-IT" sz="1800" b="0" i="0" u="none" strike="noStrike" baseline="0" noProof="0" dirty="0">
                <a:effectLst/>
              </a:rPr>
              <a:t> kg PV</a:t>
            </a:r>
            <a:r>
              <a:rPr lang="it-IT" sz="1800" b="0" i="0" u="none" strike="noStrike" baseline="30000" noProof="0" dirty="0">
                <a:effectLst/>
              </a:rPr>
              <a:t>-1</a:t>
            </a:r>
            <a:r>
              <a:rPr lang="it-IT" sz="1800" b="0" i="0" u="none" strike="noStrike" baseline="0" noProof="0" dirty="0"/>
              <a:t> </a:t>
            </a:r>
            <a:endParaRPr lang="it-IT" sz="1800" noProof="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Foglio1!$B$2:$E$2</c:f>
              <c:strCache>
                <c:ptCount val="4"/>
                <c:pt idx="0">
                  <c:v>TdA</c:v>
                </c:pt>
                <c:pt idx="1">
                  <c:v>TdP</c:v>
                </c:pt>
                <c:pt idx="2">
                  <c:v>AdC</c:v>
                </c:pt>
                <c:pt idx="3">
                  <c:v>FR_IT_Vitellone</c:v>
                </c:pt>
              </c:strCache>
            </c:strRef>
          </c:cat>
          <c:val>
            <c:numRef>
              <c:f>Foglio1!$B$3:$E$3</c:f>
              <c:numCache>
                <c:formatCode>General</c:formatCode>
                <c:ptCount val="4"/>
                <c:pt idx="0">
                  <c:v>0</c:v>
                </c:pt>
                <c:pt idx="1">
                  <c:v>0</c:v>
                </c:pt>
                <c:pt idx="2">
                  <c:v>10</c:v>
                </c:pt>
                <c:pt idx="3">
                  <c:v>13</c:v>
                </c:pt>
              </c:numCache>
            </c:numRef>
          </c:val>
          <c:extLst>
            <c:ext xmlns:c16="http://schemas.microsoft.com/office/drawing/2014/chart" uri="{C3380CC4-5D6E-409C-BE32-E72D297353CC}">
              <c16:uniqueId val="{00000000-0398-AC4E-8C21-675E086FA517}"/>
            </c:ext>
          </c:extLst>
        </c:ser>
        <c:dLbls>
          <c:showLegendKey val="0"/>
          <c:showVal val="0"/>
          <c:showCatName val="0"/>
          <c:showSerName val="0"/>
          <c:showPercent val="0"/>
          <c:showBubbleSize val="0"/>
        </c:dLbls>
        <c:gapWidth val="219"/>
        <c:overlap val="-27"/>
        <c:axId val="1694629344"/>
        <c:axId val="1694542256"/>
      </c:barChart>
      <c:catAx>
        <c:axId val="169462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1694542256"/>
        <c:crosses val="autoZero"/>
        <c:auto val="1"/>
        <c:lblAlgn val="ctr"/>
        <c:lblOffset val="100"/>
        <c:noMultiLvlLbl val="0"/>
      </c:catAx>
      <c:valAx>
        <c:axId val="1694542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94629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Valore tot 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Foglio1!$J$2</c:f>
              <c:strCache>
                <c:ptCount val="1"/>
                <c:pt idx="0">
                  <c:v>Valore tot C</c:v>
                </c:pt>
              </c:strCache>
            </c:strRef>
          </c:tx>
          <c:spPr>
            <a:solidFill>
              <a:schemeClr val="accent2"/>
            </a:solidFill>
            <a:ln>
              <a:noFill/>
            </a:ln>
            <a:effectLst/>
          </c:spPr>
          <c:invertIfNegative val="0"/>
          <c:cat>
            <c:strRef>
              <c:f>Foglio1!$B$4:$B$6</c:f>
              <c:strCache>
                <c:ptCount val="3"/>
                <c:pt idx="0">
                  <c:v>TdA</c:v>
                </c:pt>
                <c:pt idx="1">
                  <c:v>TdP</c:v>
                </c:pt>
                <c:pt idx="2">
                  <c:v>AdC</c:v>
                </c:pt>
              </c:strCache>
            </c:strRef>
          </c:cat>
          <c:val>
            <c:numRef>
              <c:f>Foglio1!$J$4:$J$6</c:f>
              <c:numCache>
                <c:formatCode>#,##0.00\ "€"</c:formatCode>
                <c:ptCount val="3"/>
                <c:pt idx="0">
                  <c:v>347457.76196333341</c:v>
                </c:pt>
                <c:pt idx="1">
                  <c:v>272022.70366999996</c:v>
                </c:pt>
                <c:pt idx="2" formatCode="0">
                  <c:v>0</c:v>
                </c:pt>
              </c:numCache>
            </c:numRef>
          </c:val>
          <c:extLst>
            <c:ext xmlns:c16="http://schemas.microsoft.com/office/drawing/2014/chart" uri="{C3380CC4-5D6E-409C-BE32-E72D297353CC}">
              <c16:uniqueId val="{00000000-0805-0048-AFE1-8071BF60298B}"/>
            </c:ext>
          </c:extLst>
        </c:ser>
        <c:dLbls>
          <c:showLegendKey val="0"/>
          <c:showVal val="0"/>
          <c:showCatName val="0"/>
          <c:showSerName val="0"/>
          <c:showPercent val="0"/>
          <c:showBubbleSize val="0"/>
        </c:dLbls>
        <c:gapWidth val="219"/>
        <c:overlap val="-27"/>
        <c:axId val="1481778480"/>
        <c:axId val="1539485328"/>
      </c:barChart>
      <c:catAx>
        <c:axId val="148177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crossAx val="1539485328"/>
        <c:crosses val="autoZero"/>
        <c:auto val="1"/>
        <c:lblAlgn val="ctr"/>
        <c:lblOffset val="100"/>
        <c:noMultiLvlLbl val="0"/>
      </c:catAx>
      <c:valAx>
        <c:axId val="1539485328"/>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148177848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png"/><Relationship Id="rId4"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pn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5CE9B8-FA32-47B8-9DB0-F4F92009EAFA}" type="doc">
      <dgm:prSet loTypeId="urn:microsoft.com/office/officeart/2005/8/layout/venn3" loCatId="relationship" qsTypeId="urn:microsoft.com/office/officeart/2005/8/quickstyle/simple3" qsCatId="simple" csTypeId="urn:microsoft.com/office/officeart/2005/8/colors/colorful4" csCatId="colorful" phldr="1"/>
      <dgm:spPr/>
    </dgm:pt>
    <dgm:pt modelId="{C55A0435-0B77-4892-82F4-DDE85509EFA7}">
      <dgm:prSet phldrT="[Text]" custT="1"/>
      <dgm:spPr/>
      <dgm:t>
        <a:bodyPr/>
        <a:lstStyle/>
        <a:p>
          <a:r>
            <a:rPr lang="it-IT" sz="1600" dirty="0" err="1"/>
            <a:t>Sustainable</a:t>
          </a:r>
          <a:r>
            <a:rPr lang="it-IT" sz="1600" dirty="0"/>
            <a:t> </a:t>
          </a:r>
          <a:r>
            <a:rPr lang="it-IT" sz="1600" dirty="0" err="1"/>
            <a:t>Intensification</a:t>
          </a:r>
          <a:endParaRPr lang="en-GB" sz="1600" dirty="0"/>
        </a:p>
      </dgm:t>
    </dgm:pt>
    <dgm:pt modelId="{E635F61A-F93B-47CF-B2BD-EFA8D1642CF6}" type="parTrans" cxnId="{FE422005-0445-4066-92F2-2396B40B7867}">
      <dgm:prSet/>
      <dgm:spPr/>
      <dgm:t>
        <a:bodyPr/>
        <a:lstStyle/>
        <a:p>
          <a:endParaRPr lang="en-GB" sz="1600"/>
        </a:p>
      </dgm:t>
    </dgm:pt>
    <dgm:pt modelId="{DA3FBBF3-D58A-4144-B82B-83DAE64DD98C}" type="sibTrans" cxnId="{FE422005-0445-4066-92F2-2396B40B7867}">
      <dgm:prSet/>
      <dgm:spPr/>
      <dgm:t>
        <a:bodyPr/>
        <a:lstStyle/>
        <a:p>
          <a:endParaRPr lang="en-GB" sz="1600"/>
        </a:p>
      </dgm:t>
    </dgm:pt>
    <dgm:pt modelId="{BE53E116-8EC9-43A3-B5A9-02803197F940}">
      <dgm:prSet phldrT="[Text]" custT="1"/>
      <dgm:spPr/>
      <dgm:t>
        <a:bodyPr/>
        <a:lstStyle/>
        <a:p>
          <a:r>
            <a:rPr lang="it-IT" sz="1600" dirty="0" err="1"/>
            <a:t>Agroeology</a:t>
          </a:r>
          <a:endParaRPr lang="en-GB" sz="1600" dirty="0"/>
        </a:p>
      </dgm:t>
    </dgm:pt>
    <dgm:pt modelId="{DEDD5A1C-8299-4CE1-A72D-EF59A05B14CB}" type="parTrans" cxnId="{BAD036FF-2394-4198-9058-F61F7DFA6AF3}">
      <dgm:prSet/>
      <dgm:spPr/>
      <dgm:t>
        <a:bodyPr/>
        <a:lstStyle/>
        <a:p>
          <a:endParaRPr lang="en-GB" sz="1600"/>
        </a:p>
      </dgm:t>
    </dgm:pt>
    <dgm:pt modelId="{EFD40681-951C-4AE1-ADF5-CB1D909EB68B}" type="sibTrans" cxnId="{BAD036FF-2394-4198-9058-F61F7DFA6AF3}">
      <dgm:prSet/>
      <dgm:spPr/>
      <dgm:t>
        <a:bodyPr/>
        <a:lstStyle/>
        <a:p>
          <a:endParaRPr lang="en-GB" sz="1600"/>
        </a:p>
      </dgm:t>
    </dgm:pt>
    <dgm:pt modelId="{8777B12D-CDD4-4975-940B-CCAAA459D26B}">
      <dgm:prSet phldrT="[Text]" custT="1"/>
      <dgm:spPr/>
      <dgm:t>
        <a:bodyPr/>
        <a:lstStyle/>
        <a:p>
          <a:r>
            <a:rPr lang="it-IT" sz="1600" dirty="0" err="1"/>
            <a:t>Weak</a:t>
          </a:r>
          <a:r>
            <a:rPr lang="it-IT" sz="1600" dirty="0"/>
            <a:t> </a:t>
          </a:r>
          <a:r>
            <a:rPr lang="it-IT" sz="1600" dirty="0" err="1"/>
            <a:t>form</a:t>
          </a:r>
          <a:r>
            <a:rPr lang="it-IT" sz="1600" dirty="0"/>
            <a:t> of </a:t>
          </a:r>
          <a:r>
            <a:rPr lang="it-IT" sz="1600" dirty="0" err="1"/>
            <a:t>ecological</a:t>
          </a:r>
          <a:r>
            <a:rPr lang="it-IT" sz="1600" dirty="0"/>
            <a:t> </a:t>
          </a:r>
          <a:r>
            <a:rPr lang="it-IT" sz="1600" dirty="0" err="1"/>
            <a:t>medernisation</a:t>
          </a:r>
          <a:endParaRPr lang="en-GB" sz="1600" dirty="0"/>
        </a:p>
      </dgm:t>
    </dgm:pt>
    <dgm:pt modelId="{CE69DB0F-6913-4E22-85C3-4DF69619BF17}" type="parTrans" cxnId="{971CCDAA-33F7-4035-AB4C-A7689212F4EC}">
      <dgm:prSet/>
      <dgm:spPr/>
      <dgm:t>
        <a:bodyPr/>
        <a:lstStyle/>
        <a:p>
          <a:endParaRPr lang="en-GB" sz="1600"/>
        </a:p>
      </dgm:t>
    </dgm:pt>
    <dgm:pt modelId="{9C3C3553-46E8-4488-A89C-FE85A3A8D043}" type="sibTrans" cxnId="{971CCDAA-33F7-4035-AB4C-A7689212F4EC}">
      <dgm:prSet/>
      <dgm:spPr/>
      <dgm:t>
        <a:bodyPr/>
        <a:lstStyle/>
        <a:p>
          <a:endParaRPr lang="en-GB" sz="1600"/>
        </a:p>
      </dgm:t>
    </dgm:pt>
    <dgm:pt modelId="{359EA62E-0AAB-4A71-9CFC-02BB4E4B39A7}">
      <dgm:prSet phldrT="[Text]" custT="1"/>
      <dgm:spPr/>
      <dgm:t>
        <a:bodyPr/>
        <a:lstStyle/>
        <a:p>
          <a:r>
            <a:rPr lang="it-IT" sz="1600" dirty="0" err="1"/>
            <a:t>Nutrient</a:t>
          </a:r>
          <a:r>
            <a:rPr lang="it-IT" sz="1600" dirty="0"/>
            <a:t> use </a:t>
          </a:r>
          <a:r>
            <a:rPr lang="it-IT" sz="1600" dirty="0" err="1"/>
            <a:t>efficiency</a:t>
          </a:r>
          <a:endParaRPr lang="en-GB" sz="1600" dirty="0"/>
        </a:p>
      </dgm:t>
    </dgm:pt>
    <dgm:pt modelId="{319001F7-7A39-4420-BE51-C7050DA85650}" type="parTrans" cxnId="{786D142A-55A6-4C41-AE20-50541F0BD94E}">
      <dgm:prSet/>
      <dgm:spPr/>
      <dgm:t>
        <a:bodyPr/>
        <a:lstStyle/>
        <a:p>
          <a:endParaRPr lang="en-GB" sz="1600"/>
        </a:p>
      </dgm:t>
    </dgm:pt>
    <dgm:pt modelId="{36F9A15F-A19E-43D2-8BD8-98F87327D50D}" type="sibTrans" cxnId="{786D142A-55A6-4C41-AE20-50541F0BD94E}">
      <dgm:prSet/>
      <dgm:spPr/>
      <dgm:t>
        <a:bodyPr/>
        <a:lstStyle/>
        <a:p>
          <a:endParaRPr lang="en-GB" sz="1600"/>
        </a:p>
      </dgm:t>
    </dgm:pt>
    <dgm:pt modelId="{5F08AAF1-EAD2-43BC-88C9-639468829C86}">
      <dgm:prSet phldrT="[Text]" custT="1"/>
      <dgm:spPr/>
      <dgm:t>
        <a:bodyPr/>
        <a:lstStyle/>
        <a:p>
          <a:r>
            <a:rPr lang="it-IT" sz="1600" dirty="0"/>
            <a:t>Technology</a:t>
          </a:r>
          <a:endParaRPr lang="en-GB" sz="1600" dirty="0"/>
        </a:p>
      </dgm:t>
    </dgm:pt>
    <dgm:pt modelId="{16021322-DD82-4434-A26B-1818BF0157CB}" type="parTrans" cxnId="{7AD000D1-72DB-44B2-9FC3-B9F5FC57F4FA}">
      <dgm:prSet/>
      <dgm:spPr/>
      <dgm:t>
        <a:bodyPr/>
        <a:lstStyle/>
        <a:p>
          <a:endParaRPr lang="en-GB" sz="1600"/>
        </a:p>
      </dgm:t>
    </dgm:pt>
    <dgm:pt modelId="{09C5EEF8-5816-4B4C-93A5-A7F7CB4ADAFE}" type="sibTrans" cxnId="{7AD000D1-72DB-44B2-9FC3-B9F5FC57F4FA}">
      <dgm:prSet/>
      <dgm:spPr/>
      <dgm:t>
        <a:bodyPr/>
        <a:lstStyle/>
        <a:p>
          <a:endParaRPr lang="en-GB" sz="1600"/>
        </a:p>
      </dgm:t>
    </dgm:pt>
    <dgm:pt modelId="{5D79A1A7-67E7-4748-847C-B28DB47BE161}">
      <dgm:prSet phldrT="[Text]" custT="1"/>
      <dgm:spPr/>
      <dgm:t>
        <a:bodyPr/>
        <a:lstStyle/>
        <a:p>
          <a:r>
            <a:rPr lang="it-IT" sz="1600" dirty="0"/>
            <a:t>Strong </a:t>
          </a:r>
          <a:r>
            <a:rPr lang="it-IT" sz="1600" dirty="0" err="1"/>
            <a:t>form</a:t>
          </a:r>
          <a:r>
            <a:rPr lang="it-IT" sz="1600" dirty="0"/>
            <a:t> of </a:t>
          </a:r>
          <a:r>
            <a:rPr lang="it-IT" sz="1600" dirty="0" err="1"/>
            <a:t>ecological</a:t>
          </a:r>
          <a:r>
            <a:rPr lang="it-IT" sz="1600" dirty="0"/>
            <a:t> </a:t>
          </a:r>
          <a:r>
            <a:rPr lang="it-IT" sz="1600" dirty="0" err="1"/>
            <a:t>modernisation</a:t>
          </a:r>
          <a:endParaRPr lang="en-GB" sz="1600" dirty="0"/>
        </a:p>
      </dgm:t>
    </dgm:pt>
    <dgm:pt modelId="{EABC9FED-DEC0-438D-92F1-EB647F702DB1}" type="parTrans" cxnId="{FD59168D-96BD-476E-9363-3B8B0A2AE991}">
      <dgm:prSet/>
      <dgm:spPr/>
      <dgm:t>
        <a:bodyPr/>
        <a:lstStyle/>
        <a:p>
          <a:endParaRPr lang="en-GB" sz="1600"/>
        </a:p>
      </dgm:t>
    </dgm:pt>
    <dgm:pt modelId="{7D4877FD-0F7F-40BA-A311-D6DF6A6F055C}" type="sibTrans" cxnId="{FD59168D-96BD-476E-9363-3B8B0A2AE991}">
      <dgm:prSet/>
      <dgm:spPr/>
      <dgm:t>
        <a:bodyPr/>
        <a:lstStyle/>
        <a:p>
          <a:endParaRPr lang="en-GB" sz="1600"/>
        </a:p>
      </dgm:t>
    </dgm:pt>
    <dgm:pt modelId="{BAEA437D-90B3-41B0-A939-4F8024D388D8}">
      <dgm:prSet phldrT="[Text]" custT="1"/>
      <dgm:spPr/>
      <dgm:t>
        <a:bodyPr/>
        <a:lstStyle/>
        <a:p>
          <a:r>
            <a:rPr lang="it-IT" sz="1600" dirty="0"/>
            <a:t>System </a:t>
          </a:r>
          <a:r>
            <a:rPr lang="it-IT" sz="1600" dirty="0" err="1"/>
            <a:t>reconception</a:t>
          </a:r>
          <a:endParaRPr lang="en-GB" sz="1600" dirty="0"/>
        </a:p>
      </dgm:t>
    </dgm:pt>
    <dgm:pt modelId="{8C3A52BC-80D8-4120-832A-D553C8D77634}" type="parTrans" cxnId="{235F0A17-A6DA-454D-BF75-C6CB73EEF57A}">
      <dgm:prSet/>
      <dgm:spPr/>
      <dgm:t>
        <a:bodyPr/>
        <a:lstStyle/>
        <a:p>
          <a:endParaRPr lang="en-GB" sz="1600"/>
        </a:p>
      </dgm:t>
    </dgm:pt>
    <dgm:pt modelId="{DE68A312-01CF-411E-A521-AB6910DE30FF}" type="sibTrans" cxnId="{235F0A17-A6DA-454D-BF75-C6CB73EEF57A}">
      <dgm:prSet/>
      <dgm:spPr/>
      <dgm:t>
        <a:bodyPr/>
        <a:lstStyle/>
        <a:p>
          <a:endParaRPr lang="en-GB" sz="1600"/>
        </a:p>
      </dgm:t>
    </dgm:pt>
    <dgm:pt modelId="{D392F016-F585-4F55-8C6A-A9D637FDEF6E}">
      <dgm:prSet phldrT="[Text]" custT="1"/>
      <dgm:spPr/>
      <dgm:t>
        <a:bodyPr/>
        <a:lstStyle/>
        <a:p>
          <a:r>
            <a:rPr lang="it-IT" sz="1600" dirty="0" err="1"/>
            <a:t>Ecosystem</a:t>
          </a:r>
          <a:r>
            <a:rPr lang="it-IT" sz="1600" dirty="0"/>
            <a:t> services</a:t>
          </a:r>
          <a:endParaRPr lang="en-GB" sz="1600" dirty="0"/>
        </a:p>
      </dgm:t>
    </dgm:pt>
    <dgm:pt modelId="{E23C2FB9-6428-47C4-B92C-1FC7C290E75F}" type="parTrans" cxnId="{4EC44FAD-B80B-41F7-B95B-176056B6BDE8}">
      <dgm:prSet/>
      <dgm:spPr/>
      <dgm:t>
        <a:bodyPr/>
        <a:lstStyle/>
        <a:p>
          <a:endParaRPr lang="en-GB" sz="1600"/>
        </a:p>
      </dgm:t>
    </dgm:pt>
    <dgm:pt modelId="{35E44BD0-003D-4562-9B4C-E8E38CB50772}" type="sibTrans" cxnId="{4EC44FAD-B80B-41F7-B95B-176056B6BDE8}">
      <dgm:prSet/>
      <dgm:spPr/>
      <dgm:t>
        <a:bodyPr/>
        <a:lstStyle/>
        <a:p>
          <a:endParaRPr lang="en-GB" sz="1600"/>
        </a:p>
      </dgm:t>
    </dgm:pt>
    <dgm:pt modelId="{0A55E956-4066-4D94-9CC1-A6C639524703}" type="pres">
      <dgm:prSet presAssocID="{AB5CE9B8-FA32-47B8-9DB0-F4F92009EAFA}" presName="Name0" presStyleCnt="0">
        <dgm:presLayoutVars>
          <dgm:dir/>
          <dgm:resizeHandles val="exact"/>
        </dgm:presLayoutVars>
      </dgm:prSet>
      <dgm:spPr/>
    </dgm:pt>
    <dgm:pt modelId="{D08BFAE5-001F-4B75-995D-A59BE25ECABF}" type="pres">
      <dgm:prSet presAssocID="{C55A0435-0B77-4892-82F4-DDE85509EFA7}" presName="Name5" presStyleLbl="vennNode1" presStyleIdx="0" presStyleCnt="2">
        <dgm:presLayoutVars>
          <dgm:bulletEnabled val="1"/>
        </dgm:presLayoutVars>
      </dgm:prSet>
      <dgm:spPr/>
    </dgm:pt>
    <dgm:pt modelId="{9BF38A1F-1648-46A3-8B32-9185F6C9021E}" type="pres">
      <dgm:prSet presAssocID="{DA3FBBF3-D58A-4144-B82B-83DAE64DD98C}" presName="space" presStyleCnt="0"/>
      <dgm:spPr/>
    </dgm:pt>
    <dgm:pt modelId="{32262B38-A040-4AEC-AB34-9B8D8A9DA44F}" type="pres">
      <dgm:prSet presAssocID="{BE53E116-8EC9-43A3-B5A9-02803197F940}" presName="Name5" presStyleLbl="vennNode1" presStyleIdx="1" presStyleCnt="2">
        <dgm:presLayoutVars>
          <dgm:bulletEnabled val="1"/>
        </dgm:presLayoutVars>
      </dgm:prSet>
      <dgm:spPr/>
    </dgm:pt>
  </dgm:ptLst>
  <dgm:cxnLst>
    <dgm:cxn modelId="{FE422005-0445-4066-92F2-2396B40B7867}" srcId="{AB5CE9B8-FA32-47B8-9DB0-F4F92009EAFA}" destId="{C55A0435-0B77-4892-82F4-DDE85509EFA7}" srcOrd="0" destOrd="0" parTransId="{E635F61A-F93B-47CF-B2BD-EFA8D1642CF6}" sibTransId="{DA3FBBF3-D58A-4144-B82B-83DAE64DD98C}"/>
    <dgm:cxn modelId="{9FA7AF0B-CB85-47BC-877D-CC26EAE4611E}" type="presOf" srcId="{5F08AAF1-EAD2-43BC-88C9-639468829C86}" destId="{D08BFAE5-001F-4B75-995D-A59BE25ECABF}" srcOrd="0" destOrd="3" presId="urn:microsoft.com/office/officeart/2005/8/layout/venn3"/>
    <dgm:cxn modelId="{235F0A17-A6DA-454D-BF75-C6CB73EEF57A}" srcId="{BE53E116-8EC9-43A3-B5A9-02803197F940}" destId="{BAEA437D-90B3-41B0-A939-4F8024D388D8}" srcOrd="1" destOrd="0" parTransId="{8C3A52BC-80D8-4120-832A-D553C8D77634}" sibTransId="{DE68A312-01CF-411E-A521-AB6910DE30FF}"/>
    <dgm:cxn modelId="{786D142A-55A6-4C41-AE20-50541F0BD94E}" srcId="{C55A0435-0B77-4892-82F4-DDE85509EFA7}" destId="{359EA62E-0AAB-4A71-9CFC-02BB4E4B39A7}" srcOrd="1" destOrd="0" parTransId="{319001F7-7A39-4420-BE51-C7050DA85650}" sibTransId="{36F9A15F-A19E-43D2-8BD8-98F87327D50D}"/>
    <dgm:cxn modelId="{3B992258-F63F-4C6C-86B6-6FF69BAF0219}" type="presOf" srcId="{C55A0435-0B77-4892-82F4-DDE85509EFA7}" destId="{D08BFAE5-001F-4B75-995D-A59BE25ECABF}" srcOrd="0" destOrd="0" presId="urn:microsoft.com/office/officeart/2005/8/layout/venn3"/>
    <dgm:cxn modelId="{3912F679-FEAF-4396-B4A3-AF96AC199D05}" type="presOf" srcId="{8777B12D-CDD4-4975-940B-CCAAA459D26B}" destId="{D08BFAE5-001F-4B75-995D-A59BE25ECABF}" srcOrd="0" destOrd="1" presId="urn:microsoft.com/office/officeart/2005/8/layout/venn3"/>
    <dgm:cxn modelId="{FD59168D-96BD-476E-9363-3B8B0A2AE991}" srcId="{BE53E116-8EC9-43A3-B5A9-02803197F940}" destId="{5D79A1A7-67E7-4748-847C-B28DB47BE161}" srcOrd="0" destOrd="0" parTransId="{EABC9FED-DEC0-438D-92F1-EB647F702DB1}" sibTransId="{7D4877FD-0F7F-40BA-A311-D6DF6A6F055C}"/>
    <dgm:cxn modelId="{D2D8AE97-C22F-4E80-B8C2-D793432A773E}" type="presOf" srcId="{BAEA437D-90B3-41B0-A939-4F8024D388D8}" destId="{32262B38-A040-4AEC-AB34-9B8D8A9DA44F}" srcOrd="0" destOrd="2" presId="urn:microsoft.com/office/officeart/2005/8/layout/venn3"/>
    <dgm:cxn modelId="{BB3DFBA1-A400-47C9-9938-715B5B7BC3B9}" type="presOf" srcId="{359EA62E-0AAB-4A71-9CFC-02BB4E4B39A7}" destId="{D08BFAE5-001F-4B75-995D-A59BE25ECABF}" srcOrd="0" destOrd="2" presId="urn:microsoft.com/office/officeart/2005/8/layout/venn3"/>
    <dgm:cxn modelId="{7AC6D3A5-6796-43A4-8A30-F5D3601373E8}" type="presOf" srcId="{D392F016-F585-4F55-8C6A-A9D637FDEF6E}" destId="{32262B38-A040-4AEC-AB34-9B8D8A9DA44F}" srcOrd="0" destOrd="3" presId="urn:microsoft.com/office/officeart/2005/8/layout/venn3"/>
    <dgm:cxn modelId="{971CCDAA-33F7-4035-AB4C-A7689212F4EC}" srcId="{C55A0435-0B77-4892-82F4-DDE85509EFA7}" destId="{8777B12D-CDD4-4975-940B-CCAAA459D26B}" srcOrd="0" destOrd="0" parTransId="{CE69DB0F-6913-4E22-85C3-4DF69619BF17}" sibTransId="{9C3C3553-46E8-4488-A89C-FE85A3A8D043}"/>
    <dgm:cxn modelId="{4EC44FAD-B80B-41F7-B95B-176056B6BDE8}" srcId="{BE53E116-8EC9-43A3-B5A9-02803197F940}" destId="{D392F016-F585-4F55-8C6A-A9D637FDEF6E}" srcOrd="2" destOrd="0" parTransId="{E23C2FB9-6428-47C4-B92C-1FC7C290E75F}" sibTransId="{35E44BD0-003D-4562-9B4C-E8E38CB50772}"/>
    <dgm:cxn modelId="{BD6F15B4-4626-47F5-B5C9-BCB68E43D06A}" type="presOf" srcId="{5D79A1A7-67E7-4748-847C-B28DB47BE161}" destId="{32262B38-A040-4AEC-AB34-9B8D8A9DA44F}" srcOrd="0" destOrd="1" presId="urn:microsoft.com/office/officeart/2005/8/layout/venn3"/>
    <dgm:cxn modelId="{F18269B9-92FE-4BC8-81F5-E5AA19F29A09}" type="presOf" srcId="{AB5CE9B8-FA32-47B8-9DB0-F4F92009EAFA}" destId="{0A55E956-4066-4D94-9CC1-A6C639524703}" srcOrd="0" destOrd="0" presId="urn:microsoft.com/office/officeart/2005/8/layout/venn3"/>
    <dgm:cxn modelId="{7AD000D1-72DB-44B2-9FC3-B9F5FC57F4FA}" srcId="{C55A0435-0B77-4892-82F4-DDE85509EFA7}" destId="{5F08AAF1-EAD2-43BC-88C9-639468829C86}" srcOrd="2" destOrd="0" parTransId="{16021322-DD82-4434-A26B-1818BF0157CB}" sibTransId="{09C5EEF8-5816-4B4C-93A5-A7F7CB4ADAFE}"/>
    <dgm:cxn modelId="{77D996F8-2DFD-4F2E-9410-39C055C9FABD}" type="presOf" srcId="{BE53E116-8EC9-43A3-B5A9-02803197F940}" destId="{32262B38-A040-4AEC-AB34-9B8D8A9DA44F}" srcOrd="0" destOrd="0" presId="urn:microsoft.com/office/officeart/2005/8/layout/venn3"/>
    <dgm:cxn modelId="{BAD036FF-2394-4198-9058-F61F7DFA6AF3}" srcId="{AB5CE9B8-FA32-47B8-9DB0-F4F92009EAFA}" destId="{BE53E116-8EC9-43A3-B5A9-02803197F940}" srcOrd="1" destOrd="0" parTransId="{DEDD5A1C-8299-4CE1-A72D-EF59A05B14CB}" sibTransId="{EFD40681-951C-4AE1-ADF5-CB1D909EB68B}"/>
    <dgm:cxn modelId="{AB875DAC-A6CA-4221-9489-E889FC8FE47C}" type="presParOf" srcId="{0A55E956-4066-4D94-9CC1-A6C639524703}" destId="{D08BFAE5-001F-4B75-995D-A59BE25ECABF}" srcOrd="0" destOrd="0" presId="urn:microsoft.com/office/officeart/2005/8/layout/venn3"/>
    <dgm:cxn modelId="{00402FD7-9332-43BE-9606-31B89E755970}" type="presParOf" srcId="{0A55E956-4066-4D94-9CC1-A6C639524703}" destId="{9BF38A1F-1648-46A3-8B32-9185F6C9021E}" srcOrd="1" destOrd="0" presId="urn:microsoft.com/office/officeart/2005/8/layout/venn3"/>
    <dgm:cxn modelId="{68A54331-17DF-4538-B2F3-2A77E5BBE52E}" type="presParOf" srcId="{0A55E956-4066-4D94-9CC1-A6C639524703}" destId="{32262B38-A040-4AEC-AB34-9B8D8A9DA44F}"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5CE9B8-FA32-47B8-9DB0-F4F92009EAFA}" type="doc">
      <dgm:prSet loTypeId="urn:microsoft.com/office/officeart/2005/8/layout/venn3" loCatId="relationship" qsTypeId="urn:microsoft.com/office/officeart/2005/8/quickstyle/simple3" qsCatId="simple" csTypeId="urn:microsoft.com/office/officeart/2005/8/colors/colorful4" csCatId="colorful" phldr="1"/>
      <dgm:spPr/>
    </dgm:pt>
    <dgm:pt modelId="{C55A0435-0B77-4892-82F4-DDE85509EFA7}">
      <dgm:prSet phldrT="[Text]"/>
      <dgm:spPr/>
      <dgm:t>
        <a:bodyPr/>
        <a:lstStyle/>
        <a:p>
          <a:r>
            <a:rPr lang="it-IT" dirty="0" err="1"/>
            <a:t>Sustainable</a:t>
          </a:r>
          <a:r>
            <a:rPr lang="it-IT" dirty="0"/>
            <a:t> </a:t>
          </a:r>
          <a:r>
            <a:rPr lang="it-IT" dirty="0" err="1"/>
            <a:t>Intensification</a:t>
          </a:r>
          <a:r>
            <a:rPr lang="it-IT" dirty="0"/>
            <a:t> </a:t>
          </a:r>
          <a:endParaRPr lang="en-GB" dirty="0"/>
        </a:p>
      </dgm:t>
    </dgm:pt>
    <dgm:pt modelId="{E635F61A-F93B-47CF-B2BD-EFA8D1642CF6}" type="parTrans" cxnId="{FE422005-0445-4066-92F2-2396B40B7867}">
      <dgm:prSet/>
      <dgm:spPr/>
      <dgm:t>
        <a:bodyPr/>
        <a:lstStyle/>
        <a:p>
          <a:endParaRPr lang="en-GB"/>
        </a:p>
      </dgm:t>
    </dgm:pt>
    <dgm:pt modelId="{DA3FBBF3-D58A-4144-B82B-83DAE64DD98C}" type="sibTrans" cxnId="{FE422005-0445-4066-92F2-2396B40B7867}">
      <dgm:prSet/>
      <dgm:spPr/>
      <dgm:t>
        <a:bodyPr/>
        <a:lstStyle/>
        <a:p>
          <a:endParaRPr lang="en-GB"/>
        </a:p>
      </dgm:t>
    </dgm:pt>
    <dgm:pt modelId="{BE53E116-8EC9-43A3-B5A9-02803197F940}">
      <dgm:prSet phldrT="[Text]"/>
      <dgm:spPr/>
      <dgm:t>
        <a:bodyPr/>
        <a:lstStyle/>
        <a:p>
          <a:r>
            <a:rPr lang="it-IT" dirty="0" err="1"/>
            <a:t>Agroeology</a:t>
          </a:r>
          <a:endParaRPr lang="en-GB" dirty="0"/>
        </a:p>
      </dgm:t>
    </dgm:pt>
    <dgm:pt modelId="{DEDD5A1C-8299-4CE1-A72D-EF59A05B14CB}" type="parTrans" cxnId="{BAD036FF-2394-4198-9058-F61F7DFA6AF3}">
      <dgm:prSet/>
      <dgm:spPr/>
      <dgm:t>
        <a:bodyPr/>
        <a:lstStyle/>
        <a:p>
          <a:endParaRPr lang="en-GB"/>
        </a:p>
      </dgm:t>
    </dgm:pt>
    <dgm:pt modelId="{EFD40681-951C-4AE1-ADF5-CB1D909EB68B}" type="sibTrans" cxnId="{BAD036FF-2394-4198-9058-F61F7DFA6AF3}">
      <dgm:prSet/>
      <dgm:spPr/>
      <dgm:t>
        <a:bodyPr/>
        <a:lstStyle/>
        <a:p>
          <a:endParaRPr lang="en-GB"/>
        </a:p>
      </dgm:t>
    </dgm:pt>
    <dgm:pt modelId="{0A55E956-4066-4D94-9CC1-A6C639524703}" type="pres">
      <dgm:prSet presAssocID="{AB5CE9B8-FA32-47B8-9DB0-F4F92009EAFA}" presName="Name0" presStyleCnt="0">
        <dgm:presLayoutVars>
          <dgm:dir/>
          <dgm:resizeHandles val="exact"/>
        </dgm:presLayoutVars>
      </dgm:prSet>
      <dgm:spPr/>
    </dgm:pt>
    <dgm:pt modelId="{D08BFAE5-001F-4B75-995D-A59BE25ECABF}" type="pres">
      <dgm:prSet presAssocID="{C55A0435-0B77-4892-82F4-DDE85509EFA7}" presName="Name5" presStyleLbl="vennNode1" presStyleIdx="0" presStyleCnt="2">
        <dgm:presLayoutVars>
          <dgm:bulletEnabled val="1"/>
        </dgm:presLayoutVars>
      </dgm:prSet>
      <dgm:spPr/>
    </dgm:pt>
    <dgm:pt modelId="{A255396D-8D1F-4D08-B274-BC2A3A443C1D}" type="pres">
      <dgm:prSet presAssocID="{DA3FBBF3-D58A-4144-B82B-83DAE64DD98C}" presName="space" presStyleCnt="0"/>
      <dgm:spPr/>
    </dgm:pt>
    <dgm:pt modelId="{90BFD146-2099-4705-8638-EEBF687AD066}" type="pres">
      <dgm:prSet presAssocID="{BE53E116-8EC9-43A3-B5A9-02803197F940}" presName="Name5" presStyleLbl="vennNode1" presStyleIdx="1" presStyleCnt="2" custLinFactNeighborX="1693" custLinFactNeighborY="-155">
        <dgm:presLayoutVars>
          <dgm:bulletEnabled val="1"/>
        </dgm:presLayoutVars>
      </dgm:prSet>
      <dgm:spPr/>
    </dgm:pt>
  </dgm:ptLst>
  <dgm:cxnLst>
    <dgm:cxn modelId="{FE422005-0445-4066-92F2-2396B40B7867}" srcId="{AB5CE9B8-FA32-47B8-9DB0-F4F92009EAFA}" destId="{C55A0435-0B77-4892-82F4-DDE85509EFA7}" srcOrd="0" destOrd="0" parTransId="{E635F61A-F93B-47CF-B2BD-EFA8D1642CF6}" sibTransId="{DA3FBBF3-D58A-4144-B82B-83DAE64DD98C}"/>
    <dgm:cxn modelId="{0F8B9F08-E306-426B-9C79-EB4A0C0F0B51}" type="presOf" srcId="{BE53E116-8EC9-43A3-B5A9-02803197F940}" destId="{90BFD146-2099-4705-8638-EEBF687AD066}" srcOrd="0" destOrd="0" presId="urn:microsoft.com/office/officeart/2005/8/layout/venn3"/>
    <dgm:cxn modelId="{3B992258-F63F-4C6C-86B6-6FF69BAF0219}" type="presOf" srcId="{C55A0435-0B77-4892-82F4-DDE85509EFA7}" destId="{D08BFAE5-001F-4B75-995D-A59BE25ECABF}" srcOrd="0" destOrd="0" presId="urn:microsoft.com/office/officeart/2005/8/layout/venn3"/>
    <dgm:cxn modelId="{F18269B9-92FE-4BC8-81F5-E5AA19F29A09}" type="presOf" srcId="{AB5CE9B8-FA32-47B8-9DB0-F4F92009EAFA}" destId="{0A55E956-4066-4D94-9CC1-A6C639524703}" srcOrd="0" destOrd="0" presId="urn:microsoft.com/office/officeart/2005/8/layout/venn3"/>
    <dgm:cxn modelId="{BAD036FF-2394-4198-9058-F61F7DFA6AF3}" srcId="{AB5CE9B8-FA32-47B8-9DB0-F4F92009EAFA}" destId="{BE53E116-8EC9-43A3-B5A9-02803197F940}" srcOrd="1" destOrd="0" parTransId="{DEDD5A1C-8299-4CE1-A72D-EF59A05B14CB}" sibTransId="{EFD40681-951C-4AE1-ADF5-CB1D909EB68B}"/>
    <dgm:cxn modelId="{AB875DAC-A6CA-4221-9489-E889FC8FE47C}" type="presParOf" srcId="{0A55E956-4066-4D94-9CC1-A6C639524703}" destId="{D08BFAE5-001F-4B75-995D-A59BE25ECABF}" srcOrd="0" destOrd="0" presId="urn:microsoft.com/office/officeart/2005/8/layout/venn3"/>
    <dgm:cxn modelId="{5D0EC60C-443A-4035-A8AF-231FA7453AF3}" type="presParOf" srcId="{0A55E956-4066-4D94-9CC1-A6C639524703}" destId="{A255396D-8D1F-4D08-B274-BC2A3A443C1D}" srcOrd="1" destOrd="0" presId="urn:microsoft.com/office/officeart/2005/8/layout/venn3"/>
    <dgm:cxn modelId="{A130064A-0545-43FF-8F1D-322D2926715F}" type="presParOf" srcId="{0A55E956-4066-4D94-9CC1-A6C639524703}" destId="{90BFD146-2099-4705-8638-EEBF687AD066}" srcOrd="2"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1982DA-3EA4-49DF-91AD-28E9A951757F}" type="doc">
      <dgm:prSet loTypeId="urn:microsoft.com/office/officeart/2008/layout/BendingPictureCaptionList" loCatId="picture" qsTypeId="urn:microsoft.com/office/officeart/2005/8/quickstyle/simple1" qsCatId="simple" csTypeId="urn:microsoft.com/office/officeart/2005/8/colors/accent0_1" csCatId="mainScheme" phldr="1"/>
      <dgm:spPr/>
      <dgm:t>
        <a:bodyPr/>
        <a:lstStyle/>
        <a:p>
          <a:endParaRPr lang="en-GB"/>
        </a:p>
      </dgm:t>
    </dgm:pt>
    <dgm:pt modelId="{E8F902A9-31F3-43B8-8B1D-BF30A15BDF2D}">
      <dgm:prSet phldrT="[Text]"/>
      <dgm:spPr/>
      <dgm:t>
        <a:bodyPr/>
        <a:lstStyle/>
        <a:p>
          <a:r>
            <a:rPr lang="it-IT" dirty="0"/>
            <a:t>Sistemi </a:t>
          </a:r>
          <a:r>
            <a:rPr lang="it-IT" dirty="0" err="1"/>
            <a:t>silvoarabili</a:t>
          </a:r>
          <a:endParaRPr lang="en-GB" dirty="0"/>
        </a:p>
      </dgm:t>
    </dgm:pt>
    <dgm:pt modelId="{2CC1E255-CACE-45DD-835F-C98D79CAC0E9}" type="parTrans" cxnId="{A9FA7F72-F140-4B8A-92B5-2FE2F9328269}">
      <dgm:prSet/>
      <dgm:spPr/>
      <dgm:t>
        <a:bodyPr/>
        <a:lstStyle/>
        <a:p>
          <a:endParaRPr lang="en-GB"/>
        </a:p>
      </dgm:t>
    </dgm:pt>
    <dgm:pt modelId="{3E43C0A6-87F9-4C83-9844-EC92D489C10B}" type="sibTrans" cxnId="{A9FA7F72-F140-4B8A-92B5-2FE2F9328269}">
      <dgm:prSet/>
      <dgm:spPr/>
      <dgm:t>
        <a:bodyPr/>
        <a:lstStyle/>
        <a:p>
          <a:endParaRPr lang="en-GB"/>
        </a:p>
      </dgm:t>
    </dgm:pt>
    <dgm:pt modelId="{DDFD164D-791E-4FB4-968F-94E01A314A83}">
      <dgm:prSet phldrT="[Text]"/>
      <dgm:spPr/>
      <dgm:t>
        <a:bodyPr/>
        <a:lstStyle/>
        <a:p>
          <a:r>
            <a:rPr lang="it-IT" dirty="0"/>
            <a:t>Sistemi </a:t>
          </a:r>
          <a:r>
            <a:rPr lang="it-IT" dirty="0" err="1"/>
            <a:t>silvopastorali</a:t>
          </a:r>
          <a:endParaRPr lang="en-GB" dirty="0"/>
        </a:p>
      </dgm:t>
    </dgm:pt>
    <dgm:pt modelId="{B98AF61C-CC9B-4547-892F-56A823519A90}" type="parTrans" cxnId="{5EF0B375-F754-45B6-8CB6-74A396B36D93}">
      <dgm:prSet/>
      <dgm:spPr/>
      <dgm:t>
        <a:bodyPr/>
        <a:lstStyle/>
        <a:p>
          <a:endParaRPr lang="en-GB"/>
        </a:p>
      </dgm:t>
    </dgm:pt>
    <dgm:pt modelId="{33CDE4EE-12E0-483E-9469-47B35BBB2956}" type="sibTrans" cxnId="{5EF0B375-F754-45B6-8CB6-74A396B36D93}">
      <dgm:prSet/>
      <dgm:spPr/>
      <dgm:t>
        <a:bodyPr/>
        <a:lstStyle/>
        <a:p>
          <a:endParaRPr lang="en-GB"/>
        </a:p>
      </dgm:t>
    </dgm:pt>
    <dgm:pt modelId="{6241CD97-60C8-408C-8042-9EDB7ADDE8BD}">
      <dgm:prSet phldrT="[Text]"/>
      <dgm:spPr/>
      <dgm:t>
        <a:bodyPr/>
        <a:lstStyle/>
        <a:p>
          <a:r>
            <a:rPr lang="it-IT" dirty="0"/>
            <a:t>Linee frangivento</a:t>
          </a:r>
          <a:br>
            <a:rPr lang="it-IT" dirty="0"/>
          </a:br>
          <a:r>
            <a:rPr lang="it-IT" dirty="0"/>
            <a:t>Fasce tampone-ripariali</a:t>
          </a:r>
          <a:endParaRPr lang="en-GB" dirty="0"/>
        </a:p>
      </dgm:t>
    </dgm:pt>
    <dgm:pt modelId="{B8707BBB-3D14-488B-839D-6680317B33B5}" type="parTrans" cxnId="{8ED9C67C-995A-4F4F-A0AD-77F4C9B0FDB4}">
      <dgm:prSet/>
      <dgm:spPr/>
      <dgm:t>
        <a:bodyPr/>
        <a:lstStyle/>
        <a:p>
          <a:endParaRPr lang="en-GB"/>
        </a:p>
      </dgm:t>
    </dgm:pt>
    <dgm:pt modelId="{4530D74F-0DED-42ED-B145-1CD6DFBFAD84}" type="sibTrans" cxnId="{8ED9C67C-995A-4F4F-A0AD-77F4C9B0FDB4}">
      <dgm:prSet/>
      <dgm:spPr/>
      <dgm:t>
        <a:bodyPr/>
        <a:lstStyle/>
        <a:p>
          <a:endParaRPr lang="en-GB"/>
        </a:p>
      </dgm:t>
    </dgm:pt>
    <dgm:pt modelId="{CEE9F66A-4048-4812-AE6E-ECDA2DD8F2E7}">
      <dgm:prSet phldrT="[Text]"/>
      <dgm:spPr/>
      <dgm:t>
        <a:bodyPr/>
        <a:lstStyle/>
        <a:p>
          <a:r>
            <a:rPr lang="it-IT" dirty="0"/>
            <a:t>Coltivazione in bosco</a:t>
          </a:r>
          <a:br>
            <a:rPr lang="it-IT" dirty="0"/>
          </a:br>
          <a:r>
            <a:rPr lang="it-IT" dirty="0"/>
            <a:t>(</a:t>
          </a:r>
          <a:r>
            <a:rPr lang="it-IT" dirty="0" err="1"/>
            <a:t>Forest</a:t>
          </a:r>
          <a:r>
            <a:rPr lang="it-IT" dirty="0"/>
            <a:t> farming)</a:t>
          </a:r>
          <a:endParaRPr lang="en-GB" dirty="0"/>
        </a:p>
      </dgm:t>
    </dgm:pt>
    <dgm:pt modelId="{A57D2B14-347A-4A7E-B357-1560EEDA1FAE}" type="parTrans" cxnId="{C3819356-EF8E-42E0-8864-EE37F38F4CA4}">
      <dgm:prSet/>
      <dgm:spPr/>
      <dgm:t>
        <a:bodyPr/>
        <a:lstStyle/>
        <a:p>
          <a:endParaRPr lang="en-GB"/>
        </a:p>
      </dgm:t>
    </dgm:pt>
    <dgm:pt modelId="{E6712DE5-9B4B-48D3-8F1B-3D65F2EFDDB6}" type="sibTrans" cxnId="{C3819356-EF8E-42E0-8864-EE37F38F4CA4}">
      <dgm:prSet/>
      <dgm:spPr/>
      <dgm:t>
        <a:bodyPr/>
        <a:lstStyle/>
        <a:p>
          <a:endParaRPr lang="en-GB"/>
        </a:p>
      </dgm:t>
    </dgm:pt>
    <dgm:pt modelId="{36B126D5-D5F5-4431-A055-EB3867DD7C7C}" type="pres">
      <dgm:prSet presAssocID="{421982DA-3EA4-49DF-91AD-28E9A951757F}" presName="Name0" presStyleCnt="0">
        <dgm:presLayoutVars>
          <dgm:dir/>
          <dgm:resizeHandles val="exact"/>
        </dgm:presLayoutVars>
      </dgm:prSet>
      <dgm:spPr/>
    </dgm:pt>
    <dgm:pt modelId="{5D10AEF4-932D-41BF-83BC-77DF7F91965B}" type="pres">
      <dgm:prSet presAssocID="{E8F902A9-31F3-43B8-8B1D-BF30A15BDF2D}" presName="composite" presStyleCnt="0"/>
      <dgm:spPr/>
    </dgm:pt>
    <dgm:pt modelId="{F946818F-1FFA-4341-BEC8-4F8B46432291}" type="pres">
      <dgm:prSet presAssocID="{E8F902A9-31F3-43B8-8B1D-BF30A15BDF2D}" presName="rect1" presStyleLbl="b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692968B-2448-499C-B59A-5B81B5B2CC8C}" type="pres">
      <dgm:prSet presAssocID="{E8F902A9-31F3-43B8-8B1D-BF30A15BDF2D}" presName="wedgeRectCallout1" presStyleLbl="node1" presStyleIdx="0" presStyleCnt="4">
        <dgm:presLayoutVars>
          <dgm:bulletEnabled val="1"/>
        </dgm:presLayoutVars>
      </dgm:prSet>
      <dgm:spPr/>
    </dgm:pt>
    <dgm:pt modelId="{3EE613DC-CD10-4E25-93DF-929BFAB8D651}" type="pres">
      <dgm:prSet presAssocID="{3E43C0A6-87F9-4C83-9844-EC92D489C10B}" presName="sibTrans" presStyleCnt="0"/>
      <dgm:spPr/>
    </dgm:pt>
    <dgm:pt modelId="{1A2157E1-646E-4040-A81E-29457A1FE9A0}" type="pres">
      <dgm:prSet presAssocID="{DDFD164D-791E-4FB4-968F-94E01A314A83}" presName="composite" presStyleCnt="0"/>
      <dgm:spPr/>
    </dgm:pt>
    <dgm:pt modelId="{3F6E69DB-8B90-4B74-8517-730A9578857B}" type="pres">
      <dgm:prSet presAssocID="{DDFD164D-791E-4FB4-968F-94E01A314A83}" presName="rect1" presStyleLbl="bgImgPlace1" presStyleIdx="1" presStyleCnt="4"/>
      <dgm:spPr>
        <a:blipFill rotWithShape="1">
          <a:blip xmlns:r="http://schemas.openxmlformats.org/officeDocument/2006/relationships" r:embed="rId2"/>
          <a:srcRect/>
          <a:stretch>
            <a:fillRect l="-17000" r="-17000"/>
          </a:stretch>
        </a:blipFill>
      </dgm:spPr>
    </dgm:pt>
    <dgm:pt modelId="{765E51D7-0730-4A24-8E30-A8FE5A7AE2BA}" type="pres">
      <dgm:prSet presAssocID="{DDFD164D-791E-4FB4-968F-94E01A314A83}" presName="wedgeRectCallout1" presStyleLbl="node1" presStyleIdx="1" presStyleCnt="4">
        <dgm:presLayoutVars>
          <dgm:bulletEnabled val="1"/>
        </dgm:presLayoutVars>
      </dgm:prSet>
      <dgm:spPr/>
    </dgm:pt>
    <dgm:pt modelId="{7B4178CF-F7D2-440B-800A-B0D48D5A7C40}" type="pres">
      <dgm:prSet presAssocID="{33CDE4EE-12E0-483E-9469-47B35BBB2956}" presName="sibTrans" presStyleCnt="0"/>
      <dgm:spPr/>
    </dgm:pt>
    <dgm:pt modelId="{6D9A7FCF-8636-4947-BE57-56C194F52D87}" type="pres">
      <dgm:prSet presAssocID="{6241CD97-60C8-408C-8042-9EDB7ADDE8BD}" presName="composite" presStyleCnt="0"/>
      <dgm:spPr/>
    </dgm:pt>
    <dgm:pt modelId="{3C07483B-B2B0-4D51-9F0D-633900B2FEB8}" type="pres">
      <dgm:prSet presAssocID="{6241CD97-60C8-408C-8042-9EDB7ADDE8BD}" presName="rect1" presStyleLbl="bgImgPlace1" presStyleIdx="2" presStyleCnt="4" custLinFactNeighborY="-1718"/>
      <dgm:spPr>
        <a:blipFill rotWithShape="1">
          <a:blip xmlns:r="http://schemas.openxmlformats.org/officeDocument/2006/relationships" r:embed="rId3"/>
          <a:srcRect/>
          <a:stretch>
            <a:fillRect l="-47000" r="-47000"/>
          </a:stretch>
        </a:blipFill>
      </dgm:spPr>
    </dgm:pt>
    <dgm:pt modelId="{8343BEB4-9604-4A32-B18F-72E31B0A33C7}" type="pres">
      <dgm:prSet presAssocID="{6241CD97-60C8-408C-8042-9EDB7ADDE8BD}" presName="wedgeRectCallout1" presStyleLbl="node1" presStyleIdx="2" presStyleCnt="4">
        <dgm:presLayoutVars>
          <dgm:bulletEnabled val="1"/>
        </dgm:presLayoutVars>
      </dgm:prSet>
      <dgm:spPr/>
    </dgm:pt>
    <dgm:pt modelId="{4690EB63-BD2C-4739-8186-83E3F19B63C8}" type="pres">
      <dgm:prSet presAssocID="{4530D74F-0DED-42ED-B145-1CD6DFBFAD84}" presName="sibTrans" presStyleCnt="0"/>
      <dgm:spPr/>
    </dgm:pt>
    <dgm:pt modelId="{D44CFC4B-2CCC-4DDF-8890-B60B1A5E7E0C}" type="pres">
      <dgm:prSet presAssocID="{CEE9F66A-4048-4812-AE6E-ECDA2DD8F2E7}" presName="composite" presStyleCnt="0"/>
      <dgm:spPr/>
    </dgm:pt>
    <dgm:pt modelId="{B991B5E0-104E-461C-8FB5-A00F8CE7C8E1}" type="pres">
      <dgm:prSet presAssocID="{CEE9F66A-4048-4812-AE6E-ECDA2DD8F2E7}" presName="rect1" presStyleLbl="b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6D6D504D-8E3C-4584-AC8A-788FF0637B6D}" type="pres">
      <dgm:prSet presAssocID="{CEE9F66A-4048-4812-AE6E-ECDA2DD8F2E7}" presName="wedgeRectCallout1" presStyleLbl="node1" presStyleIdx="3" presStyleCnt="4">
        <dgm:presLayoutVars>
          <dgm:bulletEnabled val="1"/>
        </dgm:presLayoutVars>
      </dgm:prSet>
      <dgm:spPr/>
    </dgm:pt>
  </dgm:ptLst>
  <dgm:cxnLst>
    <dgm:cxn modelId="{C3819356-EF8E-42E0-8864-EE37F38F4CA4}" srcId="{421982DA-3EA4-49DF-91AD-28E9A951757F}" destId="{CEE9F66A-4048-4812-AE6E-ECDA2DD8F2E7}" srcOrd="3" destOrd="0" parTransId="{A57D2B14-347A-4A7E-B357-1560EEDA1FAE}" sibTransId="{E6712DE5-9B4B-48D3-8F1B-3D65F2EFDDB6}"/>
    <dgm:cxn modelId="{B4BD275F-AA08-4411-9671-D34FB01EA4C6}" type="presOf" srcId="{E8F902A9-31F3-43B8-8B1D-BF30A15BDF2D}" destId="{E692968B-2448-499C-B59A-5B81B5B2CC8C}" srcOrd="0" destOrd="0" presId="urn:microsoft.com/office/officeart/2008/layout/BendingPictureCaptionList"/>
    <dgm:cxn modelId="{A9FA7F72-F140-4B8A-92B5-2FE2F9328269}" srcId="{421982DA-3EA4-49DF-91AD-28E9A951757F}" destId="{E8F902A9-31F3-43B8-8B1D-BF30A15BDF2D}" srcOrd="0" destOrd="0" parTransId="{2CC1E255-CACE-45DD-835F-C98D79CAC0E9}" sibTransId="{3E43C0A6-87F9-4C83-9844-EC92D489C10B}"/>
    <dgm:cxn modelId="{5EF0B375-F754-45B6-8CB6-74A396B36D93}" srcId="{421982DA-3EA4-49DF-91AD-28E9A951757F}" destId="{DDFD164D-791E-4FB4-968F-94E01A314A83}" srcOrd="1" destOrd="0" parTransId="{B98AF61C-CC9B-4547-892F-56A823519A90}" sibTransId="{33CDE4EE-12E0-483E-9469-47B35BBB2956}"/>
    <dgm:cxn modelId="{D4D2DA79-EF24-46B2-B159-556B3392CD54}" type="presOf" srcId="{6241CD97-60C8-408C-8042-9EDB7ADDE8BD}" destId="{8343BEB4-9604-4A32-B18F-72E31B0A33C7}" srcOrd="0" destOrd="0" presId="urn:microsoft.com/office/officeart/2008/layout/BendingPictureCaptionList"/>
    <dgm:cxn modelId="{8ED9C67C-995A-4F4F-A0AD-77F4C9B0FDB4}" srcId="{421982DA-3EA4-49DF-91AD-28E9A951757F}" destId="{6241CD97-60C8-408C-8042-9EDB7ADDE8BD}" srcOrd="2" destOrd="0" parTransId="{B8707BBB-3D14-488B-839D-6680317B33B5}" sibTransId="{4530D74F-0DED-42ED-B145-1CD6DFBFAD84}"/>
    <dgm:cxn modelId="{EF896796-7005-419A-A6C1-EB96FEE97E6E}" type="presOf" srcId="{CEE9F66A-4048-4812-AE6E-ECDA2DD8F2E7}" destId="{6D6D504D-8E3C-4584-AC8A-788FF0637B6D}" srcOrd="0" destOrd="0" presId="urn:microsoft.com/office/officeart/2008/layout/BendingPictureCaptionList"/>
    <dgm:cxn modelId="{C419B9A8-12F8-4008-8874-6993714F6E57}" type="presOf" srcId="{DDFD164D-791E-4FB4-968F-94E01A314A83}" destId="{765E51D7-0730-4A24-8E30-A8FE5A7AE2BA}" srcOrd="0" destOrd="0" presId="urn:microsoft.com/office/officeart/2008/layout/BendingPictureCaptionList"/>
    <dgm:cxn modelId="{C09B12FA-48D9-4130-B9B8-57AA1814CA6F}" type="presOf" srcId="{421982DA-3EA4-49DF-91AD-28E9A951757F}" destId="{36B126D5-D5F5-4431-A055-EB3867DD7C7C}" srcOrd="0" destOrd="0" presId="urn:microsoft.com/office/officeart/2008/layout/BendingPictureCaptionList"/>
    <dgm:cxn modelId="{397F5B63-DAF6-4CDF-92A6-A18B99733E05}" type="presParOf" srcId="{36B126D5-D5F5-4431-A055-EB3867DD7C7C}" destId="{5D10AEF4-932D-41BF-83BC-77DF7F91965B}" srcOrd="0" destOrd="0" presId="urn:microsoft.com/office/officeart/2008/layout/BendingPictureCaptionList"/>
    <dgm:cxn modelId="{9148024F-B007-4441-97BF-C5AA9E70095B}" type="presParOf" srcId="{5D10AEF4-932D-41BF-83BC-77DF7F91965B}" destId="{F946818F-1FFA-4341-BEC8-4F8B46432291}" srcOrd="0" destOrd="0" presId="urn:microsoft.com/office/officeart/2008/layout/BendingPictureCaptionList"/>
    <dgm:cxn modelId="{A07B868F-1165-4B75-99A5-3C37C42C3698}" type="presParOf" srcId="{5D10AEF4-932D-41BF-83BC-77DF7F91965B}" destId="{E692968B-2448-499C-B59A-5B81B5B2CC8C}" srcOrd="1" destOrd="0" presId="urn:microsoft.com/office/officeart/2008/layout/BendingPictureCaptionList"/>
    <dgm:cxn modelId="{1821E4F7-FB29-4D78-8397-6A6347BFFE46}" type="presParOf" srcId="{36B126D5-D5F5-4431-A055-EB3867DD7C7C}" destId="{3EE613DC-CD10-4E25-93DF-929BFAB8D651}" srcOrd="1" destOrd="0" presId="urn:microsoft.com/office/officeart/2008/layout/BendingPictureCaptionList"/>
    <dgm:cxn modelId="{0E93D386-939B-4B9E-AB35-A196FDAAEEF7}" type="presParOf" srcId="{36B126D5-D5F5-4431-A055-EB3867DD7C7C}" destId="{1A2157E1-646E-4040-A81E-29457A1FE9A0}" srcOrd="2" destOrd="0" presId="urn:microsoft.com/office/officeart/2008/layout/BendingPictureCaptionList"/>
    <dgm:cxn modelId="{A9A19235-3ABF-4F4F-8690-2B2813DBBE3F}" type="presParOf" srcId="{1A2157E1-646E-4040-A81E-29457A1FE9A0}" destId="{3F6E69DB-8B90-4B74-8517-730A9578857B}" srcOrd="0" destOrd="0" presId="urn:microsoft.com/office/officeart/2008/layout/BendingPictureCaptionList"/>
    <dgm:cxn modelId="{7CB49AAC-9002-422E-9269-321A6A2D596C}" type="presParOf" srcId="{1A2157E1-646E-4040-A81E-29457A1FE9A0}" destId="{765E51D7-0730-4A24-8E30-A8FE5A7AE2BA}" srcOrd="1" destOrd="0" presId="urn:microsoft.com/office/officeart/2008/layout/BendingPictureCaptionList"/>
    <dgm:cxn modelId="{5D3F19CF-96AC-4B9B-B1E9-D4B9A4448195}" type="presParOf" srcId="{36B126D5-D5F5-4431-A055-EB3867DD7C7C}" destId="{7B4178CF-F7D2-440B-800A-B0D48D5A7C40}" srcOrd="3" destOrd="0" presId="urn:microsoft.com/office/officeart/2008/layout/BendingPictureCaptionList"/>
    <dgm:cxn modelId="{27CCE3E0-700C-4FC9-AD1D-D66B50EB0AC1}" type="presParOf" srcId="{36B126D5-D5F5-4431-A055-EB3867DD7C7C}" destId="{6D9A7FCF-8636-4947-BE57-56C194F52D87}" srcOrd="4" destOrd="0" presId="urn:microsoft.com/office/officeart/2008/layout/BendingPictureCaptionList"/>
    <dgm:cxn modelId="{CC2AA773-A6FA-43AF-A83F-BBA3317EBFC9}" type="presParOf" srcId="{6D9A7FCF-8636-4947-BE57-56C194F52D87}" destId="{3C07483B-B2B0-4D51-9F0D-633900B2FEB8}" srcOrd="0" destOrd="0" presId="urn:microsoft.com/office/officeart/2008/layout/BendingPictureCaptionList"/>
    <dgm:cxn modelId="{146A6A86-038A-4F9C-B38D-4ABF49E23975}" type="presParOf" srcId="{6D9A7FCF-8636-4947-BE57-56C194F52D87}" destId="{8343BEB4-9604-4A32-B18F-72E31B0A33C7}" srcOrd="1" destOrd="0" presId="urn:microsoft.com/office/officeart/2008/layout/BendingPictureCaptionList"/>
    <dgm:cxn modelId="{DC4A08AA-5BE8-4BB7-9FC2-A2DFFFC5F7A0}" type="presParOf" srcId="{36B126D5-D5F5-4431-A055-EB3867DD7C7C}" destId="{4690EB63-BD2C-4739-8186-83E3F19B63C8}" srcOrd="5" destOrd="0" presId="urn:microsoft.com/office/officeart/2008/layout/BendingPictureCaptionList"/>
    <dgm:cxn modelId="{05313998-0A12-4C76-9FF7-2C7BC42A860E}" type="presParOf" srcId="{36B126D5-D5F5-4431-A055-EB3867DD7C7C}" destId="{D44CFC4B-2CCC-4DDF-8890-B60B1A5E7E0C}" srcOrd="6" destOrd="0" presId="urn:microsoft.com/office/officeart/2008/layout/BendingPictureCaptionList"/>
    <dgm:cxn modelId="{5D2E5B8C-4C3E-4F92-8F3F-65C1CDA11355}" type="presParOf" srcId="{D44CFC4B-2CCC-4DDF-8890-B60B1A5E7E0C}" destId="{B991B5E0-104E-461C-8FB5-A00F8CE7C8E1}" srcOrd="0" destOrd="0" presId="urn:microsoft.com/office/officeart/2008/layout/BendingPictureCaptionList"/>
    <dgm:cxn modelId="{C1B0556B-F5BF-40AB-B9BF-3D487854F39E}" type="presParOf" srcId="{D44CFC4B-2CCC-4DDF-8890-B60B1A5E7E0C}" destId="{6D6D504D-8E3C-4584-AC8A-788FF0637B6D}"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1E12D2-718B-054C-B132-B82B578558F0}" type="doc">
      <dgm:prSet loTypeId="urn:microsoft.com/office/officeart/2005/8/layout/pyramid2" loCatId="" qsTypeId="urn:microsoft.com/office/officeart/2005/8/quickstyle/simple4" qsCatId="simple" csTypeId="urn:microsoft.com/office/officeart/2005/8/colors/accent1_2" csCatId="accent1" phldr="1"/>
      <dgm:spPr/>
    </dgm:pt>
    <dgm:pt modelId="{06189BDE-502A-7F4D-8638-4ED29096696C}">
      <dgm:prSet phldrT="[Testo]"/>
      <dgm:spPr/>
      <dgm:t>
        <a:bodyPr/>
        <a:lstStyle/>
        <a:p>
          <a:r>
            <a:rPr lang="en-GB" noProof="0" dirty="0">
              <a:solidFill>
                <a:schemeClr val="tx1"/>
              </a:solidFill>
              <a:latin typeface="American Typewriter" charset="0"/>
              <a:ea typeface="American Typewriter" charset="0"/>
              <a:cs typeface="American Typewriter" charset="0"/>
            </a:rPr>
            <a:t>Carbon sequestration</a:t>
          </a:r>
        </a:p>
      </dgm:t>
    </dgm:pt>
    <dgm:pt modelId="{6A1A9CA6-B14D-1248-91FC-22D7608765F5}" type="parTrans" cxnId="{E1FFDDEE-380F-6B4C-A81C-CA156332DE05}">
      <dgm:prSet/>
      <dgm:spPr/>
      <dgm:t>
        <a:bodyPr/>
        <a:lstStyle/>
        <a:p>
          <a:endParaRPr lang="en-GB" noProof="0" dirty="0">
            <a:latin typeface="American Typewriter" charset="0"/>
            <a:ea typeface="American Typewriter" charset="0"/>
            <a:cs typeface="American Typewriter" charset="0"/>
          </a:endParaRPr>
        </a:p>
      </dgm:t>
    </dgm:pt>
    <dgm:pt modelId="{A3AE0535-35A3-A145-BB96-8CC2DDC193D2}" type="sibTrans" cxnId="{E1FFDDEE-380F-6B4C-A81C-CA156332DE05}">
      <dgm:prSet/>
      <dgm:spPr/>
      <dgm:t>
        <a:bodyPr/>
        <a:lstStyle/>
        <a:p>
          <a:endParaRPr lang="en-GB" noProof="0" dirty="0">
            <a:latin typeface="American Typewriter" charset="0"/>
            <a:ea typeface="American Typewriter" charset="0"/>
            <a:cs typeface="American Typewriter" charset="0"/>
          </a:endParaRPr>
        </a:p>
      </dgm:t>
    </dgm:pt>
    <dgm:pt modelId="{4B9D685D-9EDF-644D-A6C3-BD0F6407D083}">
      <dgm:prSet phldrT="[Testo]"/>
      <dgm:spPr/>
      <dgm:t>
        <a:bodyPr/>
        <a:lstStyle/>
        <a:p>
          <a:r>
            <a:rPr lang="en-GB" noProof="0" dirty="0">
              <a:latin typeface="American Typewriter" charset="0"/>
              <a:ea typeface="American Typewriter" charset="0"/>
              <a:cs typeface="American Typewriter" charset="0"/>
            </a:rPr>
            <a:t>Soil erosion</a:t>
          </a:r>
        </a:p>
      </dgm:t>
    </dgm:pt>
    <dgm:pt modelId="{4A3CA091-C97A-7042-967C-555037CD39F8}" type="parTrans" cxnId="{4E44044A-5309-224F-B078-F637774F419C}">
      <dgm:prSet/>
      <dgm:spPr/>
      <dgm:t>
        <a:bodyPr/>
        <a:lstStyle/>
        <a:p>
          <a:endParaRPr lang="en-GB" noProof="0" dirty="0">
            <a:latin typeface="American Typewriter" charset="0"/>
            <a:ea typeface="American Typewriter" charset="0"/>
            <a:cs typeface="American Typewriter" charset="0"/>
          </a:endParaRPr>
        </a:p>
      </dgm:t>
    </dgm:pt>
    <dgm:pt modelId="{5C08F634-923F-ED45-B166-96F0AC7059FB}" type="sibTrans" cxnId="{4E44044A-5309-224F-B078-F637774F419C}">
      <dgm:prSet/>
      <dgm:spPr/>
      <dgm:t>
        <a:bodyPr/>
        <a:lstStyle/>
        <a:p>
          <a:endParaRPr lang="en-GB" noProof="0" dirty="0">
            <a:latin typeface="American Typewriter" charset="0"/>
            <a:ea typeface="American Typewriter" charset="0"/>
            <a:cs typeface="American Typewriter" charset="0"/>
          </a:endParaRPr>
        </a:p>
      </dgm:t>
    </dgm:pt>
    <dgm:pt modelId="{A2093CAB-8B62-4148-8B99-0C59ECC2B02F}">
      <dgm:prSet phldrT="[Testo]"/>
      <dgm:spPr/>
      <dgm:t>
        <a:bodyPr/>
        <a:lstStyle/>
        <a:p>
          <a:r>
            <a:rPr lang="en-GB" noProof="0" dirty="0">
              <a:latin typeface="American Typewriter" charset="0"/>
              <a:ea typeface="American Typewriter" charset="0"/>
              <a:cs typeface="American Typewriter" charset="0"/>
            </a:rPr>
            <a:t>Water saving </a:t>
          </a:r>
        </a:p>
      </dgm:t>
    </dgm:pt>
    <dgm:pt modelId="{AB5BB826-66C4-A64B-A714-B0D3FFA28E47}" type="parTrans" cxnId="{26EE9356-E054-704B-BB89-1F1521F08238}">
      <dgm:prSet/>
      <dgm:spPr/>
      <dgm:t>
        <a:bodyPr/>
        <a:lstStyle/>
        <a:p>
          <a:endParaRPr lang="en-GB" noProof="0" dirty="0">
            <a:latin typeface="American Typewriter" charset="0"/>
            <a:ea typeface="American Typewriter" charset="0"/>
            <a:cs typeface="American Typewriter" charset="0"/>
          </a:endParaRPr>
        </a:p>
      </dgm:t>
    </dgm:pt>
    <dgm:pt modelId="{BEC294CA-2B8F-844D-A4D8-B1BEA7458AEE}" type="sibTrans" cxnId="{26EE9356-E054-704B-BB89-1F1521F08238}">
      <dgm:prSet/>
      <dgm:spPr/>
      <dgm:t>
        <a:bodyPr/>
        <a:lstStyle/>
        <a:p>
          <a:endParaRPr lang="en-GB" noProof="0" dirty="0">
            <a:latin typeface="American Typewriter" charset="0"/>
            <a:ea typeface="American Typewriter" charset="0"/>
            <a:cs typeface="American Typewriter" charset="0"/>
          </a:endParaRPr>
        </a:p>
      </dgm:t>
    </dgm:pt>
    <dgm:pt modelId="{FCF16D5A-E1B4-1B4A-9C39-F020F780C3E6}">
      <dgm:prSet/>
      <dgm:spPr/>
      <dgm:t>
        <a:bodyPr/>
        <a:lstStyle/>
        <a:p>
          <a:r>
            <a:rPr lang="en-GB" noProof="0" dirty="0">
              <a:latin typeface="American Typewriter" charset="0"/>
              <a:ea typeface="American Typewriter" charset="0"/>
              <a:cs typeface="American Typewriter" charset="0"/>
            </a:rPr>
            <a:t>Ecosystem services</a:t>
          </a:r>
        </a:p>
      </dgm:t>
    </dgm:pt>
    <dgm:pt modelId="{497B19EB-89F8-F048-851E-C1E2FFC256EB}" type="parTrans" cxnId="{27C933CD-7F3E-2845-832D-F56B24E8EA13}">
      <dgm:prSet/>
      <dgm:spPr/>
      <dgm:t>
        <a:bodyPr/>
        <a:lstStyle/>
        <a:p>
          <a:endParaRPr lang="en-GB" noProof="0" dirty="0">
            <a:latin typeface="American Typewriter" charset="0"/>
            <a:ea typeface="American Typewriter" charset="0"/>
            <a:cs typeface="American Typewriter" charset="0"/>
          </a:endParaRPr>
        </a:p>
      </dgm:t>
    </dgm:pt>
    <dgm:pt modelId="{A1436E97-7DA8-B842-889C-54941C2CAAC2}" type="sibTrans" cxnId="{27C933CD-7F3E-2845-832D-F56B24E8EA13}">
      <dgm:prSet/>
      <dgm:spPr/>
      <dgm:t>
        <a:bodyPr/>
        <a:lstStyle/>
        <a:p>
          <a:endParaRPr lang="en-GB" noProof="0" dirty="0">
            <a:latin typeface="American Typewriter" charset="0"/>
            <a:ea typeface="American Typewriter" charset="0"/>
            <a:cs typeface="American Typewriter" charset="0"/>
          </a:endParaRPr>
        </a:p>
      </dgm:t>
    </dgm:pt>
    <dgm:pt modelId="{185C4FEF-4639-2846-B689-5BE264B21BB1}">
      <dgm:prSet/>
      <dgm:spPr/>
      <dgm:t>
        <a:bodyPr/>
        <a:lstStyle/>
        <a:p>
          <a:r>
            <a:rPr lang="en-GB" noProof="0" dirty="0">
              <a:latin typeface="American Typewriter" charset="0"/>
              <a:ea typeface="American Typewriter" charset="0"/>
              <a:cs typeface="American Typewriter" charset="0"/>
            </a:rPr>
            <a:t>Biodiversity</a:t>
          </a:r>
        </a:p>
      </dgm:t>
    </dgm:pt>
    <dgm:pt modelId="{C91EAF00-DA80-464F-9B8D-8845201499A9}" type="parTrans" cxnId="{C6603AD4-8B8C-BD46-BB79-1CCB274C892C}">
      <dgm:prSet/>
      <dgm:spPr/>
      <dgm:t>
        <a:bodyPr/>
        <a:lstStyle/>
        <a:p>
          <a:endParaRPr lang="en-GB" noProof="0" dirty="0">
            <a:latin typeface="American Typewriter" charset="0"/>
            <a:ea typeface="American Typewriter" charset="0"/>
            <a:cs typeface="American Typewriter" charset="0"/>
          </a:endParaRPr>
        </a:p>
      </dgm:t>
    </dgm:pt>
    <dgm:pt modelId="{1BB7037B-5AE6-2C4F-903A-69C1A9498BAF}" type="sibTrans" cxnId="{C6603AD4-8B8C-BD46-BB79-1CCB274C892C}">
      <dgm:prSet/>
      <dgm:spPr/>
      <dgm:t>
        <a:bodyPr/>
        <a:lstStyle/>
        <a:p>
          <a:endParaRPr lang="en-GB" noProof="0" dirty="0">
            <a:latin typeface="American Typewriter" charset="0"/>
            <a:ea typeface="American Typewriter" charset="0"/>
            <a:cs typeface="American Typewriter" charset="0"/>
          </a:endParaRPr>
        </a:p>
      </dgm:t>
    </dgm:pt>
    <dgm:pt modelId="{3A689C9D-3B60-A841-AAAB-74AFEC785F5B}">
      <dgm:prSet/>
      <dgm:spPr/>
      <dgm:t>
        <a:bodyPr/>
        <a:lstStyle/>
        <a:p>
          <a:r>
            <a:rPr lang="en-GB" noProof="0" dirty="0">
              <a:solidFill>
                <a:schemeClr val="tx1"/>
              </a:solidFill>
              <a:latin typeface="American Typewriter" charset="0"/>
              <a:ea typeface="American Typewriter" charset="0"/>
              <a:cs typeface="American Typewriter" charset="0"/>
            </a:rPr>
            <a:t>Animal welfare</a:t>
          </a:r>
        </a:p>
      </dgm:t>
    </dgm:pt>
    <dgm:pt modelId="{D914ADB4-0FE6-5546-BB85-05C64DD420FD}" type="parTrans" cxnId="{249F6D3B-3C34-4648-83C2-0F3EB79B8291}">
      <dgm:prSet/>
      <dgm:spPr/>
      <dgm:t>
        <a:bodyPr/>
        <a:lstStyle/>
        <a:p>
          <a:endParaRPr lang="en-GB" noProof="0" dirty="0">
            <a:latin typeface="American Typewriter" charset="0"/>
            <a:ea typeface="American Typewriter" charset="0"/>
            <a:cs typeface="American Typewriter" charset="0"/>
          </a:endParaRPr>
        </a:p>
      </dgm:t>
    </dgm:pt>
    <dgm:pt modelId="{C3CD145D-1C9A-F546-8B9E-FB323F534158}" type="sibTrans" cxnId="{249F6D3B-3C34-4648-83C2-0F3EB79B8291}">
      <dgm:prSet/>
      <dgm:spPr/>
      <dgm:t>
        <a:bodyPr/>
        <a:lstStyle/>
        <a:p>
          <a:endParaRPr lang="en-GB" noProof="0" dirty="0">
            <a:latin typeface="American Typewriter" charset="0"/>
            <a:ea typeface="American Typewriter" charset="0"/>
            <a:cs typeface="American Typewriter" charset="0"/>
          </a:endParaRPr>
        </a:p>
      </dgm:t>
    </dgm:pt>
    <dgm:pt modelId="{3FEB3232-4682-A545-8776-855FC0D98EAD}" type="pres">
      <dgm:prSet presAssocID="{891E12D2-718B-054C-B132-B82B578558F0}" presName="compositeShape" presStyleCnt="0">
        <dgm:presLayoutVars>
          <dgm:dir/>
          <dgm:resizeHandles/>
        </dgm:presLayoutVars>
      </dgm:prSet>
      <dgm:spPr/>
    </dgm:pt>
    <dgm:pt modelId="{064F808E-610F-5C42-BA9C-9C4DC6903189}" type="pres">
      <dgm:prSet presAssocID="{891E12D2-718B-054C-B132-B82B578558F0}" presName="pyramid" presStyleLbl="node1" presStyleIdx="0" presStyleCnt="1">
        <dgm:style>
          <a:lnRef idx="3">
            <a:schemeClr val="lt1"/>
          </a:lnRef>
          <a:fillRef idx="1">
            <a:schemeClr val="accent1"/>
          </a:fillRef>
          <a:effectRef idx="1">
            <a:schemeClr val="accent1"/>
          </a:effectRef>
          <a:fontRef idx="minor">
            <a:schemeClr val="lt1"/>
          </a:fontRef>
        </dgm:style>
      </dgm:prSet>
      <dgm:spPr>
        <a:solidFill>
          <a:srgbClr val="92D050"/>
        </a:solidFill>
      </dgm:spPr>
    </dgm:pt>
    <dgm:pt modelId="{C1F57A98-8371-CA40-82CA-DF875793017E}" type="pres">
      <dgm:prSet presAssocID="{891E12D2-718B-054C-B132-B82B578558F0}" presName="theList" presStyleCnt="0"/>
      <dgm:spPr/>
    </dgm:pt>
    <dgm:pt modelId="{E2FE562C-3AE6-CF47-8353-1DEBBDC3F1D3}" type="pres">
      <dgm:prSet presAssocID="{06189BDE-502A-7F4D-8638-4ED29096696C}" presName="aNode" presStyleLbl="fgAcc1" presStyleIdx="0" presStyleCnt="6" custScaleY="90909" custLinFactNeighborX="29568" custLinFactNeighborY="47163">
        <dgm:presLayoutVars>
          <dgm:bulletEnabled val="1"/>
        </dgm:presLayoutVars>
      </dgm:prSet>
      <dgm:spPr/>
    </dgm:pt>
    <dgm:pt modelId="{287EE583-A162-194A-9699-24F2297EE6A4}" type="pres">
      <dgm:prSet presAssocID="{06189BDE-502A-7F4D-8638-4ED29096696C}" presName="aSpace" presStyleCnt="0"/>
      <dgm:spPr/>
    </dgm:pt>
    <dgm:pt modelId="{14BAE7E4-6758-2843-894C-4FCFDAEFC699}" type="pres">
      <dgm:prSet presAssocID="{4B9D685D-9EDF-644D-A6C3-BD0F6407D083}" presName="aNode" presStyleLbl="fgAcc1" presStyleIdx="1" presStyleCnt="6" custLinFactNeighborX="29568" custLinFactNeighborY="47163">
        <dgm:presLayoutVars>
          <dgm:bulletEnabled val="1"/>
        </dgm:presLayoutVars>
      </dgm:prSet>
      <dgm:spPr/>
    </dgm:pt>
    <dgm:pt modelId="{596EBE81-1C98-BE42-A300-73CC42177E1D}" type="pres">
      <dgm:prSet presAssocID="{4B9D685D-9EDF-644D-A6C3-BD0F6407D083}" presName="aSpace" presStyleCnt="0"/>
      <dgm:spPr/>
    </dgm:pt>
    <dgm:pt modelId="{C13C6DCB-4D76-874B-916C-7FD1D928AF5B}" type="pres">
      <dgm:prSet presAssocID="{A2093CAB-8B62-4148-8B99-0C59ECC2B02F}" presName="aNode" presStyleLbl="fgAcc1" presStyleIdx="2" presStyleCnt="6" custLinFactNeighborX="29568" custLinFactNeighborY="47163">
        <dgm:presLayoutVars>
          <dgm:bulletEnabled val="1"/>
        </dgm:presLayoutVars>
      </dgm:prSet>
      <dgm:spPr/>
    </dgm:pt>
    <dgm:pt modelId="{39CD20C9-4064-2F41-BB7D-EAF27ECF18EC}" type="pres">
      <dgm:prSet presAssocID="{A2093CAB-8B62-4148-8B99-0C59ECC2B02F}" presName="aSpace" presStyleCnt="0"/>
      <dgm:spPr/>
    </dgm:pt>
    <dgm:pt modelId="{30432C8E-3A86-CD46-8A95-991780F3D048}" type="pres">
      <dgm:prSet presAssocID="{FCF16D5A-E1B4-1B4A-9C39-F020F780C3E6}" presName="aNode" presStyleLbl="fgAcc1" presStyleIdx="3" presStyleCnt="6" custLinFactNeighborX="29568" custLinFactNeighborY="47163">
        <dgm:presLayoutVars>
          <dgm:bulletEnabled val="1"/>
        </dgm:presLayoutVars>
      </dgm:prSet>
      <dgm:spPr/>
    </dgm:pt>
    <dgm:pt modelId="{CB1E089C-5B82-8245-A9D6-3D2A967ADEA9}" type="pres">
      <dgm:prSet presAssocID="{FCF16D5A-E1B4-1B4A-9C39-F020F780C3E6}" presName="aSpace" presStyleCnt="0"/>
      <dgm:spPr/>
    </dgm:pt>
    <dgm:pt modelId="{BE632631-69F7-AF46-B51F-F5FA3BA64EE6}" type="pres">
      <dgm:prSet presAssocID="{185C4FEF-4639-2846-B689-5BE264B21BB1}" presName="aNode" presStyleLbl="fgAcc1" presStyleIdx="4" presStyleCnt="6" custLinFactNeighborX="29568" custLinFactNeighborY="47163">
        <dgm:presLayoutVars>
          <dgm:bulletEnabled val="1"/>
        </dgm:presLayoutVars>
      </dgm:prSet>
      <dgm:spPr/>
    </dgm:pt>
    <dgm:pt modelId="{7B6F3296-79A4-274C-A94C-F7F71AACBC5D}" type="pres">
      <dgm:prSet presAssocID="{185C4FEF-4639-2846-B689-5BE264B21BB1}" presName="aSpace" presStyleCnt="0"/>
      <dgm:spPr/>
    </dgm:pt>
    <dgm:pt modelId="{C78706A0-AF6C-0D49-9682-D28600A1D41D}" type="pres">
      <dgm:prSet presAssocID="{3A689C9D-3B60-A841-AAAB-74AFEC785F5B}" presName="aNode" presStyleLbl="fgAcc1" presStyleIdx="5" presStyleCnt="6" custLinFactNeighborX="29568" custLinFactNeighborY="47163">
        <dgm:presLayoutVars>
          <dgm:bulletEnabled val="1"/>
        </dgm:presLayoutVars>
      </dgm:prSet>
      <dgm:spPr/>
    </dgm:pt>
    <dgm:pt modelId="{538E5A92-0EB3-B742-AA1B-BA8938304EEA}" type="pres">
      <dgm:prSet presAssocID="{3A689C9D-3B60-A841-AAAB-74AFEC785F5B}" presName="aSpace" presStyleCnt="0"/>
      <dgm:spPr/>
    </dgm:pt>
  </dgm:ptLst>
  <dgm:cxnLst>
    <dgm:cxn modelId="{1D1CAF08-976E-8842-9118-8B8DC82FD527}" type="presOf" srcId="{185C4FEF-4639-2846-B689-5BE264B21BB1}" destId="{BE632631-69F7-AF46-B51F-F5FA3BA64EE6}" srcOrd="0" destOrd="0" presId="urn:microsoft.com/office/officeart/2005/8/layout/pyramid2"/>
    <dgm:cxn modelId="{80071910-A6D3-9C47-AD50-5F59F21AE76C}" type="presOf" srcId="{3A689C9D-3B60-A841-AAAB-74AFEC785F5B}" destId="{C78706A0-AF6C-0D49-9682-D28600A1D41D}" srcOrd="0" destOrd="0" presId="urn:microsoft.com/office/officeart/2005/8/layout/pyramid2"/>
    <dgm:cxn modelId="{8951A022-0395-574F-8B10-BE6A8795BD7F}" type="presOf" srcId="{891E12D2-718B-054C-B132-B82B578558F0}" destId="{3FEB3232-4682-A545-8776-855FC0D98EAD}" srcOrd="0" destOrd="0" presId="urn:microsoft.com/office/officeart/2005/8/layout/pyramid2"/>
    <dgm:cxn modelId="{249F6D3B-3C34-4648-83C2-0F3EB79B8291}" srcId="{891E12D2-718B-054C-B132-B82B578558F0}" destId="{3A689C9D-3B60-A841-AAAB-74AFEC785F5B}" srcOrd="5" destOrd="0" parTransId="{D914ADB4-0FE6-5546-BB85-05C64DD420FD}" sibTransId="{C3CD145D-1C9A-F546-8B9E-FB323F534158}"/>
    <dgm:cxn modelId="{4E44044A-5309-224F-B078-F637774F419C}" srcId="{891E12D2-718B-054C-B132-B82B578558F0}" destId="{4B9D685D-9EDF-644D-A6C3-BD0F6407D083}" srcOrd="1" destOrd="0" parTransId="{4A3CA091-C97A-7042-967C-555037CD39F8}" sibTransId="{5C08F634-923F-ED45-B166-96F0AC7059FB}"/>
    <dgm:cxn modelId="{26EE9356-E054-704B-BB89-1F1521F08238}" srcId="{891E12D2-718B-054C-B132-B82B578558F0}" destId="{A2093CAB-8B62-4148-8B99-0C59ECC2B02F}" srcOrd="2" destOrd="0" parTransId="{AB5BB826-66C4-A64B-A714-B0D3FFA28E47}" sibTransId="{BEC294CA-2B8F-844D-A4D8-B1BEA7458AEE}"/>
    <dgm:cxn modelId="{C38618A7-9CD0-ED4C-BAA0-7054E41ACA5D}" type="presOf" srcId="{06189BDE-502A-7F4D-8638-4ED29096696C}" destId="{E2FE562C-3AE6-CF47-8353-1DEBBDC3F1D3}" srcOrd="0" destOrd="0" presId="urn:microsoft.com/office/officeart/2005/8/layout/pyramid2"/>
    <dgm:cxn modelId="{233E8FCA-2C2D-F048-A808-A92350A3B8B4}" type="presOf" srcId="{FCF16D5A-E1B4-1B4A-9C39-F020F780C3E6}" destId="{30432C8E-3A86-CD46-8A95-991780F3D048}" srcOrd="0" destOrd="0" presId="urn:microsoft.com/office/officeart/2005/8/layout/pyramid2"/>
    <dgm:cxn modelId="{27C933CD-7F3E-2845-832D-F56B24E8EA13}" srcId="{891E12D2-718B-054C-B132-B82B578558F0}" destId="{FCF16D5A-E1B4-1B4A-9C39-F020F780C3E6}" srcOrd="3" destOrd="0" parTransId="{497B19EB-89F8-F048-851E-C1E2FFC256EB}" sibTransId="{A1436E97-7DA8-B842-889C-54941C2CAAC2}"/>
    <dgm:cxn modelId="{C6603AD4-8B8C-BD46-BB79-1CCB274C892C}" srcId="{891E12D2-718B-054C-B132-B82B578558F0}" destId="{185C4FEF-4639-2846-B689-5BE264B21BB1}" srcOrd="4" destOrd="0" parTransId="{C91EAF00-DA80-464F-9B8D-8845201499A9}" sibTransId="{1BB7037B-5AE6-2C4F-903A-69C1A9498BAF}"/>
    <dgm:cxn modelId="{2D7133D9-9C3F-B24F-A83F-B6DBE46CE124}" type="presOf" srcId="{4B9D685D-9EDF-644D-A6C3-BD0F6407D083}" destId="{14BAE7E4-6758-2843-894C-4FCFDAEFC699}" srcOrd="0" destOrd="0" presId="urn:microsoft.com/office/officeart/2005/8/layout/pyramid2"/>
    <dgm:cxn modelId="{E1FFDDEE-380F-6B4C-A81C-CA156332DE05}" srcId="{891E12D2-718B-054C-B132-B82B578558F0}" destId="{06189BDE-502A-7F4D-8638-4ED29096696C}" srcOrd="0" destOrd="0" parTransId="{6A1A9CA6-B14D-1248-91FC-22D7608765F5}" sibTransId="{A3AE0535-35A3-A145-BB96-8CC2DDC193D2}"/>
    <dgm:cxn modelId="{3EDB4DFB-3B36-DA44-90A3-CF9276D698A4}" type="presOf" srcId="{A2093CAB-8B62-4148-8B99-0C59ECC2B02F}" destId="{C13C6DCB-4D76-874B-916C-7FD1D928AF5B}" srcOrd="0" destOrd="0" presId="urn:microsoft.com/office/officeart/2005/8/layout/pyramid2"/>
    <dgm:cxn modelId="{08EAAF08-6655-D949-9DD4-7003BFD6B474}" type="presParOf" srcId="{3FEB3232-4682-A545-8776-855FC0D98EAD}" destId="{064F808E-610F-5C42-BA9C-9C4DC6903189}" srcOrd="0" destOrd="0" presId="urn:microsoft.com/office/officeart/2005/8/layout/pyramid2"/>
    <dgm:cxn modelId="{02793B26-52D1-494C-9827-A3662B76CC1C}" type="presParOf" srcId="{3FEB3232-4682-A545-8776-855FC0D98EAD}" destId="{C1F57A98-8371-CA40-82CA-DF875793017E}" srcOrd="1" destOrd="0" presId="urn:microsoft.com/office/officeart/2005/8/layout/pyramid2"/>
    <dgm:cxn modelId="{1595315D-FF0F-7440-ADF3-969F6FA89C04}" type="presParOf" srcId="{C1F57A98-8371-CA40-82CA-DF875793017E}" destId="{E2FE562C-3AE6-CF47-8353-1DEBBDC3F1D3}" srcOrd="0" destOrd="0" presId="urn:microsoft.com/office/officeart/2005/8/layout/pyramid2"/>
    <dgm:cxn modelId="{46A1D519-F58F-4D40-AE8C-7EC2CBF2DC78}" type="presParOf" srcId="{C1F57A98-8371-CA40-82CA-DF875793017E}" destId="{287EE583-A162-194A-9699-24F2297EE6A4}" srcOrd="1" destOrd="0" presId="urn:microsoft.com/office/officeart/2005/8/layout/pyramid2"/>
    <dgm:cxn modelId="{2ED855EA-9386-F045-B48D-AA265B92D88E}" type="presParOf" srcId="{C1F57A98-8371-CA40-82CA-DF875793017E}" destId="{14BAE7E4-6758-2843-894C-4FCFDAEFC699}" srcOrd="2" destOrd="0" presId="urn:microsoft.com/office/officeart/2005/8/layout/pyramid2"/>
    <dgm:cxn modelId="{B5FBD224-C122-9F4B-AAFC-A41C35AA1C97}" type="presParOf" srcId="{C1F57A98-8371-CA40-82CA-DF875793017E}" destId="{596EBE81-1C98-BE42-A300-73CC42177E1D}" srcOrd="3" destOrd="0" presId="urn:microsoft.com/office/officeart/2005/8/layout/pyramid2"/>
    <dgm:cxn modelId="{D6CABBCC-1CBD-B445-89C6-974383EBC162}" type="presParOf" srcId="{C1F57A98-8371-CA40-82CA-DF875793017E}" destId="{C13C6DCB-4D76-874B-916C-7FD1D928AF5B}" srcOrd="4" destOrd="0" presId="urn:microsoft.com/office/officeart/2005/8/layout/pyramid2"/>
    <dgm:cxn modelId="{1935A492-F55C-BC45-83FB-7AB5A529973D}" type="presParOf" srcId="{C1F57A98-8371-CA40-82CA-DF875793017E}" destId="{39CD20C9-4064-2F41-BB7D-EAF27ECF18EC}" srcOrd="5" destOrd="0" presId="urn:microsoft.com/office/officeart/2005/8/layout/pyramid2"/>
    <dgm:cxn modelId="{4304E9E7-1212-3B47-8A31-721745A9DEC1}" type="presParOf" srcId="{C1F57A98-8371-CA40-82CA-DF875793017E}" destId="{30432C8E-3A86-CD46-8A95-991780F3D048}" srcOrd="6" destOrd="0" presId="urn:microsoft.com/office/officeart/2005/8/layout/pyramid2"/>
    <dgm:cxn modelId="{0E89743E-1D82-444E-9B28-5E340BB1FDFC}" type="presParOf" srcId="{C1F57A98-8371-CA40-82CA-DF875793017E}" destId="{CB1E089C-5B82-8245-A9D6-3D2A967ADEA9}" srcOrd="7" destOrd="0" presId="urn:microsoft.com/office/officeart/2005/8/layout/pyramid2"/>
    <dgm:cxn modelId="{DAD3DB74-AEB9-B542-B4A1-BE766B9B9E9D}" type="presParOf" srcId="{C1F57A98-8371-CA40-82CA-DF875793017E}" destId="{BE632631-69F7-AF46-B51F-F5FA3BA64EE6}" srcOrd="8" destOrd="0" presId="urn:microsoft.com/office/officeart/2005/8/layout/pyramid2"/>
    <dgm:cxn modelId="{E2BF0555-C7EB-2548-BD7E-8C0E4BA57F25}" type="presParOf" srcId="{C1F57A98-8371-CA40-82CA-DF875793017E}" destId="{7B6F3296-79A4-274C-A94C-F7F71AACBC5D}" srcOrd="9" destOrd="0" presId="urn:microsoft.com/office/officeart/2005/8/layout/pyramid2"/>
    <dgm:cxn modelId="{2854DCA6-0B94-F54D-8148-AE2775680064}" type="presParOf" srcId="{C1F57A98-8371-CA40-82CA-DF875793017E}" destId="{C78706A0-AF6C-0D49-9682-D28600A1D41D}" srcOrd="10" destOrd="0" presId="urn:microsoft.com/office/officeart/2005/8/layout/pyramid2"/>
    <dgm:cxn modelId="{417934AB-E754-4847-8492-11D83B1B21A8}" type="presParOf" srcId="{C1F57A98-8371-CA40-82CA-DF875793017E}" destId="{538E5A92-0EB3-B742-AA1B-BA8938304EEA}"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BFAE5-001F-4B75-995D-A59BE25ECABF}">
      <dsp:nvSpPr>
        <dsp:cNvPr id="0" name=""/>
        <dsp:cNvSpPr/>
      </dsp:nvSpPr>
      <dsp:spPr>
        <a:xfrm>
          <a:off x="698866" y="79"/>
          <a:ext cx="3690644" cy="3690644"/>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108" tIns="20320" rIns="203108" bIns="20320" numCol="1" spcCol="1270" anchor="ctr" anchorCtr="1">
          <a:noAutofit/>
        </a:bodyPr>
        <a:lstStyle/>
        <a:p>
          <a:pPr marL="0" lvl="0" indent="0" algn="l" defTabSz="711200">
            <a:lnSpc>
              <a:spcPct val="90000"/>
            </a:lnSpc>
            <a:spcBef>
              <a:spcPct val="0"/>
            </a:spcBef>
            <a:spcAft>
              <a:spcPct val="35000"/>
            </a:spcAft>
            <a:buNone/>
          </a:pPr>
          <a:r>
            <a:rPr lang="it-IT" sz="1600" kern="1200" dirty="0" err="1"/>
            <a:t>Sustainable</a:t>
          </a:r>
          <a:r>
            <a:rPr lang="it-IT" sz="1600" kern="1200" dirty="0"/>
            <a:t> </a:t>
          </a:r>
          <a:r>
            <a:rPr lang="it-IT" sz="1600" kern="1200" dirty="0" err="1"/>
            <a:t>Intensification</a:t>
          </a:r>
          <a:endParaRPr lang="en-GB" sz="1600" kern="1200" dirty="0"/>
        </a:p>
        <a:p>
          <a:pPr marL="171450" lvl="1" indent="-171450" algn="l" defTabSz="711200">
            <a:lnSpc>
              <a:spcPct val="90000"/>
            </a:lnSpc>
            <a:spcBef>
              <a:spcPct val="0"/>
            </a:spcBef>
            <a:spcAft>
              <a:spcPct val="15000"/>
            </a:spcAft>
            <a:buChar char="•"/>
          </a:pPr>
          <a:r>
            <a:rPr lang="it-IT" sz="1600" kern="1200" dirty="0" err="1"/>
            <a:t>Weak</a:t>
          </a:r>
          <a:r>
            <a:rPr lang="it-IT" sz="1600" kern="1200" dirty="0"/>
            <a:t> </a:t>
          </a:r>
          <a:r>
            <a:rPr lang="it-IT" sz="1600" kern="1200" dirty="0" err="1"/>
            <a:t>form</a:t>
          </a:r>
          <a:r>
            <a:rPr lang="it-IT" sz="1600" kern="1200" dirty="0"/>
            <a:t> of </a:t>
          </a:r>
          <a:r>
            <a:rPr lang="it-IT" sz="1600" kern="1200" dirty="0" err="1"/>
            <a:t>ecological</a:t>
          </a:r>
          <a:r>
            <a:rPr lang="it-IT" sz="1600" kern="1200" dirty="0"/>
            <a:t> </a:t>
          </a:r>
          <a:r>
            <a:rPr lang="it-IT" sz="1600" kern="1200" dirty="0" err="1"/>
            <a:t>medernisation</a:t>
          </a:r>
          <a:endParaRPr lang="en-GB" sz="1600" kern="1200" dirty="0"/>
        </a:p>
        <a:p>
          <a:pPr marL="171450" lvl="1" indent="-171450" algn="l" defTabSz="711200">
            <a:lnSpc>
              <a:spcPct val="90000"/>
            </a:lnSpc>
            <a:spcBef>
              <a:spcPct val="0"/>
            </a:spcBef>
            <a:spcAft>
              <a:spcPct val="15000"/>
            </a:spcAft>
            <a:buChar char="•"/>
          </a:pPr>
          <a:r>
            <a:rPr lang="it-IT" sz="1600" kern="1200" dirty="0" err="1"/>
            <a:t>Nutrient</a:t>
          </a:r>
          <a:r>
            <a:rPr lang="it-IT" sz="1600" kern="1200" dirty="0"/>
            <a:t> use </a:t>
          </a:r>
          <a:r>
            <a:rPr lang="it-IT" sz="1600" kern="1200" dirty="0" err="1"/>
            <a:t>efficiency</a:t>
          </a:r>
          <a:endParaRPr lang="en-GB" sz="1600" kern="1200" dirty="0"/>
        </a:p>
        <a:p>
          <a:pPr marL="171450" lvl="1" indent="-171450" algn="l" defTabSz="711200">
            <a:lnSpc>
              <a:spcPct val="90000"/>
            </a:lnSpc>
            <a:spcBef>
              <a:spcPct val="0"/>
            </a:spcBef>
            <a:spcAft>
              <a:spcPct val="15000"/>
            </a:spcAft>
            <a:buChar char="•"/>
          </a:pPr>
          <a:r>
            <a:rPr lang="it-IT" sz="1600" kern="1200" dirty="0"/>
            <a:t>Technology</a:t>
          </a:r>
          <a:endParaRPr lang="en-GB" sz="1600" kern="1200" dirty="0"/>
        </a:p>
      </dsp:txBody>
      <dsp:txXfrm>
        <a:off x="1239348" y="540561"/>
        <a:ext cx="2609680" cy="2609680"/>
      </dsp:txXfrm>
    </dsp:sp>
    <dsp:sp modelId="{32262B38-A040-4AEC-AB34-9B8D8A9DA44F}">
      <dsp:nvSpPr>
        <dsp:cNvPr id="0" name=""/>
        <dsp:cNvSpPr/>
      </dsp:nvSpPr>
      <dsp:spPr>
        <a:xfrm>
          <a:off x="3651382" y="79"/>
          <a:ext cx="3690644" cy="3690644"/>
        </a:xfrm>
        <a:prstGeom prst="ellipse">
          <a:avLst/>
        </a:prstGeom>
        <a:gradFill rotWithShape="0">
          <a:gsLst>
            <a:gs pos="0">
              <a:schemeClr val="accent4">
                <a:alpha val="50000"/>
                <a:hueOff val="9800891"/>
                <a:satOff val="-40777"/>
                <a:lumOff val="9608"/>
                <a:alphaOff val="0"/>
                <a:lumMod val="110000"/>
                <a:satMod val="105000"/>
                <a:tint val="67000"/>
              </a:schemeClr>
            </a:gs>
            <a:gs pos="50000">
              <a:schemeClr val="accent4">
                <a:alpha val="50000"/>
                <a:hueOff val="9800891"/>
                <a:satOff val="-40777"/>
                <a:lumOff val="9608"/>
                <a:alphaOff val="0"/>
                <a:lumMod val="105000"/>
                <a:satMod val="103000"/>
                <a:tint val="73000"/>
              </a:schemeClr>
            </a:gs>
            <a:gs pos="100000">
              <a:schemeClr val="accent4">
                <a:alpha val="50000"/>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108" tIns="20320" rIns="203108" bIns="20320" numCol="1" spcCol="1270" anchor="ctr" anchorCtr="1">
          <a:noAutofit/>
        </a:bodyPr>
        <a:lstStyle/>
        <a:p>
          <a:pPr marL="0" lvl="0" indent="0" algn="l" defTabSz="711200">
            <a:lnSpc>
              <a:spcPct val="90000"/>
            </a:lnSpc>
            <a:spcBef>
              <a:spcPct val="0"/>
            </a:spcBef>
            <a:spcAft>
              <a:spcPct val="35000"/>
            </a:spcAft>
            <a:buNone/>
          </a:pPr>
          <a:r>
            <a:rPr lang="it-IT" sz="1600" kern="1200" dirty="0" err="1"/>
            <a:t>Agroeology</a:t>
          </a:r>
          <a:endParaRPr lang="en-GB" sz="1600" kern="1200" dirty="0"/>
        </a:p>
        <a:p>
          <a:pPr marL="171450" lvl="1" indent="-171450" algn="l" defTabSz="711200">
            <a:lnSpc>
              <a:spcPct val="90000"/>
            </a:lnSpc>
            <a:spcBef>
              <a:spcPct val="0"/>
            </a:spcBef>
            <a:spcAft>
              <a:spcPct val="15000"/>
            </a:spcAft>
            <a:buChar char="•"/>
          </a:pPr>
          <a:r>
            <a:rPr lang="it-IT" sz="1600" kern="1200" dirty="0"/>
            <a:t>Strong </a:t>
          </a:r>
          <a:r>
            <a:rPr lang="it-IT" sz="1600" kern="1200" dirty="0" err="1"/>
            <a:t>form</a:t>
          </a:r>
          <a:r>
            <a:rPr lang="it-IT" sz="1600" kern="1200" dirty="0"/>
            <a:t> of </a:t>
          </a:r>
          <a:r>
            <a:rPr lang="it-IT" sz="1600" kern="1200" dirty="0" err="1"/>
            <a:t>ecological</a:t>
          </a:r>
          <a:r>
            <a:rPr lang="it-IT" sz="1600" kern="1200" dirty="0"/>
            <a:t> </a:t>
          </a:r>
          <a:r>
            <a:rPr lang="it-IT" sz="1600" kern="1200" dirty="0" err="1"/>
            <a:t>modernisation</a:t>
          </a:r>
          <a:endParaRPr lang="en-GB" sz="1600" kern="1200" dirty="0"/>
        </a:p>
        <a:p>
          <a:pPr marL="171450" lvl="1" indent="-171450" algn="l" defTabSz="711200">
            <a:lnSpc>
              <a:spcPct val="90000"/>
            </a:lnSpc>
            <a:spcBef>
              <a:spcPct val="0"/>
            </a:spcBef>
            <a:spcAft>
              <a:spcPct val="15000"/>
            </a:spcAft>
            <a:buChar char="•"/>
          </a:pPr>
          <a:r>
            <a:rPr lang="it-IT" sz="1600" kern="1200" dirty="0"/>
            <a:t>System </a:t>
          </a:r>
          <a:r>
            <a:rPr lang="it-IT" sz="1600" kern="1200" dirty="0" err="1"/>
            <a:t>reconception</a:t>
          </a:r>
          <a:endParaRPr lang="en-GB" sz="1600" kern="1200" dirty="0"/>
        </a:p>
        <a:p>
          <a:pPr marL="171450" lvl="1" indent="-171450" algn="l" defTabSz="711200">
            <a:lnSpc>
              <a:spcPct val="90000"/>
            </a:lnSpc>
            <a:spcBef>
              <a:spcPct val="0"/>
            </a:spcBef>
            <a:spcAft>
              <a:spcPct val="15000"/>
            </a:spcAft>
            <a:buChar char="•"/>
          </a:pPr>
          <a:r>
            <a:rPr lang="it-IT" sz="1600" kern="1200" dirty="0" err="1"/>
            <a:t>Ecosystem</a:t>
          </a:r>
          <a:r>
            <a:rPr lang="it-IT" sz="1600" kern="1200" dirty="0"/>
            <a:t> services</a:t>
          </a:r>
          <a:endParaRPr lang="en-GB" sz="1600" kern="1200" dirty="0"/>
        </a:p>
      </dsp:txBody>
      <dsp:txXfrm>
        <a:off x="4191864" y="540561"/>
        <a:ext cx="2609680" cy="2609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BFAE5-001F-4B75-995D-A59BE25ECABF}">
      <dsp:nvSpPr>
        <dsp:cNvPr id="0" name=""/>
        <dsp:cNvSpPr/>
      </dsp:nvSpPr>
      <dsp:spPr>
        <a:xfrm>
          <a:off x="797662" y="93"/>
          <a:ext cx="2879529" cy="2879529"/>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58470" tIns="26670" rIns="158470" bIns="26670" numCol="1" spcCol="1270" anchor="ctr" anchorCtr="0">
          <a:noAutofit/>
        </a:bodyPr>
        <a:lstStyle/>
        <a:p>
          <a:pPr marL="0" lvl="0" indent="0" algn="ctr" defTabSz="933450">
            <a:lnSpc>
              <a:spcPct val="90000"/>
            </a:lnSpc>
            <a:spcBef>
              <a:spcPct val="0"/>
            </a:spcBef>
            <a:spcAft>
              <a:spcPct val="35000"/>
            </a:spcAft>
            <a:buNone/>
          </a:pPr>
          <a:r>
            <a:rPr lang="it-IT" sz="2100" kern="1200" dirty="0" err="1"/>
            <a:t>Sustainable</a:t>
          </a:r>
          <a:r>
            <a:rPr lang="it-IT" sz="2100" kern="1200" dirty="0"/>
            <a:t> </a:t>
          </a:r>
          <a:r>
            <a:rPr lang="it-IT" sz="2100" kern="1200" dirty="0" err="1"/>
            <a:t>Intensification</a:t>
          </a:r>
          <a:r>
            <a:rPr lang="it-IT" sz="2100" kern="1200" dirty="0"/>
            <a:t> </a:t>
          </a:r>
          <a:endParaRPr lang="en-GB" sz="2100" kern="1200" dirty="0"/>
        </a:p>
      </dsp:txBody>
      <dsp:txXfrm>
        <a:off x="1219359" y="421790"/>
        <a:ext cx="2036135" cy="2036135"/>
      </dsp:txXfrm>
    </dsp:sp>
    <dsp:sp modelId="{90BFD146-2099-4705-8638-EEBF687AD066}">
      <dsp:nvSpPr>
        <dsp:cNvPr id="0" name=""/>
        <dsp:cNvSpPr/>
      </dsp:nvSpPr>
      <dsp:spPr>
        <a:xfrm>
          <a:off x="3111036" y="0"/>
          <a:ext cx="2879529" cy="2879529"/>
        </a:xfrm>
        <a:prstGeom prst="ellipse">
          <a:avLst/>
        </a:prstGeom>
        <a:gradFill rotWithShape="0">
          <a:gsLst>
            <a:gs pos="0">
              <a:schemeClr val="accent4">
                <a:alpha val="50000"/>
                <a:hueOff val="9800891"/>
                <a:satOff val="-40777"/>
                <a:lumOff val="9608"/>
                <a:alphaOff val="0"/>
                <a:lumMod val="110000"/>
                <a:satMod val="105000"/>
                <a:tint val="67000"/>
              </a:schemeClr>
            </a:gs>
            <a:gs pos="50000">
              <a:schemeClr val="accent4">
                <a:alpha val="50000"/>
                <a:hueOff val="9800891"/>
                <a:satOff val="-40777"/>
                <a:lumOff val="9608"/>
                <a:alphaOff val="0"/>
                <a:lumMod val="105000"/>
                <a:satMod val="103000"/>
                <a:tint val="73000"/>
              </a:schemeClr>
            </a:gs>
            <a:gs pos="100000">
              <a:schemeClr val="accent4">
                <a:alpha val="50000"/>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58470" tIns="26670" rIns="158470" bIns="26670" numCol="1" spcCol="1270" anchor="ctr" anchorCtr="0">
          <a:noAutofit/>
        </a:bodyPr>
        <a:lstStyle/>
        <a:p>
          <a:pPr marL="0" lvl="0" indent="0" algn="ctr" defTabSz="933450">
            <a:lnSpc>
              <a:spcPct val="90000"/>
            </a:lnSpc>
            <a:spcBef>
              <a:spcPct val="0"/>
            </a:spcBef>
            <a:spcAft>
              <a:spcPct val="35000"/>
            </a:spcAft>
            <a:buNone/>
          </a:pPr>
          <a:r>
            <a:rPr lang="it-IT" sz="2100" kern="1200" dirty="0" err="1"/>
            <a:t>Agroeology</a:t>
          </a:r>
          <a:endParaRPr lang="en-GB" sz="2100" kern="1200" dirty="0"/>
        </a:p>
      </dsp:txBody>
      <dsp:txXfrm>
        <a:off x="3532733" y="421697"/>
        <a:ext cx="2036135" cy="2036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6818F-1FFA-4341-BEC8-4F8B46432291}">
      <dsp:nvSpPr>
        <dsp:cNvPr id="0" name=""/>
        <dsp:cNvSpPr/>
      </dsp:nvSpPr>
      <dsp:spPr>
        <a:xfrm>
          <a:off x="332065" y="45"/>
          <a:ext cx="2592503" cy="20740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92968B-2448-499C-B59A-5B81B5B2CC8C}">
      <dsp:nvSpPr>
        <dsp:cNvPr id="0" name=""/>
        <dsp:cNvSpPr/>
      </dsp:nvSpPr>
      <dsp:spPr>
        <a:xfrm>
          <a:off x="565390" y="1866648"/>
          <a:ext cx="2307328" cy="725900"/>
        </a:xfrm>
        <a:prstGeom prst="wedgeRectCallout">
          <a:avLst>
            <a:gd name="adj1" fmla="val 20250"/>
            <a:gd name="adj2" fmla="val -607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Sistemi </a:t>
          </a:r>
          <a:r>
            <a:rPr lang="it-IT" sz="1600" kern="1200" dirty="0" err="1"/>
            <a:t>silvoarabili</a:t>
          </a:r>
          <a:endParaRPr lang="en-GB" sz="1600" kern="1200" dirty="0"/>
        </a:p>
      </dsp:txBody>
      <dsp:txXfrm>
        <a:off x="565390" y="1866648"/>
        <a:ext cx="2307328" cy="725900"/>
      </dsp:txXfrm>
    </dsp:sp>
    <dsp:sp modelId="{3F6E69DB-8B90-4B74-8517-730A9578857B}">
      <dsp:nvSpPr>
        <dsp:cNvPr id="0" name=""/>
        <dsp:cNvSpPr/>
      </dsp:nvSpPr>
      <dsp:spPr>
        <a:xfrm>
          <a:off x="3183819" y="45"/>
          <a:ext cx="2592503" cy="2074002"/>
        </a:xfrm>
        <a:prstGeom prst="rect">
          <a:avLst/>
        </a:prstGeom>
        <a:blipFill rotWithShape="1">
          <a:blip xmlns:r="http://schemas.openxmlformats.org/officeDocument/2006/relationships" r:embed="rId2"/>
          <a:srcRect/>
          <a:stretch>
            <a:fillRect l="-17000" r="-17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5E51D7-0730-4A24-8E30-A8FE5A7AE2BA}">
      <dsp:nvSpPr>
        <dsp:cNvPr id="0" name=""/>
        <dsp:cNvSpPr/>
      </dsp:nvSpPr>
      <dsp:spPr>
        <a:xfrm>
          <a:off x="3417144" y="1866648"/>
          <a:ext cx="2307328" cy="725900"/>
        </a:xfrm>
        <a:prstGeom prst="wedgeRectCallout">
          <a:avLst>
            <a:gd name="adj1" fmla="val 20250"/>
            <a:gd name="adj2" fmla="val -607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Sistemi </a:t>
          </a:r>
          <a:r>
            <a:rPr lang="it-IT" sz="1600" kern="1200" dirty="0" err="1"/>
            <a:t>silvopastorali</a:t>
          </a:r>
          <a:endParaRPr lang="en-GB" sz="1600" kern="1200" dirty="0"/>
        </a:p>
      </dsp:txBody>
      <dsp:txXfrm>
        <a:off x="3417144" y="1866648"/>
        <a:ext cx="2307328" cy="725900"/>
      </dsp:txXfrm>
    </dsp:sp>
    <dsp:sp modelId="{3C07483B-B2B0-4D51-9F0D-633900B2FEB8}">
      <dsp:nvSpPr>
        <dsp:cNvPr id="0" name=""/>
        <dsp:cNvSpPr/>
      </dsp:nvSpPr>
      <dsp:spPr>
        <a:xfrm>
          <a:off x="6035573" y="0"/>
          <a:ext cx="2592503" cy="2074002"/>
        </a:xfrm>
        <a:prstGeom prst="rect">
          <a:avLst/>
        </a:prstGeom>
        <a:blipFill rotWithShape="1">
          <a:blip xmlns:r="http://schemas.openxmlformats.org/officeDocument/2006/relationships" r:embed="rId3"/>
          <a:srcRect/>
          <a:stretch>
            <a:fillRect l="-47000" r="-47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43BEB4-9604-4A32-B18F-72E31B0A33C7}">
      <dsp:nvSpPr>
        <dsp:cNvPr id="0" name=""/>
        <dsp:cNvSpPr/>
      </dsp:nvSpPr>
      <dsp:spPr>
        <a:xfrm>
          <a:off x="6268898" y="1866648"/>
          <a:ext cx="2307328" cy="725900"/>
        </a:xfrm>
        <a:prstGeom prst="wedgeRectCallout">
          <a:avLst>
            <a:gd name="adj1" fmla="val 20250"/>
            <a:gd name="adj2" fmla="val -607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Linee frangivento</a:t>
          </a:r>
          <a:br>
            <a:rPr lang="it-IT" sz="1600" kern="1200" dirty="0"/>
          </a:br>
          <a:r>
            <a:rPr lang="it-IT" sz="1600" kern="1200" dirty="0"/>
            <a:t>Fasce tampone-ripariali</a:t>
          </a:r>
          <a:endParaRPr lang="en-GB" sz="1600" kern="1200" dirty="0"/>
        </a:p>
      </dsp:txBody>
      <dsp:txXfrm>
        <a:off x="6268898" y="1866648"/>
        <a:ext cx="2307328" cy="725900"/>
      </dsp:txXfrm>
    </dsp:sp>
    <dsp:sp modelId="{B991B5E0-104E-461C-8FB5-A00F8CE7C8E1}">
      <dsp:nvSpPr>
        <dsp:cNvPr id="0" name=""/>
        <dsp:cNvSpPr/>
      </dsp:nvSpPr>
      <dsp:spPr>
        <a:xfrm>
          <a:off x="8887327" y="45"/>
          <a:ext cx="2592503" cy="2074002"/>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6D504D-8E3C-4584-AC8A-788FF0637B6D}">
      <dsp:nvSpPr>
        <dsp:cNvPr id="0" name=""/>
        <dsp:cNvSpPr/>
      </dsp:nvSpPr>
      <dsp:spPr>
        <a:xfrm>
          <a:off x="9120652" y="1866648"/>
          <a:ext cx="2307328" cy="725900"/>
        </a:xfrm>
        <a:prstGeom prst="wedgeRectCallout">
          <a:avLst>
            <a:gd name="adj1" fmla="val 20250"/>
            <a:gd name="adj2" fmla="val -607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Coltivazione in bosco</a:t>
          </a:r>
          <a:br>
            <a:rPr lang="it-IT" sz="1600" kern="1200" dirty="0"/>
          </a:br>
          <a:r>
            <a:rPr lang="it-IT" sz="1600" kern="1200" dirty="0"/>
            <a:t>(</a:t>
          </a:r>
          <a:r>
            <a:rPr lang="it-IT" sz="1600" kern="1200" dirty="0" err="1"/>
            <a:t>Forest</a:t>
          </a:r>
          <a:r>
            <a:rPr lang="it-IT" sz="1600" kern="1200" dirty="0"/>
            <a:t> farming)</a:t>
          </a:r>
          <a:endParaRPr lang="en-GB" sz="1600" kern="1200" dirty="0"/>
        </a:p>
      </dsp:txBody>
      <dsp:txXfrm>
        <a:off x="9120652" y="1866648"/>
        <a:ext cx="2307328" cy="725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F808E-610F-5C42-BA9C-9C4DC6903189}">
      <dsp:nvSpPr>
        <dsp:cNvPr id="0" name=""/>
        <dsp:cNvSpPr/>
      </dsp:nvSpPr>
      <dsp:spPr>
        <a:xfrm>
          <a:off x="1910998" y="0"/>
          <a:ext cx="6186284" cy="6186284"/>
        </a:xfrm>
        <a:prstGeom prst="triangle">
          <a:avLst/>
        </a:prstGeom>
        <a:solidFill>
          <a:srgbClr val="92D050"/>
        </a:solidFill>
        <a:ln w="2540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sp>
    <dsp:sp modelId="{E2FE562C-3AE6-CF47-8353-1DEBBDC3F1D3}">
      <dsp:nvSpPr>
        <dsp:cNvPr id="0" name=""/>
        <dsp:cNvSpPr/>
      </dsp:nvSpPr>
      <dsp:spPr>
        <a:xfrm>
          <a:off x="6193094" y="662834"/>
          <a:ext cx="4021084" cy="67552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noProof="0" dirty="0">
              <a:solidFill>
                <a:schemeClr val="tx1"/>
              </a:solidFill>
              <a:latin typeface="American Typewriter" charset="0"/>
              <a:ea typeface="American Typewriter" charset="0"/>
              <a:cs typeface="American Typewriter" charset="0"/>
            </a:rPr>
            <a:t>Carbon sequestration</a:t>
          </a:r>
        </a:p>
      </dsp:txBody>
      <dsp:txXfrm>
        <a:off x="6226070" y="695810"/>
        <a:ext cx="3955132" cy="609573"/>
      </dsp:txXfrm>
    </dsp:sp>
    <dsp:sp modelId="{14BAE7E4-6758-2843-894C-4FCFDAEFC699}">
      <dsp:nvSpPr>
        <dsp:cNvPr id="0" name=""/>
        <dsp:cNvSpPr/>
      </dsp:nvSpPr>
      <dsp:spPr>
        <a:xfrm>
          <a:off x="6193094" y="1431244"/>
          <a:ext cx="4021084" cy="74307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noProof="0" dirty="0">
              <a:latin typeface="American Typewriter" charset="0"/>
              <a:ea typeface="American Typewriter" charset="0"/>
              <a:cs typeface="American Typewriter" charset="0"/>
            </a:rPr>
            <a:t>Soil erosion</a:t>
          </a:r>
        </a:p>
      </dsp:txBody>
      <dsp:txXfrm>
        <a:off x="6229368" y="1467518"/>
        <a:ext cx="3948536" cy="670531"/>
      </dsp:txXfrm>
    </dsp:sp>
    <dsp:sp modelId="{C13C6DCB-4D76-874B-916C-7FD1D928AF5B}">
      <dsp:nvSpPr>
        <dsp:cNvPr id="0" name=""/>
        <dsp:cNvSpPr/>
      </dsp:nvSpPr>
      <dsp:spPr>
        <a:xfrm>
          <a:off x="6193094" y="2267208"/>
          <a:ext cx="4021084" cy="74307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noProof="0" dirty="0">
              <a:latin typeface="American Typewriter" charset="0"/>
              <a:ea typeface="American Typewriter" charset="0"/>
              <a:cs typeface="American Typewriter" charset="0"/>
            </a:rPr>
            <a:t>Water saving </a:t>
          </a:r>
        </a:p>
      </dsp:txBody>
      <dsp:txXfrm>
        <a:off x="6229368" y="2303482"/>
        <a:ext cx="3948536" cy="670531"/>
      </dsp:txXfrm>
    </dsp:sp>
    <dsp:sp modelId="{30432C8E-3A86-CD46-8A95-991780F3D048}">
      <dsp:nvSpPr>
        <dsp:cNvPr id="0" name=""/>
        <dsp:cNvSpPr/>
      </dsp:nvSpPr>
      <dsp:spPr>
        <a:xfrm>
          <a:off x="6193094" y="3103172"/>
          <a:ext cx="4021084" cy="74307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noProof="0" dirty="0">
              <a:latin typeface="American Typewriter" charset="0"/>
              <a:ea typeface="American Typewriter" charset="0"/>
              <a:cs typeface="American Typewriter" charset="0"/>
            </a:rPr>
            <a:t>Ecosystem services</a:t>
          </a:r>
        </a:p>
      </dsp:txBody>
      <dsp:txXfrm>
        <a:off x="6229368" y="3139446"/>
        <a:ext cx="3948536" cy="670531"/>
      </dsp:txXfrm>
    </dsp:sp>
    <dsp:sp modelId="{BE632631-69F7-AF46-B51F-F5FA3BA64EE6}">
      <dsp:nvSpPr>
        <dsp:cNvPr id="0" name=""/>
        <dsp:cNvSpPr/>
      </dsp:nvSpPr>
      <dsp:spPr>
        <a:xfrm>
          <a:off x="6193094" y="3939136"/>
          <a:ext cx="4021084" cy="74307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noProof="0" dirty="0">
              <a:latin typeface="American Typewriter" charset="0"/>
              <a:ea typeface="American Typewriter" charset="0"/>
              <a:cs typeface="American Typewriter" charset="0"/>
            </a:rPr>
            <a:t>Biodiversity</a:t>
          </a:r>
        </a:p>
      </dsp:txBody>
      <dsp:txXfrm>
        <a:off x="6229368" y="3975410"/>
        <a:ext cx="3948536" cy="670531"/>
      </dsp:txXfrm>
    </dsp:sp>
    <dsp:sp modelId="{C78706A0-AF6C-0D49-9682-D28600A1D41D}">
      <dsp:nvSpPr>
        <dsp:cNvPr id="0" name=""/>
        <dsp:cNvSpPr/>
      </dsp:nvSpPr>
      <dsp:spPr>
        <a:xfrm>
          <a:off x="6193094" y="4775100"/>
          <a:ext cx="4021084" cy="74307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noProof="0" dirty="0">
              <a:solidFill>
                <a:schemeClr val="tx1"/>
              </a:solidFill>
              <a:latin typeface="American Typewriter" charset="0"/>
              <a:ea typeface="American Typewriter" charset="0"/>
              <a:cs typeface="American Typewriter" charset="0"/>
            </a:rPr>
            <a:t>Animal welfare</a:t>
          </a:r>
        </a:p>
      </dsp:txBody>
      <dsp:txXfrm>
        <a:off x="6229368" y="4811374"/>
        <a:ext cx="3948536" cy="67053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772FF7-E5D3-9549-B06D-39847F97743F}" type="datetimeFigureOut">
              <a:rPr lang="it-IT" smtClean="0"/>
              <a:t>22/06/26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3FB05-00E5-2041-8FBB-A653F933B95B}" type="slidenum">
              <a:rPr lang="it-IT" smtClean="0"/>
              <a:t>‹N›</a:t>
            </a:fld>
            <a:endParaRPr lang="it-IT"/>
          </a:p>
        </p:txBody>
      </p:sp>
    </p:spTree>
    <p:extLst>
      <p:ext uri="{BB962C8B-B14F-4D97-AF65-F5344CB8AC3E}">
        <p14:creationId xmlns:p14="http://schemas.microsoft.com/office/powerpoint/2010/main" val="4127913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b928c01f0b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b928c01f0b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C8D6BE-994B-4FBF-80B0-7FDE2D72C019}" type="slidenum">
              <a:rPr lang="en-GB" smtClean="0"/>
              <a:t>13</a:t>
            </a:fld>
            <a:endParaRPr lang="en-GB"/>
          </a:p>
        </p:txBody>
      </p:sp>
    </p:spTree>
    <p:extLst>
      <p:ext uri="{BB962C8B-B14F-4D97-AF65-F5344CB8AC3E}">
        <p14:creationId xmlns:p14="http://schemas.microsoft.com/office/powerpoint/2010/main" val="90387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C8D6BE-994B-4FBF-80B0-7FDE2D72C019}" type="slidenum">
              <a:rPr lang="en-GB" smtClean="0"/>
              <a:t>15</a:t>
            </a:fld>
            <a:endParaRPr lang="en-GB"/>
          </a:p>
        </p:txBody>
      </p:sp>
    </p:spTree>
    <p:extLst>
      <p:ext uri="{BB962C8B-B14F-4D97-AF65-F5344CB8AC3E}">
        <p14:creationId xmlns:p14="http://schemas.microsoft.com/office/powerpoint/2010/main" val="200964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t>
            </a:r>
            <a:r>
              <a:rPr lang="it-IT" dirty="0" err="1"/>
              <a:t>agroforestry</a:t>
            </a:r>
            <a:r>
              <a:rPr lang="it-IT" dirty="0"/>
              <a:t>, o l’insieme dei sistemi agricoli che vedono la coltivazione di specie arboree e/o arbustive perenni, consociate a seminativi e/o pascoli, nella stessa unità di superficie.</a:t>
            </a:r>
            <a:endParaRPr lang="en-GB" dirty="0"/>
          </a:p>
          <a:p>
            <a:endParaRPr lang="en-GB" dirty="0"/>
          </a:p>
        </p:txBody>
      </p:sp>
      <p:sp>
        <p:nvSpPr>
          <p:cNvPr id="4" name="Slide Number Placeholder 3"/>
          <p:cNvSpPr>
            <a:spLocks noGrp="1"/>
          </p:cNvSpPr>
          <p:nvPr>
            <p:ph type="sldNum" sz="quarter" idx="5"/>
          </p:nvPr>
        </p:nvSpPr>
        <p:spPr/>
        <p:txBody>
          <a:bodyPr/>
          <a:lstStyle/>
          <a:p>
            <a:fld id="{3E438E89-BE4F-4F32-AC42-BAA7C6177692}" type="slidenum">
              <a:rPr lang="en-GB" smtClean="0"/>
              <a:t>17</a:t>
            </a:fld>
            <a:endParaRPr lang="en-GB"/>
          </a:p>
        </p:txBody>
      </p:sp>
    </p:spTree>
    <p:extLst>
      <p:ext uri="{BB962C8B-B14F-4D97-AF65-F5344CB8AC3E}">
        <p14:creationId xmlns:p14="http://schemas.microsoft.com/office/powerpoint/2010/main" val="331712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Calibri"/>
                <a:ea typeface="Calibri"/>
                <a:cs typeface="Calibri"/>
                <a:sym typeface="Calibri"/>
              </a:rPr>
              <a:t>19</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444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a:t>Comparing the three core sites from north Ireland to Italy, agroforestry was effective in mitigating microclimate index correlated to heat stress: temperature and humidity index (THI) for UK and FR and black globe index for Italy. In Italy we adopted weather stations equipped with black globe, solar radiation, temperature and humidity sensors, whereas in Lamartine and Loughgall only temperature and humidity sensors were available. Data from </a:t>
            </a:r>
            <a:r>
              <a:rPr lang="en-GB" noProof="0" dirty="0" err="1"/>
              <a:t>Majadas</a:t>
            </a:r>
            <a:r>
              <a:rPr lang="en-GB" noProof="0" dirty="0"/>
              <a:t> (ES) still lacking, I have asked again Victor for data. I hope to add data from </a:t>
            </a:r>
            <a:r>
              <a:rPr lang="en-GB" noProof="0" dirty="0" err="1"/>
              <a:t>Majadas</a:t>
            </a:r>
            <a:r>
              <a:rPr lang="en-GB" noProof="0" dirty="0"/>
              <a:t> before the meeting. It is interesting to note the gradient from north to south: In north Ireland the AF was effective only in August, whereas in France there was an effect also in July and Italy for the whole summer period. This effect had consequences on hair cortisol concentration (see next slide). An additional interesting effect was on the air circulation in the AF plots (data not shown). In Loughgall the wind speed and air circulation were higher in AF system compared to open pasture plots. In </a:t>
            </a:r>
            <a:r>
              <a:rPr lang="en-GB" noProof="0" dirty="0" err="1"/>
              <a:t>TdP</a:t>
            </a:r>
            <a:r>
              <a:rPr lang="en-GB" noProof="0" dirty="0"/>
              <a:t> and Lamartine, the trend was the opposite. This was probably due to the different setup of AF plots: in Loughgall the trees were in line, whereas in Lamartine there was a sparse arrangement of trees. In </a:t>
            </a:r>
            <a:r>
              <a:rPr lang="en-GB" noProof="0" dirty="0" err="1"/>
              <a:t>TdP</a:t>
            </a:r>
            <a:r>
              <a:rPr lang="en-GB" noProof="0" dirty="0"/>
              <a:t> there was a </a:t>
            </a:r>
            <a:r>
              <a:rPr lang="en-GB" noProof="0" dirty="0" err="1"/>
              <a:t>silvopastural</a:t>
            </a:r>
            <a:r>
              <a:rPr lang="en-GB" noProof="0" dirty="0"/>
              <a:t> arrangement (grazing in the forestry).</a:t>
            </a:r>
          </a:p>
        </p:txBody>
      </p:sp>
      <p:sp>
        <p:nvSpPr>
          <p:cNvPr id="4" name="Segnaposto numero diapositiva 3"/>
          <p:cNvSpPr>
            <a:spLocks noGrp="1"/>
          </p:cNvSpPr>
          <p:nvPr>
            <p:ph type="sldNum" sz="quarter" idx="5"/>
          </p:nvPr>
        </p:nvSpPr>
        <p:spPr/>
        <p:txBody>
          <a:bodyPr/>
          <a:lstStyle/>
          <a:p>
            <a:fld id="{547BCD19-265A-BA42-B930-2F51C44D3BFF}" type="slidenum">
              <a:rPr lang="it-IT" smtClean="0"/>
              <a:t>23</a:t>
            </a:fld>
            <a:endParaRPr lang="it-IT"/>
          </a:p>
        </p:txBody>
      </p:sp>
    </p:spTree>
    <p:extLst>
      <p:ext uri="{BB962C8B-B14F-4D97-AF65-F5344CB8AC3E}">
        <p14:creationId xmlns:p14="http://schemas.microsoft.com/office/powerpoint/2010/main" val="385624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D4D800-1C41-DC76-5E81-96CD998052B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3CF8899-F404-933D-6F5B-40A821FF9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753B2EE-3CF3-124D-73DB-634055AB732D}"/>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5" name="Segnaposto piè di pagina 4">
            <a:extLst>
              <a:ext uri="{FF2B5EF4-FFF2-40B4-BE49-F238E27FC236}">
                <a16:creationId xmlns:a16="http://schemas.microsoft.com/office/drawing/2014/main" id="{145C7234-74A8-1D72-445E-867B8E17B8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521050-3B3F-2EEF-A4A4-8587D108EFD1}"/>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111967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690FA4-A715-7573-A16B-B23B0B368D0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8BDDA1F-8C09-B681-9D55-E91DAC0698D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16F54E8-1FFA-40EC-4520-CEFE6D67D2CF}"/>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5" name="Segnaposto piè di pagina 4">
            <a:extLst>
              <a:ext uri="{FF2B5EF4-FFF2-40B4-BE49-F238E27FC236}">
                <a16:creationId xmlns:a16="http://schemas.microsoft.com/office/drawing/2014/main" id="{1021A1DD-31D3-1FF8-6A56-2B49A0FF10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D6C884-F419-A7DF-CFF7-88F820AC73DA}"/>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401033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2F05A35-2109-5ED5-65EE-16513B0AA4D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CFD09E3-914C-9A36-9C85-FB9F94F1C01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E81C9B-82D5-F6C8-F82B-B00F36DD85C0}"/>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5" name="Segnaposto piè di pagina 4">
            <a:extLst>
              <a:ext uri="{FF2B5EF4-FFF2-40B4-BE49-F238E27FC236}">
                <a16:creationId xmlns:a16="http://schemas.microsoft.com/office/drawing/2014/main" id="{24D80814-37D2-F4FE-3D29-A0C1B103F6B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E291B1-1FD8-04E5-A4E7-02BDE5A3F5CC}"/>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1367815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3" name="Google Shape;23;p4"/>
          <p:cNvSpPr txBox="1">
            <a:spLocks noGrp="1"/>
          </p:cNvSpPr>
          <p:nvPr>
            <p:ph type="body" idx="1"/>
          </p:nvPr>
        </p:nvSpPr>
        <p:spPr>
          <a:xfrm>
            <a:off x="497200" y="505833"/>
            <a:ext cx="11250800" cy="521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dirty="0"/>
          </a:p>
        </p:txBody>
      </p:sp>
      <p:sp>
        <p:nvSpPr>
          <p:cNvPr id="24" name="Google Shape;24;p4"/>
          <p:cNvSpPr txBox="1">
            <a:spLocks noGrp="1"/>
          </p:cNvSpPr>
          <p:nvPr>
            <p:ph type="sldNum" idx="12"/>
          </p:nvPr>
        </p:nvSpPr>
        <p:spPr>
          <a:xfrm>
            <a:off x="11246395" y="608976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674237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3_Em br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solidFill>
                  <a:prstClr val="black">
                    <a:tint val="75000"/>
                  </a:prstClr>
                </a:solidFill>
              </a:defRPr>
            </a:lvl1pPr>
          </a:lstStyle>
          <a:p>
            <a:pPr>
              <a:defRPr/>
            </a:pPr>
            <a:fld id="{BB6C4EF0-BE27-4DF0-BD06-AE26D002ECF7}" type="slidenum">
              <a:rPr lang="en-US"/>
              <a:pPr>
                <a:defRPr/>
              </a:pPr>
              <a:t>‹N›</a:t>
            </a:fld>
            <a:endParaRPr lang="en-US"/>
          </a:p>
        </p:txBody>
      </p:sp>
    </p:spTree>
    <p:extLst>
      <p:ext uri="{BB962C8B-B14F-4D97-AF65-F5344CB8AC3E}">
        <p14:creationId xmlns:p14="http://schemas.microsoft.com/office/powerpoint/2010/main" val="413367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1650193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963085" y="4406901"/>
            <a:ext cx="10363201" cy="1362075"/>
          </a:xfrm>
          <a:prstGeom prst="rect">
            <a:avLst/>
          </a:prstGeom>
        </p:spPr>
        <p:txBody>
          <a:bodyPr anchor="t"/>
          <a:lstStyle>
            <a:lvl1pPr algn="l">
              <a:defRPr sz="4000" b="1" cap="all"/>
            </a:lvl1pPr>
          </a:lstStyle>
          <a:p>
            <a:r>
              <a:t>Titolo Testo</a:t>
            </a:r>
          </a:p>
        </p:txBody>
      </p:sp>
      <p:sp>
        <p:nvSpPr>
          <p:cNvPr id="30" name="Corpo livello uno…"/>
          <p:cNvSpPr txBox="1">
            <a:spLocks noGrp="1"/>
          </p:cNvSpPr>
          <p:nvPr>
            <p:ph type="body" sz="quarter" idx="1"/>
          </p:nvPr>
        </p:nvSpPr>
        <p:spPr>
          <a:xfrm>
            <a:off x="963085" y="2906714"/>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189">
              <a:spcBef>
                <a:spcPts val="400"/>
              </a:spcBef>
              <a:buSzTx/>
              <a:buFontTx/>
              <a:buNone/>
              <a:defRPr sz="2000">
                <a:solidFill>
                  <a:srgbClr val="888888"/>
                </a:solidFill>
              </a:defRPr>
            </a:lvl2pPr>
            <a:lvl3pPr marL="0" indent="914377">
              <a:spcBef>
                <a:spcPts val="400"/>
              </a:spcBef>
              <a:buSzTx/>
              <a:buFontTx/>
              <a:buNone/>
              <a:defRPr sz="2000">
                <a:solidFill>
                  <a:srgbClr val="888888"/>
                </a:solidFill>
              </a:defRPr>
            </a:lvl3pPr>
            <a:lvl4pPr marL="0" indent="1371566">
              <a:spcBef>
                <a:spcPts val="400"/>
              </a:spcBef>
              <a:buSzTx/>
              <a:buFontTx/>
              <a:buNone/>
              <a:defRPr sz="2000">
                <a:solidFill>
                  <a:srgbClr val="888888"/>
                </a:solidFill>
              </a:defRPr>
            </a:lvl4pPr>
            <a:lvl5pPr marL="0" indent="1828754">
              <a:spcBef>
                <a:spcPts val="400"/>
              </a:spcBef>
              <a:buSzTx/>
              <a:buFontTx/>
              <a:buNone/>
              <a:defRPr sz="2000">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186126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55" indent="-333366">
              <a:spcBef>
                <a:spcPts val="600"/>
              </a:spcBef>
              <a:defRPr sz="2800"/>
            </a:lvl2pPr>
            <a:lvl3pPr marL="1234408" indent="-320031">
              <a:spcBef>
                <a:spcPts val="600"/>
              </a:spcBef>
              <a:defRPr sz="2800"/>
            </a:lvl3pPr>
            <a:lvl4pPr marL="1727157" indent="-355591">
              <a:spcBef>
                <a:spcPts val="600"/>
              </a:spcBef>
              <a:defRPr sz="2800"/>
            </a:lvl4pPr>
            <a:lvl5pPr marL="2184345" indent="-355591">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405830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olo Testo"/>
          <p:cNvSpPr txBox="1">
            <a:spLocks noGrp="1"/>
          </p:cNvSpPr>
          <p:nvPr>
            <p:ph type="title"/>
          </p:nvPr>
        </p:nvSpPr>
        <p:spPr>
          <a:prstGeom prst="rect">
            <a:avLst/>
          </a:prstGeom>
        </p:spPr>
        <p:txBody>
          <a:bodyPr/>
          <a:lstStyle/>
          <a:p>
            <a:r>
              <a:t>Titolo Testo</a:t>
            </a:r>
          </a:p>
        </p:txBody>
      </p:sp>
      <p:sp>
        <p:nvSpPr>
          <p:cNvPr id="48" name="Corpo livello uno…"/>
          <p:cNvSpPr txBox="1">
            <a:spLocks noGrp="1"/>
          </p:cNvSpPr>
          <p:nvPr>
            <p:ph type="body" sz="quarter" idx="1"/>
          </p:nvPr>
        </p:nvSpPr>
        <p:spPr>
          <a:xfrm>
            <a:off x="609600" y="1535113"/>
            <a:ext cx="5386917" cy="639763"/>
          </a:xfrm>
          <a:prstGeom prst="rect">
            <a:avLst/>
          </a:prstGeom>
        </p:spPr>
        <p:txBody>
          <a:bodyPr anchor="b"/>
          <a:lstStyle>
            <a:lvl1pPr marL="0" indent="0">
              <a:spcBef>
                <a:spcPts val="500"/>
              </a:spcBef>
              <a:buSzTx/>
              <a:buFontTx/>
              <a:buNone/>
              <a:defRPr sz="2400" b="1"/>
            </a:lvl1pPr>
            <a:lvl2pPr marL="0" indent="457189">
              <a:spcBef>
                <a:spcPts val="500"/>
              </a:spcBef>
              <a:buSzTx/>
              <a:buFontTx/>
              <a:buNone/>
              <a:defRPr sz="2400" b="1"/>
            </a:lvl2pPr>
            <a:lvl3pPr marL="0" indent="914377">
              <a:spcBef>
                <a:spcPts val="500"/>
              </a:spcBef>
              <a:buSzTx/>
              <a:buFontTx/>
              <a:buNone/>
              <a:defRPr sz="2400" b="1"/>
            </a:lvl3pPr>
            <a:lvl4pPr marL="0" indent="1371566">
              <a:spcBef>
                <a:spcPts val="500"/>
              </a:spcBef>
              <a:buSzTx/>
              <a:buFontTx/>
              <a:buNone/>
              <a:defRPr sz="2400" b="1"/>
            </a:lvl4pPr>
            <a:lvl5pPr marL="0" indent="1828754">
              <a:spcBef>
                <a:spcPts val="500"/>
              </a:spcBef>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Text Placeholder 4"/>
          <p:cNvSpPr>
            <a:spLocks noGrp="1"/>
          </p:cNvSpPr>
          <p:nvPr>
            <p:ph type="body" sz="quarter" idx="21"/>
          </p:nvPr>
        </p:nvSpPr>
        <p:spPr>
          <a:xfrm>
            <a:off x="6193369" y="1535113"/>
            <a:ext cx="5389033" cy="639763"/>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903089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1478608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849042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5D3E4-7A74-3CCE-4ACB-40626F99170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75E1CDA-BF9F-03C1-58F5-B044BED8D94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25CFD0-94B8-C1B8-E10B-12AC064594DE}"/>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5" name="Segnaposto piè di pagina 4">
            <a:extLst>
              <a:ext uri="{FF2B5EF4-FFF2-40B4-BE49-F238E27FC236}">
                <a16:creationId xmlns:a16="http://schemas.microsoft.com/office/drawing/2014/main" id="{0C6DB18F-A61E-CF66-54F5-C273FB9DC0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5C4B05-33E4-081C-EA72-9829C4475FA6}"/>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1631572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609600" y="273049"/>
            <a:ext cx="4011085" cy="1162051"/>
          </a:xfrm>
          <a:prstGeom prst="rect">
            <a:avLst/>
          </a:prstGeom>
        </p:spPr>
        <p:txBody>
          <a:bodyPr anchor="b"/>
          <a:lstStyle>
            <a:lvl1pPr algn="l">
              <a:defRPr sz="2000" b="1"/>
            </a:lvl1pPr>
          </a:lstStyle>
          <a:p>
            <a:r>
              <a:t>Titolo Testo</a:t>
            </a:r>
          </a:p>
        </p:txBody>
      </p:sp>
      <p:sp>
        <p:nvSpPr>
          <p:cNvPr id="73" name="Corpo livello uno…"/>
          <p:cNvSpPr txBox="1">
            <a:spLocks noGrp="1"/>
          </p:cNvSpPr>
          <p:nvPr>
            <p:ph type="body" idx="1"/>
          </p:nvPr>
        </p:nvSpPr>
        <p:spPr>
          <a:xfrm>
            <a:off x="4766733" y="273052"/>
            <a:ext cx="6815667"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Text Placeholder 3"/>
          <p:cNvSpPr>
            <a:spLocks noGrp="1"/>
          </p:cNvSpPr>
          <p:nvPr>
            <p:ph type="body" sz="half" idx="21"/>
          </p:nvPr>
        </p:nvSpPr>
        <p:spPr>
          <a:xfrm>
            <a:off x="609601" y="1435102"/>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6368268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2389720" y="4800600"/>
            <a:ext cx="7315201" cy="566739"/>
          </a:xfrm>
          <a:prstGeom prst="rect">
            <a:avLst/>
          </a:prstGeom>
        </p:spPr>
        <p:txBody>
          <a:bodyPr anchor="b"/>
          <a:lstStyle>
            <a:lvl1pPr algn="l">
              <a:defRPr sz="2000" b="1"/>
            </a:lvl1pPr>
          </a:lstStyle>
          <a:p>
            <a:r>
              <a:t>Titolo Testo</a:t>
            </a:r>
          </a:p>
        </p:txBody>
      </p:sp>
      <p:sp>
        <p:nvSpPr>
          <p:cNvPr id="83" name="Picture Placeholder 2"/>
          <p:cNvSpPr>
            <a:spLocks noGrp="1"/>
          </p:cNvSpPr>
          <p:nvPr>
            <p:ph type="pic" sz="half" idx="21"/>
          </p:nvPr>
        </p:nvSpPr>
        <p:spPr>
          <a:xfrm>
            <a:off x="2389720" y="612775"/>
            <a:ext cx="7315201" cy="4114800"/>
          </a:xfrm>
          <a:prstGeom prst="rect">
            <a:avLst/>
          </a:prstGeom>
        </p:spPr>
        <p:txBody>
          <a:bodyPr lIns="91439" rIns="91439">
            <a:noAutofit/>
          </a:bodyPr>
          <a:lstStyle/>
          <a:p>
            <a:endParaRPr/>
          </a:p>
        </p:txBody>
      </p:sp>
      <p:sp>
        <p:nvSpPr>
          <p:cNvPr id="84" name="Corpo livello uno…"/>
          <p:cNvSpPr txBox="1">
            <a:spLocks noGrp="1"/>
          </p:cNvSpPr>
          <p:nvPr>
            <p:ph type="body" sz="quarter" idx="1"/>
          </p:nvPr>
        </p:nvSpPr>
        <p:spPr>
          <a:xfrm>
            <a:off x="2389720" y="5367338"/>
            <a:ext cx="7315201" cy="804863"/>
          </a:xfrm>
          <a:prstGeom prst="rect">
            <a:avLst/>
          </a:prstGeom>
        </p:spPr>
        <p:txBody>
          <a:bodyPr/>
          <a:lstStyle>
            <a:lvl1pPr marL="0" indent="0">
              <a:spcBef>
                <a:spcPts val="300"/>
              </a:spcBef>
              <a:buSzTx/>
              <a:buFontTx/>
              <a:buNone/>
              <a:defRPr sz="1400"/>
            </a:lvl1pPr>
            <a:lvl2pPr marL="0" indent="457189">
              <a:spcBef>
                <a:spcPts val="300"/>
              </a:spcBef>
              <a:buSzTx/>
              <a:buFontTx/>
              <a:buNone/>
              <a:defRPr sz="1400"/>
            </a:lvl2pPr>
            <a:lvl3pPr marL="0" indent="914377">
              <a:spcBef>
                <a:spcPts val="300"/>
              </a:spcBef>
              <a:buSzTx/>
              <a:buFontTx/>
              <a:buNone/>
              <a:defRPr sz="1400"/>
            </a:lvl3pPr>
            <a:lvl4pPr marL="0" indent="1371566">
              <a:spcBef>
                <a:spcPts val="300"/>
              </a:spcBef>
              <a:buSzTx/>
              <a:buFontTx/>
              <a:buNone/>
              <a:defRPr sz="1400"/>
            </a:lvl4pPr>
            <a:lvl5pPr marL="0" indent="1828754">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9209294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C6BA33-BF17-3D40-B0B4-DCE3B968B45C}" type="datetimeFigureOut">
              <a:rPr lang="it-IT" smtClean="0"/>
              <a:t>22/06/26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F66AE09-DB5D-9649-AD07-7A74C17624C8}" type="slidenum">
              <a:rPr lang="it-IT" smtClean="0"/>
              <a:t>‹N›</a:t>
            </a:fld>
            <a:endParaRPr lang="it-IT"/>
          </a:p>
        </p:txBody>
      </p:sp>
    </p:spTree>
    <p:extLst>
      <p:ext uri="{BB962C8B-B14F-4D97-AF65-F5344CB8AC3E}">
        <p14:creationId xmlns:p14="http://schemas.microsoft.com/office/powerpoint/2010/main" val="1778155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09"/>
            <a:ext cx="8911687" cy="1280891"/>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1"/>
            <a:ext cx="8915400" cy="377762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it-IT" sz="180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92347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mparazione x3">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B9EF4E7-F4EF-FFCD-9B0C-961E519F6DDD}"/>
              </a:ext>
            </a:extLst>
          </p:cNvPr>
          <p:cNvSpPr/>
          <p:nvPr userDrawn="1"/>
        </p:nvSpPr>
        <p:spPr>
          <a:xfrm>
            <a:off x="5791200" y="0"/>
            <a:ext cx="6400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sz="1800" dirty="0"/>
          </a:p>
        </p:txBody>
      </p:sp>
      <p:sp>
        <p:nvSpPr>
          <p:cNvPr id="2" name="Titolo 1">
            <a:extLst>
              <a:ext uri="{FF2B5EF4-FFF2-40B4-BE49-F238E27FC236}">
                <a16:creationId xmlns:a16="http://schemas.microsoft.com/office/drawing/2014/main" id="{5A0D1FF5-7EF8-4250-A259-43050ABBD3B6}"/>
              </a:ext>
            </a:extLst>
          </p:cNvPr>
          <p:cNvSpPr>
            <a:spLocks noGrp="1"/>
          </p:cNvSpPr>
          <p:nvPr>
            <p:ph type="title"/>
          </p:nvPr>
        </p:nvSpPr>
        <p:spPr>
          <a:xfrm>
            <a:off x="1298448" y="4014216"/>
            <a:ext cx="4160520" cy="1828800"/>
          </a:xfrm>
        </p:spPr>
        <p:txBody>
          <a:bodyPr rtlCol="0" anchor="b" anchorCtr="0"/>
          <a:lstStyle>
            <a:defPPr>
              <a:defRPr lang="it-IT"/>
            </a:defPPr>
          </a:lstStyle>
          <a:p>
            <a:pPr rtl="0"/>
            <a:r>
              <a:rPr lang="it-IT"/>
              <a:t>Fare clic per modificare lo stile del titolo dello schema</a:t>
            </a:r>
          </a:p>
        </p:txBody>
      </p:sp>
      <p:sp>
        <p:nvSpPr>
          <p:cNvPr id="18" name="Segnaposto testo 17">
            <a:extLst>
              <a:ext uri="{FF2B5EF4-FFF2-40B4-BE49-F238E27FC236}">
                <a16:creationId xmlns:a16="http://schemas.microsoft.com/office/drawing/2014/main" id="{CCA7A15A-B484-E46E-FF4D-179F31F1777F}"/>
              </a:ext>
            </a:extLst>
          </p:cNvPr>
          <p:cNvSpPr>
            <a:spLocks noGrp="1"/>
          </p:cNvSpPr>
          <p:nvPr>
            <p:ph type="body" idx="1"/>
          </p:nvPr>
        </p:nvSpPr>
        <p:spPr>
          <a:xfrm>
            <a:off x="7498080" y="621792"/>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rtlCol="0" anchor="b">
            <a:noAutofit/>
          </a:bodyPr>
          <a:lstStyle>
            <a:lvl1pPr marL="0" indent="0">
              <a:lnSpc>
                <a:spcPts val="1720"/>
              </a:lnSpc>
              <a:buNone/>
              <a:defRPr lang="it-IT" sz="2000" b="0" i="0" cap="all" spc="200" baseline="0">
                <a:latin typeface="+mj-lt"/>
                <a:cs typeface="Posterama" panose="020B0504020200020000" pitchFamily="34" charset="0"/>
              </a:defRPr>
            </a:lvl1pPr>
            <a:lvl2pPr marL="457189" indent="0">
              <a:buNone/>
              <a:defRPr lang="it-IT" sz="2000" b="1"/>
            </a:lvl2pPr>
            <a:lvl3pPr marL="914377" indent="0">
              <a:buNone/>
              <a:defRPr lang="it-IT" sz="1800" b="1"/>
            </a:lvl3pPr>
            <a:lvl4pPr marL="1371566" indent="0">
              <a:buNone/>
              <a:defRPr lang="it-IT" sz="1600" b="1"/>
            </a:lvl4pPr>
            <a:lvl5pPr marL="1828754" indent="0">
              <a:buNone/>
              <a:defRPr lang="it-IT" sz="1600" b="1"/>
            </a:lvl5pPr>
            <a:lvl6pPr marL="2285943" indent="0">
              <a:buNone/>
              <a:defRPr lang="it-IT" sz="1600" b="1"/>
            </a:lvl6pPr>
            <a:lvl7pPr marL="2743131" indent="0">
              <a:buNone/>
              <a:defRPr lang="it-IT" sz="1600" b="1"/>
            </a:lvl7pPr>
            <a:lvl8pPr marL="3200320" indent="0">
              <a:buNone/>
              <a:defRPr lang="it-IT" sz="1600" b="1"/>
            </a:lvl8pPr>
            <a:lvl9pPr marL="3657509" indent="0">
              <a:buNone/>
              <a:defRPr lang="it-IT" sz="1600" b="1"/>
            </a:lvl9pPr>
          </a:lstStyle>
          <a:p>
            <a:pPr lvl="0" rtl="0"/>
            <a:r>
              <a:rPr lang="it-IT"/>
              <a:t>Fare clic per modificare gli stili del testo dello schema</a:t>
            </a:r>
          </a:p>
        </p:txBody>
      </p:sp>
      <p:sp>
        <p:nvSpPr>
          <p:cNvPr id="4" name="Segnaposto contenuto 3">
            <a:extLst>
              <a:ext uri="{FF2B5EF4-FFF2-40B4-BE49-F238E27FC236}">
                <a16:creationId xmlns:a16="http://schemas.microsoft.com/office/drawing/2014/main" id="{C752CCA9-53A3-4DA5-AD45-C2A2C12A3A6A}"/>
              </a:ext>
            </a:extLst>
          </p:cNvPr>
          <p:cNvSpPr>
            <a:spLocks noGrp="1"/>
          </p:cNvSpPr>
          <p:nvPr>
            <p:ph sz="half" idx="2"/>
          </p:nvPr>
        </p:nvSpPr>
        <p:spPr>
          <a:xfrm>
            <a:off x="7498080" y="1069848"/>
            <a:ext cx="3886200" cy="1527048"/>
          </a:xfrm>
        </p:spPr>
        <p:txBody>
          <a:bodyPr rtlCol="0"/>
          <a:lstStyle>
            <a:lvl1pPr marL="0" indent="0">
              <a:lnSpc>
                <a:spcPct val="100000"/>
              </a:lnSpc>
              <a:buNone/>
              <a:defRPr lang="it-IT" sz="1400"/>
            </a:lvl1pPr>
            <a:lvl2pPr marL="228594">
              <a:lnSpc>
                <a:spcPct val="100000"/>
              </a:lnSpc>
              <a:defRPr lang="it-IT" sz="1400"/>
            </a:lvl2pPr>
            <a:lvl3pPr marL="457189">
              <a:lnSpc>
                <a:spcPct val="100000"/>
              </a:lnSpc>
              <a:defRPr lang="it-IT" sz="1400"/>
            </a:lvl3pPr>
            <a:lvl4pPr marL="685783">
              <a:lnSpc>
                <a:spcPct val="100000"/>
              </a:lnSpc>
              <a:defRPr lang="it-IT" sz="1400"/>
            </a:lvl4pPr>
            <a:lvl5pPr marL="1142971">
              <a:lnSpc>
                <a:spcPct val="100000"/>
              </a:lnSpc>
              <a:defRPr lang="it-IT" sz="14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21" name="Segnaposto testo 20">
            <a:extLst>
              <a:ext uri="{FF2B5EF4-FFF2-40B4-BE49-F238E27FC236}">
                <a16:creationId xmlns:a16="http://schemas.microsoft.com/office/drawing/2014/main" id="{A123542D-139D-45CC-7853-FE3702B4BB1E}"/>
              </a:ext>
            </a:extLst>
          </p:cNvPr>
          <p:cNvSpPr>
            <a:spLocks noGrp="1"/>
          </p:cNvSpPr>
          <p:nvPr>
            <p:ph type="body" sz="quarter" idx="3"/>
          </p:nvPr>
        </p:nvSpPr>
        <p:spPr>
          <a:xfrm>
            <a:off x="7498080" y="317296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rtlCol="0" anchor="b" anchorCtr="0">
            <a:noAutofit/>
          </a:bodyPr>
          <a:lstStyle>
            <a:lvl1pPr marL="0" indent="0">
              <a:lnSpc>
                <a:spcPts val="1720"/>
              </a:lnSpc>
              <a:buNone/>
              <a:defRPr lang="it-IT" sz="2000" b="0" i="0" cap="all" spc="200" baseline="0">
                <a:latin typeface="+mj-lt"/>
                <a:cs typeface="Posterama" panose="020B0504020200020000" pitchFamily="34" charset="0"/>
              </a:defRPr>
            </a:lvl1pPr>
            <a:lvl2pPr marL="457189" indent="0">
              <a:buNone/>
              <a:defRPr lang="it-IT" sz="2000" b="1"/>
            </a:lvl2pPr>
            <a:lvl3pPr marL="914377" indent="0">
              <a:buNone/>
              <a:defRPr lang="it-IT" sz="1800" b="1"/>
            </a:lvl3pPr>
            <a:lvl4pPr marL="1371566" indent="0">
              <a:buNone/>
              <a:defRPr lang="it-IT" sz="1600" b="1"/>
            </a:lvl4pPr>
            <a:lvl5pPr marL="1828754" indent="0">
              <a:buNone/>
              <a:defRPr lang="it-IT" sz="1600" b="1"/>
            </a:lvl5pPr>
            <a:lvl6pPr marL="2285943" indent="0">
              <a:buNone/>
              <a:defRPr lang="it-IT" sz="1600" b="1"/>
            </a:lvl6pPr>
            <a:lvl7pPr marL="2743131" indent="0">
              <a:buNone/>
              <a:defRPr lang="it-IT" sz="1600" b="1"/>
            </a:lvl7pPr>
            <a:lvl8pPr marL="3200320" indent="0">
              <a:buNone/>
              <a:defRPr lang="it-IT" sz="1600" b="1"/>
            </a:lvl8pPr>
            <a:lvl9pPr marL="3657509" indent="0">
              <a:buNone/>
              <a:defRPr lang="it-IT" sz="1600" b="1"/>
            </a:lvl9pPr>
          </a:lstStyle>
          <a:p>
            <a:pPr lvl="0" rtl="0"/>
            <a:r>
              <a:rPr lang="it-IT"/>
              <a:t>Fare clic per modificare gli stili del testo dello schema</a:t>
            </a:r>
          </a:p>
        </p:txBody>
      </p:sp>
      <p:sp>
        <p:nvSpPr>
          <p:cNvPr id="6" name="Segnaposto contenuto 5">
            <a:extLst>
              <a:ext uri="{FF2B5EF4-FFF2-40B4-BE49-F238E27FC236}">
                <a16:creationId xmlns:a16="http://schemas.microsoft.com/office/drawing/2014/main" id="{E2E342EE-68BB-484D-98C3-48A7847549D4}"/>
              </a:ext>
            </a:extLst>
          </p:cNvPr>
          <p:cNvSpPr>
            <a:spLocks noGrp="1"/>
          </p:cNvSpPr>
          <p:nvPr>
            <p:ph sz="quarter" idx="4"/>
          </p:nvPr>
        </p:nvSpPr>
        <p:spPr>
          <a:xfrm>
            <a:off x="7498080" y="3621024"/>
            <a:ext cx="3886200" cy="1179576"/>
          </a:xfrm>
        </p:spPr>
        <p:txBody>
          <a:bodyPr rtlCol="0"/>
          <a:lstStyle>
            <a:lvl1pPr marL="0" indent="0">
              <a:lnSpc>
                <a:spcPct val="100000"/>
              </a:lnSpc>
              <a:buNone/>
              <a:defRPr lang="it-IT" sz="1400"/>
            </a:lvl1pPr>
            <a:lvl2pPr marL="228594">
              <a:lnSpc>
                <a:spcPct val="100000"/>
              </a:lnSpc>
              <a:defRPr lang="it-IT" sz="1400"/>
            </a:lvl2pPr>
            <a:lvl3pPr marL="457189">
              <a:lnSpc>
                <a:spcPct val="100000"/>
              </a:lnSpc>
              <a:defRPr lang="it-IT" sz="1400"/>
            </a:lvl3pPr>
            <a:lvl4pPr marL="685783">
              <a:lnSpc>
                <a:spcPct val="100000"/>
              </a:lnSpc>
              <a:defRPr lang="it-IT" sz="1400"/>
            </a:lvl4pPr>
            <a:lvl5pPr marL="1142971">
              <a:lnSpc>
                <a:spcPct val="100000"/>
              </a:lnSpc>
              <a:defRPr lang="it-IT" sz="14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9" name="Segnaposto numero diapositiva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rtlCol="0"/>
          <a:lstStyle>
            <a:defPPr>
              <a:defRPr lang="it-IT"/>
            </a:defPPr>
          </a:lstStyle>
          <a:p>
            <a:pPr rtl="0"/>
            <a:fld id="{75DF2D63-3FF5-D547-96B9-BE9CCD1ABA58}" type="slidenum">
              <a:rPr lang="it-IT" smtClean="0"/>
              <a:t>‹N›</a:t>
            </a:fld>
            <a:endParaRPr lang="it-IT" dirty="0"/>
          </a:p>
        </p:txBody>
      </p:sp>
      <p:sp>
        <p:nvSpPr>
          <p:cNvPr id="12" name="Segnaposto piè di pagina 11">
            <a:extLst>
              <a:ext uri="{FF2B5EF4-FFF2-40B4-BE49-F238E27FC236}">
                <a16:creationId xmlns:a16="http://schemas.microsoft.com/office/drawing/2014/main" id="{971F094C-919A-3E78-DE58-27C2B997C940}"/>
              </a:ext>
            </a:extLst>
          </p:cNvPr>
          <p:cNvSpPr>
            <a:spLocks noGrp="1"/>
          </p:cNvSpPr>
          <p:nvPr>
            <p:ph type="ftr" sz="quarter" idx="12"/>
          </p:nvPr>
        </p:nvSpPr>
        <p:spPr/>
        <p:txBody>
          <a:bodyPr rtlCol="0"/>
          <a:lstStyle>
            <a:defPPr>
              <a:defRPr lang="it-IT"/>
            </a:defPPr>
          </a:lstStyle>
          <a:p>
            <a:pPr rtl="0"/>
            <a:r>
              <a:rPr lang="it-IT"/>
              <a:t>titolo della presentazione</a:t>
            </a:r>
          </a:p>
        </p:txBody>
      </p:sp>
      <p:sp>
        <p:nvSpPr>
          <p:cNvPr id="5" name="Segnaposto immagine 6">
            <a:extLst>
              <a:ext uri="{FF2B5EF4-FFF2-40B4-BE49-F238E27FC236}">
                <a16:creationId xmlns:a16="http://schemas.microsoft.com/office/drawing/2014/main" id="{AD6DBECB-0E53-C186-A485-96A8FC1252C7}"/>
              </a:ext>
            </a:extLst>
          </p:cNvPr>
          <p:cNvSpPr>
            <a:spLocks noGrp="1"/>
          </p:cNvSpPr>
          <p:nvPr>
            <p:ph type="pic" sz="quarter" idx="14"/>
          </p:nvPr>
        </p:nvSpPr>
        <p:spPr>
          <a:xfrm>
            <a:off x="1298448" y="612648"/>
            <a:ext cx="3200400" cy="3200400"/>
          </a:xfrm>
          <a:prstGeom prst="ellipse">
            <a:avLst/>
          </a:prstGeom>
          <a:noFill/>
        </p:spPr>
        <p:txBody>
          <a:bodyPr rtlCol="0" anchor="ctr"/>
          <a:lstStyle>
            <a:lvl1pPr marL="0" indent="0" algn="ctr">
              <a:buNone/>
              <a:defRPr lang="it-IT"/>
            </a:lvl1pPr>
          </a:lstStyle>
          <a:p>
            <a:pPr rtl="0"/>
            <a:r>
              <a:rPr lang="it-IT"/>
              <a:t>Fare clic sull'icona per inserire un'immagine</a:t>
            </a:r>
            <a:endParaRPr lang="it-IT" dirty="0"/>
          </a:p>
        </p:txBody>
      </p:sp>
      <p:sp>
        <p:nvSpPr>
          <p:cNvPr id="7" name="Segnaposto testo 20">
            <a:extLst>
              <a:ext uri="{FF2B5EF4-FFF2-40B4-BE49-F238E27FC236}">
                <a16:creationId xmlns:a16="http://schemas.microsoft.com/office/drawing/2014/main" id="{F0B28D44-29B3-3396-973D-82E361161253}"/>
              </a:ext>
            </a:extLst>
          </p:cNvPr>
          <p:cNvSpPr>
            <a:spLocks noGrp="1"/>
          </p:cNvSpPr>
          <p:nvPr>
            <p:ph type="body" sz="quarter" idx="15"/>
          </p:nvPr>
        </p:nvSpPr>
        <p:spPr>
          <a:xfrm>
            <a:off x="7498080" y="5129784"/>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rtlCol="0" anchor="b" anchorCtr="0">
            <a:noAutofit/>
          </a:bodyPr>
          <a:lstStyle>
            <a:lvl1pPr marL="0" indent="0">
              <a:lnSpc>
                <a:spcPts val="1720"/>
              </a:lnSpc>
              <a:buNone/>
              <a:defRPr lang="it-IT" sz="2000" b="0" i="0" cap="all" spc="200" baseline="0">
                <a:latin typeface="+mj-lt"/>
                <a:cs typeface="Posterama" panose="020B0504020200020000" pitchFamily="34" charset="0"/>
              </a:defRPr>
            </a:lvl1pPr>
            <a:lvl2pPr marL="457189" indent="0">
              <a:buNone/>
              <a:defRPr lang="it-IT" sz="2000" b="1"/>
            </a:lvl2pPr>
            <a:lvl3pPr marL="914377" indent="0">
              <a:buNone/>
              <a:defRPr lang="it-IT" sz="1800" b="1"/>
            </a:lvl3pPr>
            <a:lvl4pPr marL="1371566" indent="0">
              <a:buNone/>
              <a:defRPr lang="it-IT" sz="1600" b="1"/>
            </a:lvl4pPr>
            <a:lvl5pPr marL="1828754" indent="0">
              <a:buNone/>
              <a:defRPr lang="it-IT" sz="1600" b="1"/>
            </a:lvl5pPr>
            <a:lvl6pPr marL="2285943" indent="0">
              <a:buNone/>
              <a:defRPr lang="it-IT" sz="1600" b="1"/>
            </a:lvl6pPr>
            <a:lvl7pPr marL="2743131" indent="0">
              <a:buNone/>
              <a:defRPr lang="it-IT" sz="1600" b="1"/>
            </a:lvl7pPr>
            <a:lvl8pPr marL="3200320" indent="0">
              <a:buNone/>
              <a:defRPr lang="it-IT" sz="1600" b="1"/>
            </a:lvl8pPr>
            <a:lvl9pPr marL="3657509" indent="0">
              <a:buNone/>
              <a:defRPr lang="it-IT" sz="1600" b="1"/>
            </a:lvl9pPr>
          </a:lstStyle>
          <a:p>
            <a:pPr lvl="0" rtl="0"/>
            <a:r>
              <a:rPr lang="it-IT"/>
              <a:t>Fare clic per modificare gli stili del testo dello schema</a:t>
            </a:r>
          </a:p>
        </p:txBody>
      </p:sp>
      <p:sp>
        <p:nvSpPr>
          <p:cNvPr id="8" name="Segnaposto contenuto 5">
            <a:extLst>
              <a:ext uri="{FF2B5EF4-FFF2-40B4-BE49-F238E27FC236}">
                <a16:creationId xmlns:a16="http://schemas.microsoft.com/office/drawing/2014/main" id="{C06156AC-1153-3958-CFE6-6CDCC21C38A9}"/>
              </a:ext>
            </a:extLst>
          </p:cNvPr>
          <p:cNvSpPr>
            <a:spLocks noGrp="1"/>
          </p:cNvSpPr>
          <p:nvPr>
            <p:ph sz="quarter" idx="16"/>
          </p:nvPr>
        </p:nvSpPr>
        <p:spPr>
          <a:xfrm>
            <a:off x="7498080" y="5568696"/>
            <a:ext cx="3886200" cy="905256"/>
          </a:xfrm>
        </p:spPr>
        <p:txBody>
          <a:bodyPr rtlCol="0"/>
          <a:lstStyle>
            <a:lvl1pPr marL="0" indent="0">
              <a:lnSpc>
                <a:spcPct val="100000"/>
              </a:lnSpc>
              <a:buNone/>
              <a:defRPr lang="it-IT" sz="1400"/>
            </a:lvl1pPr>
            <a:lvl2pPr marL="228594">
              <a:lnSpc>
                <a:spcPct val="100000"/>
              </a:lnSpc>
              <a:defRPr lang="it-IT" sz="1400"/>
            </a:lvl2pPr>
            <a:lvl3pPr marL="457189">
              <a:lnSpc>
                <a:spcPct val="100000"/>
              </a:lnSpc>
              <a:defRPr lang="it-IT" sz="1400"/>
            </a:lvl3pPr>
            <a:lvl4pPr marL="685783">
              <a:lnSpc>
                <a:spcPct val="100000"/>
              </a:lnSpc>
              <a:defRPr lang="it-IT" sz="1400"/>
            </a:lvl4pPr>
            <a:lvl5pPr marL="1142971">
              <a:lnSpc>
                <a:spcPct val="100000"/>
              </a:lnSpc>
              <a:defRPr lang="it-IT" sz="14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11" name="Segnaposto immagine 10">
            <a:extLst>
              <a:ext uri="{FF2B5EF4-FFF2-40B4-BE49-F238E27FC236}">
                <a16:creationId xmlns:a16="http://schemas.microsoft.com/office/drawing/2014/main" id="{A4CE90CA-176B-1E45-FECF-0290B1DCF55C}"/>
              </a:ext>
            </a:extLst>
          </p:cNvPr>
          <p:cNvSpPr>
            <a:spLocks noGrp="1"/>
          </p:cNvSpPr>
          <p:nvPr>
            <p:ph type="pic" sz="quarter" idx="17"/>
          </p:nvPr>
        </p:nvSpPr>
        <p:spPr>
          <a:xfrm>
            <a:off x="6245352" y="704088"/>
            <a:ext cx="914400" cy="914400"/>
          </a:xfrm>
        </p:spPr>
        <p:txBody>
          <a:bodyPr rtlCol="0" anchor="ctr"/>
          <a:lstStyle>
            <a:lvl1pPr marL="0" indent="0" algn="ctr">
              <a:buNone/>
              <a:defRPr lang="it-IT" sz="900"/>
            </a:lvl1pPr>
          </a:lstStyle>
          <a:p>
            <a:pPr rtl="0"/>
            <a:r>
              <a:rPr lang="it-IT"/>
              <a:t>Fare clic sull'icona per inserire un'immagine</a:t>
            </a:r>
            <a:endParaRPr lang="it-IT" dirty="0"/>
          </a:p>
        </p:txBody>
      </p:sp>
      <p:sp>
        <p:nvSpPr>
          <p:cNvPr id="13" name="Segnaposto immagine 10">
            <a:extLst>
              <a:ext uri="{FF2B5EF4-FFF2-40B4-BE49-F238E27FC236}">
                <a16:creationId xmlns:a16="http://schemas.microsoft.com/office/drawing/2014/main" id="{365BC287-99EE-D6FA-48B9-1E6FFE9357EA}"/>
              </a:ext>
            </a:extLst>
          </p:cNvPr>
          <p:cNvSpPr>
            <a:spLocks noGrp="1"/>
          </p:cNvSpPr>
          <p:nvPr>
            <p:ph type="pic" sz="quarter" idx="18"/>
          </p:nvPr>
        </p:nvSpPr>
        <p:spPr>
          <a:xfrm>
            <a:off x="6245352" y="3273552"/>
            <a:ext cx="914400" cy="914400"/>
          </a:xfrm>
        </p:spPr>
        <p:txBody>
          <a:bodyPr rtlCol="0" anchor="ctr"/>
          <a:lstStyle>
            <a:lvl1pPr marL="0" indent="0" algn="ctr">
              <a:buNone/>
              <a:defRPr lang="it-IT" sz="900"/>
            </a:lvl1pPr>
          </a:lstStyle>
          <a:p>
            <a:pPr rtl="0"/>
            <a:r>
              <a:rPr lang="it-IT"/>
              <a:t>Fare clic sull'icona per inserire un'immagine</a:t>
            </a:r>
            <a:endParaRPr lang="it-IT" dirty="0"/>
          </a:p>
        </p:txBody>
      </p:sp>
      <p:sp>
        <p:nvSpPr>
          <p:cNvPr id="14" name="Segnaposto immagine 10">
            <a:extLst>
              <a:ext uri="{FF2B5EF4-FFF2-40B4-BE49-F238E27FC236}">
                <a16:creationId xmlns:a16="http://schemas.microsoft.com/office/drawing/2014/main" id="{ECE7A377-A1E6-77DF-79F9-F251BD757741}"/>
              </a:ext>
            </a:extLst>
          </p:cNvPr>
          <p:cNvSpPr>
            <a:spLocks noGrp="1"/>
          </p:cNvSpPr>
          <p:nvPr>
            <p:ph type="pic" sz="quarter" idx="19"/>
          </p:nvPr>
        </p:nvSpPr>
        <p:spPr>
          <a:xfrm>
            <a:off x="6245352" y="5166360"/>
            <a:ext cx="914400" cy="914400"/>
          </a:xfrm>
        </p:spPr>
        <p:txBody>
          <a:bodyPr rtlCol="0" anchor="ctr"/>
          <a:lstStyle>
            <a:lvl1pPr marL="0" indent="0" algn="ctr">
              <a:buNone/>
              <a:defRPr lang="it-IT" sz="900"/>
            </a:lvl1pPr>
          </a:lstStyle>
          <a:p>
            <a:pPr rtl="0"/>
            <a:r>
              <a:rPr lang="it-IT"/>
              <a:t>Fare clic sull'icona per inserire un'immagine</a:t>
            </a:r>
            <a:endParaRPr lang="it-IT" dirty="0"/>
          </a:p>
        </p:txBody>
      </p:sp>
      <p:cxnSp>
        <p:nvCxnSpPr>
          <p:cNvPr id="15" name="Connettore diritto 14">
            <a:extLst>
              <a:ext uri="{FF2B5EF4-FFF2-40B4-BE49-F238E27FC236}">
                <a16:creationId xmlns:a16="http://schemas.microsoft.com/office/drawing/2014/main" id="{52D976B1-BEF2-CB69-E97E-A6DAD1F04689}"/>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70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vuoto">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27FE993-C50B-0B40-8EF3-36E6AE2F351F}" type="slidenum">
              <a:rPr lang="it-IT"/>
              <a:pPr>
                <a:defRPr/>
              </a:pPr>
              <a:t>‹N›</a:t>
            </a:fld>
            <a:endParaRPr lang="it-IT"/>
          </a:p>
        </p:txBody>
      </p:sp>
    </p:spTree>
    <p:extLst>
      <p:ext uri="{BB962C8B-B14F-4D97-AF65-F5344CB8AC3E}">
        <p14:creationId xmlns:p14="http://schemas.microsoft.com/office/powerpoint/2010/main" val="2241481683"/>
      </p:ext>
    </p:extLst>
  </p:cSld>
  <p:clrMapOvr>
    <a:masterClrMapping/>
  </p:clrMapOvr>
  <p:transition>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6/22/26</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230964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0791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94251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4639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0845B4-BD4E-DC8D-733E-6328A9F833E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7CB29AD-97D7-7954-38E4-D63E00C274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3898BE9-C905-1F46-69A0-8E0FB2D82062}"/>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5" name="Segnaposto piè di pagina 4">
            <a:extLst>
              <a:ext uri="{FF2B5EF4-FFF2-40B4-BE49-F238E27FC236}">
                <a16:creationId xmlns:a16="http://schemas.microsoft.com/office/drawing/2014/main" id="{CCD9D466-C0B9-60D9-9D95-ADF34C79C7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8E8E9A-1FE7-C786-FC61-B98B65C63DA3}"/>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4185867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5930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2289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314313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55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448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58176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6/22/26</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690803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mparazione x3">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B9EF4E7-F4EF-FFCD-9B0C-961E519F6DDD}"/>
              </a:ext>
            </a:extLst>
          </p:cNvPr>
          <p:cNvSpPr/>
          <p:nvPr userDrawn="1"/>
        </p:nvSpPr>
        <p:spPr>
          <a:xfrm>
            <a:off x="5791200" y="0"/>
            <a:ext cx="6400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stStyle>
          <a:p>
            <a:pPr algn="ctr" rtl="0"/>
            <a:endParaRPr lang="it-IT" dirty="0"/>
          </a:p>
        </p:txBody>
      </p:sp>
      <p:sp>
        <p:nvSpPr>
          <p:cNvPr id="2" name="Titolo 1">
            <a:extLst>
              <a:ext uri="{FF2B5EF4-FFF2-40B4-BE49-F238E27FC236}">
                <a16:creationId xmlns:a16="http://schemas.microsoft.com/office/drawing/2014/main" id="{5A0D1FF5-7EF8-4250-A259-43050ABBD3B6}"/>
              </a:ext>
            </a:extLst>
          </p:cNvPr>
          <p:cNvSpPr>
            <a:spLocks noGrp="1"/>
          </p:cNvSpPr>
          <p:nvPr>
            <p:ph type="title"/>
          </p:nvPr>
        </p:nvSpPr>
        <p:spPr>
          <a:xfrm>
            <a:off x="1298448" y="4014216"/>
            <a:ext cx="4160520" cy="1828800"/>
          </a:xfrm>
        </p:spPr>
        <p:txBody>
          <a:bodyPr rtlCol="0" anchor="b" anchorCtr="0"/>
          <a:lstStyle>
            <a:defPPr>
              <a:defRPr lang="it-IT"/>
            </a:defPPr>
          </a:lstStyle>
          <a:p>
            <a:pPr rtl="0"/>
            <a:r>
              <a:rPr lang="it-IT"/>
              <a:t>Fare clic per modificare lo stile del titolo dello schema</a:t>
            </a:r>
          </a:p>
        </p:txBody>
      </p:sp>
      <p:sp>
        <p:nvSpPr>
          <p:cNvPr id="18" name="Segnaposto testo 17">
            <a:extLst>
              <a:ext uri="{FF2B5EF4-FFF2-40B4-BE49-F238E27FC236}">
                <a16:creationId xmlns:a16="http://schemas.microsoft.com/office/drawing/2014/main" id="{CCA7A15A-B484-E46E-FF4D-179F31F1777F}"/>
              </a:ext>
            </a:extLst>
          </p:cNvPr>
          <p:cNvSpPr>
            <a:spLocks noGrp="1"/>
          </p:cNvSpPr>
          <p:nvPr>
            <p:ph type="body" idx="1"/>
          </p:nvPr>
        </p:nvSpPr>
        <p:spPr>
          <a:xfrm>
            <a:off x="7498080" y="621792"/>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rtlCol="0" anchor="b">
            <a:noAutofit/>
          </a:bodyPr>
          <a:lstStyle>
            <a:lvl1pPr marL="0" indent="0">
              <a:lnSpc>
                <a:spcPts val="1720"/>
              </a:lnSpc>
              <a:buNone/>
              <a:defRPr lang="it-IT" sz="2000" b="0" i="0" cap="all" spc="200" baseline="0">
                <a:latin typeface="+mj-lt"/>
                <a:cs typeface="Posterama" panose="020B0504020200020000" pitchFamily="34" charset="0"/>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a:t>Fare clic per modificare gli stili del testo dello schema</a:t>
            </a:r>
          </a:p>
        </p:txBody>
      </p:sp>
      <p:sp>
        <p:nvSpPr>
          <p:cNvPr id="4" name="Segnaposto contenuto 3">
            <a:extLst>
              <a:ext uri="{FF2B5EF4-FFF2-40B4-BE49-F238E27FC236}">
                <a16:creationId xmlns:a16="http://schemas.microsoft.com/office/drawing/2014/main" id="{C752CCA9-53A3-4DA5-AD45-C2A2C12A3A6A}"/>
              </a:ext>
            </a:extLst>
          </p:cNvPr>
          <p:cNvSpPr>
            <a:spLocks noGrp="1"/>
          </p:cNvSpPr>
          <p:nvPr>
            <p:ph sz="half" idx="2"/>
          </p:nvPr>
        </p:nvSpPr>
        <p:spPr>
          <a:xfrm>
            <a:off x="7498080" y="1069848"/>
            <a:ext cx="3886200" cy="1527048"/>
          </a:xfrm>
        </p:spPr>
        <p:txBody>
          <a:bodyPr rtlCol="0"/>
          <a:lstStyle>
            <a:lvl1pPr marL="0" indent="0">
              <a:lnSpc>
                <a:spcPct val="100000"/>
              </a:lnSpc>
              <a:buNone/>
              <a:defRPr lang="it-IT" sz="1400"/>
            </a:lvl1pPr>
            <a:lvl2pPr marL="228600">
              <a:lnSpc>
                <a:spcPct val="100000"/>
              </a:lnSpc>
              <a:defRPr lang="it-IT" sz="1400"/>
            </a:lvl2pPr>
            <a:lvl3pPr marL="457200">
              <a:lnSpc>
                <a:spcPct val="100000"/>
              </a:lnSpc>
              <a:defRPr lang="it-IT" sz="1400"/>
            </a:lvl3pPr>
            <a:lvl4pPr marL="685800">
              <a:lnSpc>
                <a:spcPct val="100000"/>
              </a:lnSpc>
              <a:defRPr lang="it-IT" sz="1400"/>
            </a:lvl4pPr>
            <a:lvl5pPr marL="1143000">
              <a:lnSpc>
                <a:spcPct val="100000"/>
              </a:lnSpc>
              <a:defRPr lang="it-IT" sz="14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21" name="Segnaposto testo 20">
            <a:extLst>
              <a:ext uri="{FF2B5EF4-FFF2-40B4-BE49-F238E27FC236}">
                <a16:creationId xmlns:a16="http://schemas.microsoft.com/office/drawing/2014/main" id="{A123542D-139D-45CC-7853-FE3702B4BB1E}"/>
              </a:ext>
            </a:extLst>
          </p:cNvPr>
          <p:cNvSpPr>
            <a:spLocks noGrp="1"/>
          </p:cNvSpPr>
          <p:nvPr>
            <p:ph type="body" sz="quarter" idx="3"/>
          </p:nvPr>
        </p:nvSpPr>
        <p:spPr>
          <a:xfrm>
            <a:off x="7498080" y="317296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rtlCol="0" anchor="b" anchorCtr="0">
            <a:noAutofit/>
          </a:bodyPr>
          <a:lstStyle>
            <a:lvl1pPr marL="0" indent="0">
              <a:lnSpc>
                <a:spcPts val="1720"/>
              </a:lnSpc>
              <a:buNone/>
              <a:defRPr lang="it-IT" sz="2000" b="0" i="0" cap="all" spc="200" baseline="0">
                <a:latin typeface="+mj-lt"/>
                <a:cs typeface="Posterama" panose="020B0504020200020000" pitchFamily="34" charset="0"/>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a:t>Fare clic per modificare gli stili del testo dello schema</a:t>
            </a:r>
          </a:p>
        </p:txBody>
      </p:sp>
      <p:sp>
        <p:nvSpPr>
          <p:cNvPr id="6" name="Segnaposto contenuto 5">
            <a:extLst>
              <a:ext uri="{FF2B5EF4-FFF2-40B4-BE49-F238E27FC236}">
                <a16:creationId xmlns:a16="http://schemas.microsoft.com/office/drawing/2014/main" id="{E2E342EE-68BB-484D-98C3-48A7847549D4}"/>
              </a:ext>
            </a:extLst>
          </p:cNvPr>
          <p:cNvSpPr>
            <a:spLocks noGrp="1"/>
          </p:cNvSpPr>
          <p:nvPr>
            <p:ph sz="quarter" idx="4"/>
          </p:nvPr>
        </p:nvSpPr>
        <p:spPr>
          <a:xfrm>
            <a:off x="7498080" y="3621024"/>
            <a:ext cx="3886200" cy="1179576"/>
          </a:xfrm>
        </p:spPr>
        <p:txBody>
          <a:bodyPr rtlCol="0"/>
          <a:lstStyle>
            <a:lvl1pPr marL="0" indent="0">
              <a:lnSpc>
                <a:spcPct val="100000"/>
              </a:lnSpc>
              <a:buNone/>
              <a:defRPr lang="it-IT" sz="1400"/>
            </a:lvl1pPr>
            <a:lvl2pPr marL="228600">
              <a:lnSpc>
                <a:spcPct val="100000"/>
              </a:lnSpc>
              <a:defRPr lang="it-IT" sz="1400"/>
            </a:lvl2pPr>
            <a:lvl3pPr marL="457200">
              <a:lnSpc>
                <a:spcPct val="100000"/>
              </a:lnSpc>
              <a:defRPr lang="it-IT" sz="1400"/>
            </a:lvl3pPr>
            <a:lvl4pPr marL="685800">
              <a:lnSpc>
                <a:spcPct val="100000"/>
              </a:lnSpc>
              <a:defRPr lang="it-IT" sz="1400"/>
            </a:lvl4pPr>
            <a:lvl5pPr marL="1143000">
              <a:lnSpc>
                <a:spcPct val="100000"/>
              </a:lnSpc>
              <a:defRPr lang="it-IT" sz="14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9" name="Segnaposto numero diapositiva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rtlCol="0"/>
          <a:lstStyle>
            <a:defPPr>
              <a:defRPr lang="it-IT"/>
            </a:defPPr>
          </a:lstStyle>
          <a:p>
            <a:pPr rtl="0"/>
            <a:fld id="{75DF2D63-3FF5-D547-96B9-BE9CCD1ABA58}" type="slidenum">
              <a:rPr lang="it-IT" smtClean="0"/>
              <a:t>‹N›</a:t>
            </a:fld>
            <a:endParaRPr lang="it-IT" dirty="0"/>
          </a:p>
        </p:txBody>
      </p:sp>
      <p:sp>
        <p:nvSpPr>
          <p:cNvPr id="12" name="Segnaposto piè di pagina 11">
            <a:extLst>
              <a:ext uri="{FF2B5EF4-FFF2-40B4-BE49-F238E27FC236}">
                <a16:creationId xmlns:a16="http://schemas.microsoft.com/office/drawing/2014/main" id="{971F094C-919A-3E78-DE58-27C2B997C940}"/>
              </a:ext>
            </a:extLst>
          </p:cNvPr>
          <p:cNvSpPr>
            <a:spLocks noGrp="1"/>
          </p:cNvSpPr>
          <p:nvPr>
            <p:ph type="ftr" sz="quarter" idx="12"/>
          </p:nvPr>
        </p:nvSpPr>
        <p:spPr/>
        <p:txBody>
          <a:bodyPr rtlCol="0"/>
          <a:lstStyle>
            <a:defPPr>
              <a:defRPr lang="it-IT"/>
            </a:defPPr>
          </a:lstStyle>
          <a:p>
            <a:pPr rtl="0"/>
            <a:r>
              <a:rPr lang="it-IT"/>
              <a:t>titolo della presentazione</a:t>
            </a:r>
          </a:p>
        </p:txBody>
      </p:sp>
      <p:sp>
        <p:nvSpPr>
          <p:cNvPr id="5" name="Segnaposto immagine 6">
            <a:extLst>
              <a:ext uri="{FF2B5EF4-FFF2-40B4-BE49-F238E27FC236}">
                <a16:creationId xmlns:a16="http://schemas.microsoft.com/office/drawing/2014/main" id="{AD6DBECB-0E53-C186-A485-96A8FC1252C7}"/>
              </a:ext>
            </a:extLst>
          </p:cNvPr>
          <p:cNvSpPr>
            <a:spLocks noGrp="1"/>
          </p:cNvSpPr>
          <p:nvPr>
            <p:ph type="pic" sz="quarter" idx="14"/>
          </p:nvPr>
        </p:nvSpPr>
        <p:spPr>
          <a:xfrm>
            <a:off x="1298448" y="612648"/>
            <a:ext cx="3200400" cy="3200400"/>
          </a:xfrm>
          <a:prstGeom prst="ellipse">
            <a:avLst/>
          </a:prstGeom>
          <a:noFill/>
        </p:spPr>
        <p:txBody>
          <a:bodyPr rtlCol="0" anchor="ctr"/>
          <a:lstStyle>
            <a:lvl1pPr marL="0" indent="0" algn="ctr">
              <a:buNone/>
              <a:defRPr lang="it-IT"/>
            </a:lvl1pPr>
          </a:lstStyle>
          <a:p>
            <a:pPr rtl="0"/>
            <a:r>
              <a:rPr lang="it-IT"/>
              <a:t>Fare clic sull'icona per inserire un'immagine</a:t>
            </a:r>
            <a:endParaRPr lang="it-IT" dirty="0"/>
          </a:p>
        </p:txBody>
      </p:sp>
      <p:sp>
        <p:nvSpPr>
          <p:cNvPr id="7" name="Segnaposto testo 20">
            <a:extLst>
              <a:ext uri="{FF2B5EF4-FFF2-40B4-BE49-F238E27FC236}">
                <a16:creationId xmlns:a16="http://schemas.microsoft.com/office/drawing/2014/main" id="{F0B28D44-29B3-3396-973D-82E361161253}"/>
              </a:ext>
            </a:extLst>
          </p:cNvPr>
          <p:cNvSpPr>
            <a:spLocks noGrp="1"/>
          </p:cNvSpPr>
          <p:nvPr>
            <p:ph type="body" sz="quarter" idx="15"/>
          </p:nvPr>
        </p:nvSpPr>
        <p:spPr>
          <a:xfrm>
            <a:off x="7498080" y="5129784"/>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rtlCol="0" anchor="b" anchorCtr="0">
            <a:noAutofit/>
          </a:bodyPr>
          <a:lstStyle>
            <a:lvl1pPr marL="0" indent="0">
              <a:lnSpc>
                <a:spcPts val="1720"/>
              </a:lnSpc>
              <a:buNone/>
              <a:defRPr lang="it-IT" sz="2000" b="0" i="0" cap="all" spc="200" baseline="0">
                <a:latin typeface="+mj-lt"/>
                <a:cs typeface="Posterama" panose="020B0504020200020000" pitchFamily="34" charset="0"/>
              </a:defRPr>
            </a:lvl1pPr>
            <a:lvl2pPr marL="457200" indent="0">
              <a:buNone/>
              <a:defRPr lang="it-IT" sz="2000" b="1"/>
            </a:lvl2pPr>
            <a:lvl3pPr marL="914400" indent="0">
              <a:buNone/>
              <a:defRPr lang="it-IT" sz="1800" b="1"/>
            </a:lvl3pPr>
            <a:lvl4pPr marL="1371600" indent="0">
              <a:buNone/>
              <a:defRPr lang="it-IT" sz="1600" b="1"/>
            </a:lvl4pPr>
            <a:lvl5pPr marL="1828800" indent="0">
              <a:buNone/>
              <a:defRPr lang="it-IT" sz="1600" b="1"/>
            </a:lvl5pPr>
            <a:lvl6pPr marL="2286000" indent="0">
              <a:buNone/>
              <a:defRPr lang="it-IT" sz="1600" b="1"/>
            </a:lvl6pPr>
            <a:lvl7pPr marL="2743200" indent="0">
              <a:buNone/>
              <a:defRPr lang="it-IT" sz="1600" b="1"/>
            </a:lvl7pPr>
            <a:lvl8pPr marL="3200400" indent="0">
              <a:buNone/>
              <a:defRPr lang="it-IT" sz="1600" b="1"/>
            </a:lvl8pPr>
            <a:lvl9pPr marL="3657600" indent="0">
              <a:buNone/>
              <a:defRPr lang="it-IT" sz="1600" b="1"/>
            </a:lvl9pPr>
          </a:lstStyle>
          <a:p>
            <a:pPr lvl="0" rtl="0"/>
            <a:r>
              <a:rPr lang="it-IT"/>
              <a:t>Fare clic per modificare gli stili del testo dello schema</a:t>
            </a:r>
          </a:p>
        </p:txBody>
      </p:sp>
      <p:sp>
        <p:nvSpPr>
          <p:cNvPr id="8" name="Segnaposto contenuto 5">
            <a:extLst>
              <a:ext uri="{FF2B5EF4-FFF2-40B4-BE49-F238E27FC236}">
                <a16:creationId xmlns:a16="http://schemas.microsoft.com/office/drawing/2014/main" id="{C06156AC-1153-3958-CFE6-6CDCC21C38A9}"/>
              </a:ext>
            </a:extLst>
          </p:cNvPr>
          <p:cNvSpPr>
            <a:spLocks noGrp="1"/>
          </p:cNvSpPr>
          <p:nvPr>
            <p:ph sz="quarter" idx="16"/>
          </p:nvPr>
        </p:nvSpPr>
        <p:spPr>
          <a:xfrm>
            <a:off x="7498080" y="5568696"/>
            <a:ext cx="3886200" cy="905256"/>
          </a:xfrm>
        </p:spPr>
        <p:txBody>
          <a:bodyPr rtlCol="0"/>
          <a:lstStyle>
            <a:lvl1pPr marL="0" indent="0">
              <a:lnSpc>
                <a:spcPct val="100000"/>
              </a:lnSpc>
              <a:buNone/>
              <a:defRPr lang="it-IT" sz="1400"/>
            </a:lvl1pPr>
            <a:lvl2pPr marL="228600">
              <a:lnSpc>
                <a:spcPct val="100000"/>
              </a:lnSpc>
              <a:defRPr lang="it-IT" sz="1400"/>
            </a:lvl2pPr>
            <a:lvl3pPr marL="457200">
              <a:lnSpc>
                <a:spcPct val="100000"/>
              </a:lnSpc>
              <a:defRPr lang="it-IT" sz="1400"/>
            </a:lvl3pPr>
            <a:lvl4pPr marL="685800">
              <a:lnSpc>
                <a:spcPct val="100000"/>
              </a:lnSpc>
              <a:defRPr lang="it-IT" sz="1400"/>
            </a:lvl4pPr>
            <a:lvl5pPr marL="1143000">
              <a:lnSpc>
                <a:spcPct val="100000"/>
              </a:lnSpc>
              <a:defRPr lang="it-IT" sz="14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11" name="Segnaposto immagine 10">
            <a:extLst>
              <a:ext uri="{FF2B5EF4-FFF2-40B4-BE49-F238E27FC236}">
                <a16:creationId xmlns:a16="http://schemas.microsoft.com/office/drawing/2014/main" id="{A4CE90CA-176B-1E45-FECF-0290B1DCF55C}"/>
              </a:ext>
            </a:extLst>
          </p:cNvPr>
          <p:cNvSpPr>
            <a:spLocks noGrp="1"/>
          </p:cNvSpPr>
          <p:nvPr>
            <p:ph type="pic" sz="quarter" idx="17"/>
          </p:nvPr>
        </p:nvSpPr>
        <p:spPr>
          <a:xfrm>
            <a:off x="6245352" y="704088"/>
            <a:ext cx="914400" cy="914400"/>
          </a:xfrm>
        </p:spPr>
        <p:txBody>
          <a:bodyPr rtlCol="0" anchor="ctr"/>
          <a:lstStyle>
            <a:lvl1pPr marL="0" indent="0" algn="ctr">
              <a:buNone/>
              <a:defRPr lang="it-IT" sz="900"/>
            </a:lvl1pPr>
          </a:lstStyle>
          <a:p>
            <a:pPr rtl="0"/>
            <a:r>
              <a:rPr lang="it-IT"/>
              <a:t>Fare clic sull'icona per inserire un'immagine</a:t>
            </a:r>
            <a:endParaRPr lang="it-IT" dirty="0"/>
          </a:p>
        </p:txBody>
      </p:sp>
      <p:sp>
        <p:nvSpPr>
          <p:cNvPr id="13" name="Segnaposto immagine 10">
            <a:extLst>
              <a:ext uri="{FF2B5EF4-FFF2-40B4-BE49-F238E27FC236}">
                <a16:creationId xmlns:a16="http://schemas.microsoft.com/office/drawing/2014/main" id="{365BC287-99EE-D6FA-48B9-1E6FFE9357EA}"/>
              </a:ext>
            </a:extLst>
          </p:cNvPr>
          <p:cNvSpPr>
            <a:spLocks noGrp="1"/>
          </p:cNvSpPr>
          <p:nvPr>
            <p:ph type="pic" sz="quarter" idx="18"/>
          </p:nvPr>
        </p:nvSpPr>
        <p:spPr>
          <a:xfrm>
            <a:off x="6245352" y="3273552"/>
            <a:ext cx="914400" cy="914400"/>
          </a:xfrm>
        </p:spPr>
        <p:txBody>
          <a:bodyPr rtlCol="0" anchor="ctr"/>
          <a:lstStyle>
            <a:lvl1pPr marL="0" indent="0" algn="ctr">
              <a:buNone/>
              <a:defRPr lang="it-IT" sz="900"/>
            </a:lvl1pPr>
          </a:lstStyle>
          <a:p>
            <a:pPr rtl="0"/>
            <a:r>
              <a:rPr lang="it-IT"/>
              <a:t>Fare clic sull'icona per inserire un'immagine</a:t>
            </a:r>
            <a:endParaRPr lang="it-IT" dirty="0"/>
          </a:p>
        </p:txBody>
      </p:sp>
      <p:sp>
        <p:nvSpPr>
          <p:cNvPr id="14" name="Segnaposto immagine 10">
            <a:extLst>
              <a:ext uri="{FF2B5EF4-FFF2-40B4-BE49-F238E27FC236}">
                <a16:creationId xmlns:a16="http://schemas.microsoft.com/office/drawing/2014/main" id="{ECE7A377-A1E6-77DF-79F9-F251BD757741}"/>
              </a:ext>
            </a:extLst>
          </p:cNvPr>
          <p:cNvSpPr>
            <a:spLocks noGrp="1"/>
          </p:cNvSpPr>
          <p:nvPr>
            <p:ph type="pic" sz="quarter" idx="19"/>
          </p:nvPr>
        </p:nvSpPr>
        <p:spPr>
          <a:xfrm>
            <a:off x="6245352" y="5166360"/>
            <a:ext cx="914400" cy="914400"/>
          </a:xfrm>
        </p:spPr>
        <p:txBody>
          <a:bodyPr rtlCol="0" anchor="ctr"/>
          <a:lstStyle>
            <a:lvl1pPr marL="0" indent="0" algn="ctr">
              <a:buNone/>
              <a:defRPr lang="it-IT" sz="900"/>
            </a:lvl1pPr>
          </a:lstStyle>
          <a:p>
            <a:pPr rtl="0"/>
            <a:r>
              <a:rPr lang="it-IT"/>
              <a:t>Fare clic sull'icona per inserire un'immagine</a:t>
            </a:r>
            <a:endParaRPr lang="it-IT" dirty="0"/>
          </a:p>
        </p:txBody>
      </p:sp>
      <p:cxnSp>
        <p:nvCxnSpPr>
          <p:cNvPr id="15" name="Connettore diritto 14">
            <a:extLst>
              <a:ext uri="{FF2B5EF4-FFF2-40B4-BE49-F238E27FC236}">
                <a16:creationId xmlns:a16="http://schemas.microsoft.com/office/drawing/2014/main" id="{52D976B1-BEF2-CB69-E97E-A6DAD1F04689}"/>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26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AB5D7D-ACF9-A8CB-D1A1-39C4DF2E85B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8ABCCC-453B-31D7-8352-6DA69AE8F46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B62738A-8DCC-4E56-92A9-B6CAAF93EA9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C68913E-2A80-BB09-0219-C6E68DCDAAAE}"/>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6" name="Segnaposto piè di pagina 5">
            <a:extLst>
              <a:ext uri="{FF2B5EF4-FFF2-40B4-BE49-F238E27FC236}">
                <a16:creationId xmlns:a16="http://schemas.microsoft.com/office/drawing/2014/main" id="{FAC19F82-FF31-B92D-C5F8-3AE0A03A48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380070D-F353-211B-E65F-C2B5924A8469}"/>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364403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C37F2-B3F5-55BA-A90F-67348CA99A7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2EDB3A-6E22-1EB3-2F56-E0FF05D39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F848159-E5DB-0441-FA9F-3188E044D1F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BA3DFE0-D255-BC50-8936-4CECDD5FF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002C6C5-1DB8-AF92-46B6-3BAEFBA8A3F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61D6FCD-60A3-E8E3-378D-A055383F0AD3}"/>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8" name="Segnaposto piè di pagina 7">
            <a:extLst>
              <a:ext uri="{FF2B5EF4-FFF2-40B4-BE49-F238E27FC236}">
                <a16:creationId xmlns:a16="http://schemas.microsoft.com/office/drawing/2014/main" id="{F6F32BBA-6718-4EC1-CC54-F3307EA5619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6F100F1-B194-59BB-E6E7-5F8EB08F6ABA}"/>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345171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067EBA-8EF7-166E-739A-812AA9079BF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13890E6-B57C-019F-75F6-6AAC3B544D00}"/>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4" name="Segnaposto piè di pagina 3">
            <a:extLst>
              <a:ext uri="{FF2B5EF4-FFF2-40B4-BE49-F238E27FC236}">
                <a16:creationId xmlns:a16="http://schemas.microsoft.com/office/drawing/2014/main" id="{24764DF8-E669-2CEC-EC21-0DB675A3F6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0C88D97-09B5-92CF-47C2-A0CCD9C71A03}"/>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333702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CCBE495-1409-E5E2-D66A-201FAFA8FC57}"/>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3" name="Segnaposto piè di pagina 2">
            <a:extLst>
              <a:ext uri="{FF2B5EF4-FFF2-40B4-BE49-F238E27FC236}">
                <a16:creationId xmlns:a16="http://schemas.microsoft.com/office/drawing/2014/main" id="{68A6D5F2-2E26-5A1D-F8DF-E97CAF8EB7A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538266C-BA22-B859-169F-E07E67FFA1AA}"/>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361415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AEF6E9-39F7-E5E9-7794-4ED194A45B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7231A6A-CE4E-9FCE-C097-DBF49B17B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77F1AC1-B967-C2C3-7045-BFA77D615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D40B39-DF7A-C642-E483-9F6EDD143AAE}"/>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6" name="Segnaposto piè di pagina 5">
            <a:extLst>
              <a:ext uri="{FF2B5EF4-FFF2-40B4-BE49-F238E27FC236}">
                <a16:creationId xmlns:a16="http://schemas.microsoft.com/office/drawing/2014/main" id="{0412B5C1-7393-B66A-4704-876C350A1A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1F94EFB-7CF0-F1CA-67AE-5E9018B54B71}"/>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2525629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886EF7-7A92-3452-C87D-C768E70C4B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8801D2E-8B2C-58FE-3295-CC94707E16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F9A2546-81A5-8B2A-92AF-D22B582B5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27EC706-1C3F-467B-F36C-C4104A1AC2E4}"/>
              </a:ext>
            </a:extLst>
          </p:cNvPr>
          <p:cNvSpPr>
            <a:spLocks noGrp="1"/>
          </p:cNvSpPr>
          <p:nvPr>
            <p:ph type="dt" sz="half" idx="10"/>
          </p:nvPr>
        </p:nvSpPr>
        <p:spPr/>
        <p:txBody>
          <a:bodyPr/>
          <a:lstStyle/>
          <a:p>
            <a:fld id="{53DDBDC1-8865-2544-A424-5D3DD5E959AA}" type="datetimeFigureOut">
              <a:rPr lang="it-IT" smtClean="0"/>
              <a:t>21/06/26</a:t>
            </a:fld>
            <a:endParaRPr lang="it-IT"/>
          </a:p>
        </p:txBody>
      </p:sp>
      <p:sp>
        <p:nvSpPr>
          <p:cNvPr id="6" name="Segnaposto piè di pagina 5">
            <a:extLst>
              <a:ext uri="{FF2B5EF4-FFF2-40B4-BE49-F238E27FC236}">
                <a16:creationId xmlns:a16="http://schemas.microsoft.com/office/drawing/2014/main" id="{D05A6C1B-0059-9724-6F6A-960B1C88864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AE32113-E530-BE7D-0765-E6F3EB4A5E7D}"/>
              </a:ext>
            </a:extLst>
          </p:cNvPr>
          <p:cNvSpPr>
            <a:spLocks noGrp="1"/>
          </p:cNvSpPr>
          <p:nvPr>
            <p:ph type="sldNum" sz="quarter" idx="12"/>
          </p:nvPr>
        </p:nvSpPr>
        <p:spPr/>
        <p:txBody>
          <a:bodyPr/>
          <a:lstStyle/>
          <a:p>
            <a:fld id="{86D5F621-4972-F647-859E-7BFB5C4A1277}" type="slidenum">
              <a:rPr lang="it-IT" smtClean="0"/>
              <a:t>‹N›</a:t>
            </a:fld>
            <a:endParaRPr lang="it-IT"/>
          </a:p>
        </p:txBody>
      </p:sp>
    </p:spTree>
    <p:extLst>
      <p:ext uri="{BB962C8B-B14F-4D97-AF65-F5344CB8AC3E}">
        <p14:creationId xmlns:p14="http://schemas.microsoft.com/office/powerpoint/2010/main" val="114220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04A9FD2-1732-53D5-F9F6-95055299F1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2EEBF57-4603-9B13-BEC6-16667DFA0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37D7F0-847C-567F-C686-4D85674AE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DDBDC1-8865-2544-A424-5D3DD5E959AA}" type="datetimeFigureOut">
              <a:rPr lang="it-IT" smtClean="0"/>
              <a:t>21/06/26</a:t>
            </a:fld>
            <a:endParaRPr lang="it-IT"/>
          </a:p>
        </p:txBody>
      </p:sp>
      <p:sp>
        <p:nvSpPr>
          <p:cNvPr id="5" name="Segnaposto piè di pagina 4">
            <a:extLst>
              <a:ext uri="{FF2B5EF4-FFF2-40B4-BE49-F238E27FC236}">
                <a16:creationId xmlns:a16="http://schemas.microsoft.com/office/drawing/2014/main" id="{F40CC8CC-CC3A-C8B2-9BD8-8FD20A80DC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387FCD04-ECF3-1656-883E-349B30E234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D5F621-4972-F647-859E-7BFB5C4A1277}" type="slidenum">
              <a:rPr lang="it-IT" smtClean="0"/>
              <a:t>‹N›</a:t>
            </a:fld>
            <a:endParaRPr lang="it-IT"/>
          </a:p>
        </p:txBody>
      </p:sp>
    </p:spTree>
    <p:extLst>
      <p:ext uri="{BB962C8B-B14F-4D97-AF65-F5344CB8AC3E}">
        <p14:creationId xmlns:p14="http://schemas.microsoft.com/office/powerpoint/2010/main" val="174700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609600" y="274640"/>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Titolo Testo</a:t>
            </a:r>
          </a:p>
        </p:txBody>
      </p:sp>
      <p:sp>
        <p:nvSpPr>
          <p:cNvPr id="3" name="Corpo livello uno…"/>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276871" y="6400413"/>
            <a:ext cx="305530"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a:t>
            </a:fld>
            <a:endParaRPr/>
          </a:p>
        </p:txBody>
      </p:sp>
    </p:spTree>
    <p:extLst>
      <p:ext uri="{BB962C8B-B14F-4D97-AF65-F5344CB8AC3E}">
        <p14:creationId xmlns:p14="http://schemas.microsoft.com/office/powerpoint/2010/main" val="34089676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3" r:id="rId10"/>
    <p:sldLayoutId id="2147483674" r:id="rId11"/>
    <p:sldLayoutId id="2147483675" r:id="rId12"/>
  </p:sldLayoutIdLst>
  <p:transition spd="med"/>
  <p:txStyles>
    <p:titleStyle>
      <a:lvl1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891" marR="0" indent="-342891"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51" marR="0" indent="-326563"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170" marR="0" indent="-304792"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17"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05"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694"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882"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070"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258"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189"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377"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566"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754"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5943"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131"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320"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509" algn="r" defTabSz="457189"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6/22/26</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dirty="0"/>
          </a:p>
        </p:txBody>
      </p:sp>
    </p:spTree>
    <p:extLst>
      <p:ext uri="{BB962C8B-B14F-4D97-AF65-F5344CB8AC3E}">
        <p14:creationId xmlns:p14="http://schemas.microsoft.com/office/powerpoint/2010/main" val="400811479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chart" Target="../charts/char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3.jpeg"/><Relationship Id="rId5" Type="http://schemas.openxmlformats.org/officeDocument/2006/relationships/image" Target="../media/image43.png"/><Relationship Id="rId10" Type="http://schemas.openxmlformats.org/officeDocument/2006/relationships/image" Target="../media/image47.emf"/><Relationship Id="rId4" Type="http://schemas.openxmlformats.org/officeDocument/2006/relationships/image" Target="../media/image42.png"/><Relationship Id="rId9" Type="http://schemas.openxmlformats.org/officeDocument/2006/relationships/image" Target="../media/image46.emf"/></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681740E-0F18-5509-015D-C74A3D8AEE0F}"/>
              </a:ext>
            </a:extLst>
          </p:cNvPr>
          <p:cNvPicPr>
            <a:picLocks noChangeAspect="1"/>
          </p:cNvPicPr>
          <p:nvPr/>
        </p:nvPicPr>
        <p:blipFill>
          <a:blip r:embed="rId2"/>
          <a:stretch>
            <a:fillRect/>
          </a:stretch>
        </p:blipFill>
        <p:spPr>
          <a:xfrm>
            <a:off x="0" y="-1133649"/>
            <a:ext cx="12192000" cy="9125299"/>
          </a:xfrm>
          <a:prstGeom prst="rect">
            <a:avLst/>
          </a:prstGeom>
        </p:spPr>
      </p:pic>
      <p:sp>
        <p:nvSpPr>
          <p:cNvPr id="7" name="Rettangolo 6">
            <a:extLst>
              <a:ext uri="{FF2B5EF4-FFF2-40B4-BE49-F238E27FC236}">
                <a16:creationId xmlns:a16="http://schemas.microsoft.com/office/drawing/2014/main" id="{807976FD-40A5-2084-3D0C-236E5F1A3B6D}"/>
              </a:ext>
            </a:extLst>
          </p:cNvPr>
          <p:cNvSpPr/>
          <p:nvPr/>
        </p:nvSpPr>
        <p:spPr>
          <a:xfrm>
            <a:off x="-6" y="-1133650"/>
            <a:ext cx="12191999" cy="9125299"/>
          </a:xfrm>
          <a:prstGeom prst="rect">
            <a:avLst/>
          </a:prstGeom>
          <a:solidFill>
            <a:schemeClr val="bg1">
              <a:alpha val="6907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C58AD50E-4F34-133C-E7D4-9148B1C781DB}"/>
              </a:ext>
            </a:extLst>
          </p:cNvPr>
          <p:cNvPicPr>
            <a:picLocks noChangeAspect="1"/>
          </p:cNvPicPr>
          <p:nvPr/>
        </p:nvPicPr>
        <p:blipFill>
          <a:blip r:embed="rId3"/>
          <a:stretch>
            <a:fillRect/>
          </a:stretch>
        </p:blipFill>
        <p:spPr>
          <a:xfrm>
            <a:off x="4853230" y="4423298"/>
            <a:ext cx="2485529" cy="2697605"/>
          </a:xfrm>
          <a:prstGeom prst="rect">
            <a:avLst/>
          </a:prstGeom>
        </p:spPr>
      </p:pic>
      <p:sp>
        <p:nvSpPr>
          <p:cNvPr id="8" name="CasellaDiTesto 7">
            <a:extLst>
              <a:ext uri="{FF2B5EF4-FFF2-40B4-BE49-F238E27FC236}">
                <a16:creationId xmlns:a16="http://schemas.microsoft.com/office/drawing/2014/main" id="{C6398717-B070-C5D6-32C8-D42D47E13AC4}"/>
              </a:ext>
            </a:extLst>
          </p:cNvPr>
          <p:cNvSpPr txBox="1"/>
          <p:nvPr/>
        </p:nvSpPr>
        <p:spPr>
          <a:xfrm>
            <a:off x="384743" y="2348590"/>
            <a:ext cx="11422505" cy="830997"/>
          </a:xfrm>
          <a:prstGeom prst="rect">
            <a:avLst/>
          </a:prstGeom>
          <a:noFill/>
        </p:spPr>
        <p:txBody>
          <a:bodyPr wrap="square" rtlCol="0">
            <a:spAutoFit/>
          </a:bodyPr>
          <a:lstStyle/>
          <a:p>
            <a:pPr algn="ctr"/>
            <a:r>
              <a:rPr lang="it-IT" sz="2400" b="1" dirty="0"/>
              <a:t>Marcello Mele</a:t>
            </a:r>
          </a:p>
          <a:p>
            <a:pPr algn="ctr"/>
            <a:r>
              <a:rPr lang="it-IT" sz="2400" b="1" dirty="0"/>
              <a:t>Dipartimento di Scienze Agrarie, Alimentari, Agro-ambientali – Università di Pisa</a:t>
            </a:r>
          </a:p>
        </p:txBody>
      </p:sp>
      <p:sp>
        <p:nvSpPr>
          <p:cNvPr id="9" name="CasellaDiTesto 8">
            <a:extLst>
              <a:ext uri="{FF2B5EF4-FFF2-40B4-BE49-F238E27FC236}">
                <a16:creationId xmlns:a16="http://schemas.microsoft.com/office/drawing/2014/main" id="{4932D10B-395E-D3D6-6881-BE8F7D03F010}"/>
              </a:ext>
            </a:extLst>
          </p:cNvPr>
          <p:cNvSpPr txBox="1"/>
          <p:nvPr/>
        </p:nvSpPr>
        <p:spPr>
          <a:xfrm>
            <a:off x="1558977" y="810530"/>
            <a:ext cx="9623685" cy="1323439"/>
          </a:xfrm>
          <a:prstGeom prst="rect">
            <a:avLst/>
          </a:prstGeom>
          <a:noFill/>
        </p:spPr>
        <p:txBody>
          <a:bodyPr wrap="square" rtlCol="0">
            <a:spAutoFit/>
          </a:bodyPr>
          <a:lstStyle/>
          <a:p>
            <a:pPr algn="ctr"/>
            <a:r>
              <a:rPr lang="it-IT" sz="4000" dirty="0"/>
              <a:t>Progetti/casi di studio Toscani a tema: </a:t>
            </a:r>
            <a:r>
              <a:rPr lang="it-IT" sz="4000" dirty="0" err="1"/>
              <a:t>Agroecology</a:t>
            </a:r>
            <a:endParaRPr lang="it-IT" sz="4000" dirty="0"/>
          </a:p>
        </p:txBody>
      </p:sp>
      <p:pic>
        <p:nvPicPr>
          <p:cNvPr id="10" name="Picture 2" descr="Dipartimento di Scienze Agrarie, Alimentari e Agro-ambientali">
            <a:extLst>
              <a:ext uri="{FF2B5EF4-FFF2-40B4-BE49-F238E27FC236}">
                <a16:creationId xmlns:a16="http://schemas.microsoft.com/office/drawing/2014/main" id="{0EA90E46-9D47-1E1F-53C3-33E06FA04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87" y="-907719"/>
            <a:ext cx="1360990" cy="1145499"/>
          </a:xfrm>
          <a:prstGeom prst="rect">
            <a:avLst/>
          </a:prstGeom>
          <a:noFill/>
          <a:extLst>
            <a:ext uri="{909E8E84-426E-40DD-AFC4-6F175D3DCCD1}">
              <a14:hiddenFill xmlns:a14="http://schemas.microsoft.com/office/drawing/2010/main">
                <a:solidFill>
                  <a:srgbClr val="FFFFFF"/>
                </a:solidFill>
              </a14:hiddenFill>
            </a:ext>
          </a:extLst>
        </p:spPr>
      </p:pic>
      <p:pic>
        <p:nvPicPr>
          <p:cNvPr id="11" name="Segnaposto contenuto 4">
            <a:extLst>
              <a:ext uri="{FF2B5EF4-FFF2-40B4-BE49-F238E27FC236}">
                <a16:creationId xmlns:a16="http://schemas.microsoft.com/office/drawing/2014/main" id="{F1E1672C-9B3C-0085-5F43-C95592FBDB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23410" y="-894752"/>
            <a:ext cx="2070603" cy="650828"/>
          </a:xfrm>
          <a:prstGeom prst="rect">
            <a:avLst/>
          </a:prstGeom>
        </p:spPr>
      </p:pic>
    </p:spTree>
    <p:extLst>
      <p:ext uri="{BB962C8B-B14F-4D97-AF65-F5344CB8AC3E}">
        <p14:creationId xmlns:p14="http://schemas.microsoft.com/office/powerpoint/2010/main" val="3728448506"/>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8149 0.1741"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8149 0.1741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BEAFE-78C7-0BBA-CB0C-CF5C59850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DE30D-A42A-2A3D-1D7B-56DBFF2DC5D1}"/>
              </a:ext>
            </a:extLst>
          </p:cNvPr>
          <p:cNvSpPr txBox="1">
            <a:spLocks/>
          </p:cNvSpPr>
          <p:nvPr/>
        </p:nvSpPr>
        <p:spPr>
          <a:xfrm>
            <a:off x="237895" y="921835"/>
            <a:ext cx="3663080" cy="4282068"/>
          </a:xfrm>
          <a:prstGeom prst="rect">
            <a:avLst/>
          </a:prstGeom>
        </p:spPr>
        <p:txBody>
          <a:bodyPr vert="horz" lIns="121920" tIns="60960" rIns="121920" bIns="6096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defTabSz="457189">
              <a:defRPr/>
            </a:pPr>
            <a:r>
              <a:rPr lang="it-IT" sz="2667" dirty="0">
                <a:latin typeface="Merriweather" pitchFamily="2" charset="77"/>
              </a:rPr>
              <a:t>Resilienza specifica</a:t>
            </a:r>
            <a:br>
              <a:rPr lang="it-IT" sz="2667" dirty="0">
                <a:latin typeface="Merriweather" pitchFamily="2" charset="77"/>
              </a:rPr>
            </a:br>
            <a:br>
              <a:rPr lang="it-IT" sz="2667" dirty="0">
                <a:latin typeface="Merriweather" pitchFamily="2" charset="77"/>
              </a:rPr>
            </a:br>
            <a:r>
              <a:rPr lang="it-IT" sz="2667" dirty="0">
                <a:latin typeface="Merriweather" pitchFamily="2" charset="77"/>
              </a:rPr>
              <a:t>Capacità di un sistema di resistere a minacce specifiche e conosciute</a:t>
            </a:r>
          </a:p>
        </p:txBody>
      </p:sp>
      <p:sp>
        <p:nvSpPr>
          <p:cNvPr id="3" name="Content Placeholder 2">
            <a:extLst>
              <a:ext uri="{FF2B5EF4-FFF2-40B4-BE49-F238E27FC236}">
                <a16:creationId xmlns:a16="http://schemas.microsoft.com/office/drawing/2014/main" id="{45701394-3E9C-944A-C3B8-F25ECB782DFF}"/>
              </a:ext>
            </a:extLst>
          </p:cNvPr>
          <p:cNvSpPr txBox="1">
            <a:spLocks/>
          </p:cNvSpPr>
          <p:nvPr/>
        </p:nvSpPr>
        <p:spPr>
          <a:xfrm>
            <a:off x="4138868" y="289845"/>
            <a:ext cx="7919317" cy="5546047"/>
          </a:xfrm>
          <a:prstGeom prst="rect">
            <a:avLst/>
          </a:prstGeom>
        </p:spPr>
        <p:txBody>
          <a:bodyPr vert="horz" lIns="121920" tIns="60960" rIns="121920" bIns="6096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457189">
              <a:buNone/>
              <a:defRPr/>
            </a:pPr>
            <a:r>
              <a:rPr lang="it-IT" sz="2133" dirty="0">
                <a:solidFill>
                  <a:sysClr val="windowText" lastClr="000000"/>
                </a:solidFill>
                <a:latin typeface="Merriweather" pitchFamily="2" charset="77"/>
              </a:rPr>
              <a:t>Misure mirate per rischi identificati</a:t>
            </a:r>
          </a:p>
          <a:p>
            <a:pPr marL="0" indent="0" defTabSz="457189">
              <a:buNone/>
              <a:defRPr/>
            </a:pPr>
            <a:r>
              <a:rPr lang="it-IT" sz="2133" dirty="0">
                <a:solidFill>
                  <a:sysClr val="windowText" lastClr="000000"/>
                </a:solidFill>
                <a:latin typeface="Merriweather" pitchFamily="2" charset="77"/>
              </a:rPr>
              <a:t>Spesso soluzioni tecniche o gestionali</a:t>
            </a:r>
          </a:p>
          <a:p>
            <a:pPr marL="0" indent="0" defTabSz="457189">
              <a:buNone/>
              <a:defRPr/>
            </a:pPr>
            <a:r>
              <a:rPr lang="it-IT" sz="2133" dirty="0">
                <a:solidFill>
                  <a:sysClr val="windowText" lastClr="000000"/>
                </a:solidFill>
                <a:latin typeface="Merriweather" pitchFamily="2" charset="77"/>
              </a:rPr>
              <a:t>Migliora la performance contro vulnerabilità particolari</a:t>
            </a:r>
          </a:p>
          <a:p>
            <a:pPr marL="0" indent="0" defTabSz="457189">
              <a:buNone/>
              <a:defRPr/>
            </a:pPr>
            <a:r>
              <a:rPr lang="it-IT" sz="2133" dirty="0">
                <a:solidFill>
                  <a:sysClr val="windowText" lastClr="000000"/>
                </a:solidFill>
                <a:latin typeface="Merriweather" pitchFamily="2" charset="77"/>
              </a:rPr>
              <a:t>Utile quando le minacce sono ben comprese</a:t>
            </a:r>
          </a:p>
          <a:p>
            <a:pPr marL="0" indent="0" defTabSz="457189">
              <a:buNone/>
              <a:defRPr/>
            </a:pPr>
            <a:endParaRPr lang="it-IT" sz="2133" dirty="0">
              <a:solidFill>
                <a:sysClr val="windowText" lastClr="000000"/>
              </a:solidFill>
              <a:latin typeface="Merriweather" pitchFamily="2" charset="77"/>
            </a:endParaRPr>
          </a:p>
          <a:p>
            <a:pPr marL="0" indent="0" defTabSz="457189">
              <a:buNone/>
              <a:defRPr/>
            </a:pPr>
            <a:r>
              <a:rPr lang="it-IT" sz="2133" dirty="0">
                <a:solidFill>
                  <a:sysClr val="windowText" lastClr="000000"/>
                </a:solidFill>
                <a:latin typeface="Merriweather" pitchFamily="2" charset="77"/>
              </a:rPr>
              <a:t>Esempi per la zootecnia:</a:t>
            </a:r>
          </a:p>
          <a:p>
            <a:pPr marL="342891" indent="-342891" defTabSz="457189">
              <a:buFont typeface="Wingdings" pitchFamily="2" charset="2"/>
              <a:buChar char="Ø"/>
              <a:defRPr/>
            </a:pPr>
            <a:r>
              <a:rPr lang="it-IT" sz="2133" dirty="0">
                <a:solidFill>
                  <a:sysClr val="windowText" lastClr="000000"/>
                </a:solidFill>
                <a:latin typeface="Merriweather" pitchFamily="2" charset="77"/>
              </a:rPr>
              <a:t>Vaccinazione contro malattie comuni</a:t>
            </a:r>
          </a:p>
          <a:p>
            <a:pPr marL="342891" indent="-342891" defTabSz="457189">
              <a:buFont typeface="Wingdings" pitchFamily="2" charset="2"/>
              <a:buChar char="Ø"/>
              <a:defRPr/>
            </a:pPr>
            <a:r>
              <a:rPr lang="it-IT" sz="2133" dirty="0">
                <a:solidFill>
                  <a:sysClr val="windowText" lastClr="000000"/>
                </a:solidFill>
                <a:latin typeface="Merriweather" pitchFamily="2" charset="77"/>
              </a:rPr>
              <a:t>Installazione di sistemi di raffreddamento per lo stress da calore</a:t>
            </a:r>
          </a:p>
          <a:p>
            <a:pPr marL="342891" indent="-342891" defTabSz="457189">
              <a:buFont typeface="Wingdings" pitchFamily="2" charset="2"/>
              <a:buChar char="Ø"/>
              <a:defRPr/>
            </a:pPr>
            <a:r>
              <a:rPr lang="it-IT" sz="2133" dirty="0">
                <a:solidFill>
                  <a:sysClr val="windowText" lastClr="000000"/>
                </a:solidFill>
                <a:latin typeface="Merriweather" pitchFamily="2" charset="77"/>
              </a:rPr>
              <a:t>Selezione di razze resistenti a malattie o minacce</a:t>
            </a:r>
          </a:p>
          <a:p>
            <a:pPr marL="342891" indent="-342891" defTabSz="457189">
              <a:buFont typeface="Wingdings" pitchFamily="2" charset="2"/>
              <a:buChar char="Ø"/>
              <a:defRPr/>
            </a:pPr>
            <a:r>
              <a:rPr lang="it-IT" sz="2133" dirty="0">
                <a:latin typeface="Merriweather" pitchFamily="2" charset="77"/>
              </a:rPr>
              <a:t>Strategie per rendere l’azienda più indipendente da acquisti di alimenti dall’esterno</a:t>
            </a:r>
          </a:p>
        </p:txBody>
      </p:sp>
    </p:spTree>
    <p:extLst>
      <p:ext uri="{BB962C8B-B14F-4D97-AF65-F5344CB8AC3E}">
        <p14:creationId xmlns:p14="http://schemas.microsoft.com/office/powerpoint/2010/main" val="95202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A01FB25B-0E0A-3877-D263-C2D8C449D9A5}"/>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rgbClr val="FFFFFF"/>
                </a:solidFill>
                <a:latin typeface="+mj-lt"/>
                <a:ea typeface="+mj-ea"/>
                <a:cs typeface="+mj-cs"/>
              </a:rPr>
              <a:t>Agroecologia come soluzione di resilienza</a:t>
            </a:r>
          </a:p>
        </p:txBody>
      </p:sp>
      <p:pic>
        <p:nvPicPr>
          <p:cNvPr id="3" name="Immagine 2">
            <a:extLst>
              <a:ext uri="{FF2B5EF4-FFF2-40B4-BE49-F238E27FC236}">
                <a16:creationId xmlns:a16="http://schemas.microsoft.com/office/drawing/2014/main" id="{D7D6339F-2EA1-04EA-2769-85B8AA03AA43}"/>
              </a:ext>
            </a:extLst>
          </p:cNvPr>
          <p:cNvPicPr>
            <a:picLocks noChangeAspect="1"/>
          </p:cNvPicPr>
          <p:nvPr/>
        </p:nvPicPr>
        <p:blipFill>
          <a:blip r:embed="rId2"/>
          <a:stretch>
            <a:fillRect/>
          </a:stretch>
        </p:blipFill>
        <p:spPr>
          <a:xfrm>
            <a:off x="919068" y="1966293"/>
            <a:ext cx="10353863" cy="4452160"/>
          </a:xfrm>
          <a:prstGeom prst="rect">
            <a:avLst/>
          </a:prstGeom>
        </p:spPr>
      </p:pic>
    </p:spTree>
    <p:extLst>
      <p:ext uri="{BB962C8B-B14F-4D97-AF65-F5344CB8AC3E}">
        <p14:creationId xmlns:p14="http://schemas.microsoft.com/office/powerpoint/2010/main" val="3416272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L'innovazione KWS al servizio del mais - L'Informatore Agrario">
            <a:extLst>
              <a:ext uri="{FF2B5EF4-FFF2-40B4-BE49-F238E27FC236}">
                <a16:creationId xmlns:a16="http://schemas.microsoft.com/office/drawing/2014/main" id="{2F212EFB-35CC-5426-62A9-7D06D8A472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087" y="832858"/>
            <a:ext cx="4705474" cy="3534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75568CCA-8FC9-1CFA-97C1-1D3BB7D89264}"/>
              </a:ext>
            </a:extLst>
          </p:cNvPr>
          <p:cNvSpPr txBox="1"/>
          <p:nvPr/>
        </p:nvSpPr>
        <p:spPr>
          <a:xfrm>
            <a:off x="1694907" y="147335"/>
            <a:ext cx="9652000" cy="431800"/>
          </a:xfrm>
          <a:prstGeom prst="rect">
            <a:avLst/>
          </a:prstGeom>
          <a:noFill/>
        </p:spPr>
        <p:txBody>
          <a:bodyPr wrap="square" rtlCol="0" anchor="ctr" anchorCtr="0">
            <a:noAutofit/>
          </a:bodyPr>
          <a:lstStyle/>
          <a:p>
            <a:pPr algn="ctr"/>
            <a:r>
              <a:rPr lang="it-IT" sz="3200" b="1" noProof="0" dirty="0"/>
              <a:t>La transizione agroecologica</a:t>
            </a:r>
          </a:p>
        </p:txBody>
      </p:sp>
      <p:sp>
        <p:nvSpPr>
          <p:cNvPr id="5" name="TextBox 5">
            <a:extLst>
              <a:ext uri="{FF2B5EF4-FFF2-40B4-BE49-F238E27FC236}">
                <a16:creationId xmlns:a16="http://schemas.microsoft.com/office/drawing/2014/main" id="{7A24AE7F-888C-7C7E-4A57-5DD0220F2F0B}"/>
              </a:ext>
            </a:extLst>
          </p:cNvPr>
          <p:cNvSpPr txBox="1"/>
          <p:nvPr/>
        </p:nvSpPr>
        <p:spPr>
          <a:xfrm>
            <a:off x="3188855" y="1455738"/>
            <a:ext cx="9652000" cy="279400"/>
          </a:xfrm>
          <a:prstGeom prst="rect">
            <a:avLst/>
          </a:prstGeom>
          <a:noFill/>
        </p:spPr>
        <p:txBody>
          <a:bodyPr wrap="square" rtlCol="0">
            <a:noAutofit/>
          </a:bodyPr>
          <a:lstStyle/>
          <a:p>
            <a:pPr algn="ctr"/>
            <a:endParaRPr lang="it-IT" sz="1200" i="1" noProof="0" dirty="0">
              <a:solidFill>
                <a:srgbClr val="595959"/>
              </a:solidFill>
            </a:endParaRPr>
          </a:p>
        </p:txBody>
      </p:sp>
      <p:sp>
        <p:nvSpPr>
          <p:cNvPr id="6" name="TextBox 6">
            <a:extLst>
              <a:ext uri="{FF2B5EF4-FFF2-40B4-BE49-F238E27FC236}">
                <a16:creationId xmlns:a16="http://schemas.microsoft.com/office/drawing/2014/main" id="{1795D5E8-EC81-22AA-009B-89358C435DB8}"/>
              </a:ext>
            </a:extLst>
          </p:cNvPr>
          <p:cNvSpPr txBox="1"/>
          <p:nvPr/>
        </p:nvSpPr>
        <p:spPr>
          <a:xfrm>
            <a:off x="262087" y="4640179"/>
            <a:ext cx="5554098" cy="1669920"/>
          </a:xfrm>
          <a:prstGeom prst="rect">
            <a:avLst/>
          </a:prstGeom>
          <a:noFill/>
        </p:spPr>
        <p:txBody>
          <a:bodyPr wrap="square" anchor="t" anchorCtr="0">
            <a:noAutofit/>
          </a:bodyPr>
          <a:lstStyle/>
          <a:p>
            <a:pPr algn="l"/>
            <a:r>
              <a:rPr lang="it-IT" sz="2000" b="1" noProof="0" dirty="0">
                <a:ea typeface="Aptos" panose="020B0004020202020204" pitchFamily="34" charset="0"/>
              </a:rPr>
              <a:t>Sistemi specializzati</a:t>
            </a:r>
          </a:p>
          <a:p>
            <a:pPr marL="171450" indent="-171450" algn="l">
              <a:spcBef>
                <a:spcPts val="300"/>
              </a:spcBef>
              <a:buFont typeface="Arial"/>
              <a:buChar char="•"/>
            </a:pPr>
            <a:r>
              <a:rPr lang="it-IT" sz="2000" noProof="0" dirty="0"/>
              <a:t>Elevati input</a:t>
            </a:r>
          </a:p>
          <a:p>
            <a:pPr marL="171450" indent="-171450" algn="l">
              <a:buFont typeface="Arial"/>
              <a:buChar char="•"/>
            </a:pPr>
            <a:r>
              <a:rPr lang="it-IT" sz="2000" noProof="0" dirty="0"/>
              <a:t>Economie di scala</a:t>
            </a:r>
          </a:p>
          <a:p>
            <a:pPr marL="171450" indent="-171450" algn="l">
              <a:buFont typeface="Arial"/>
              <a:buChar char="•"/>
            </a:pPr>
            <a:r>
              <a:rPr lang="it-IT" sz="2000" dirty="0"/>
              <a:t>Sistemi semplificati e iper-</a:t>
            </a:r>
            <a:r>
              <a:rPr lang="it-IT" sz="2000" dirty="0" err="1"/>
              <a:t>specialzzati</a:t>
            </a:r>
            <a:endParaRPr lang="it-IT" sz="2000" noProof="0" dirty="0"/>
          </a:p>
          <a:p>
            <a:pPr marL="171450" indent="-171450" algn="l">
              <a:buFont typeface="Arial"/>
              <a:buChar char="•"/>
            </a:pPr>
            <a:r>
              <a:rPr lang="it-IT" sz="2000" noProof="0" dirty="0"/>
              <a:t>Vulnerabilità ai mercati per input e output</a:t>
            </a:r>
          </a:p>
          <a:p>
            <a:pPr marL="171450" indent="-171450" algn="l">
              <a:buFont typeface="Arial"/>
              <a:buChar char="•"/>
            </a:pPr>
            <a:r>
              <a:rPr lang="it-IT" sz="2000" noProof="0" dirty="0"/>
              <a:t>Filiere lunghe</a:t>
            </a:r>
          </a:p>
        </p:txBody>
      </p:sp>
      <p:sp>
        <p:nvSpPr>
          <p:cNvPr id="7" name="Rectangle 1">
            <a:extLst>
              <a:ext uri="{FF2B5EF4-FFF2-40B4-BE49-F238E27FC236}">
                <a16:creationId xmlns:a16="http://schemas.microsoft.com/office/drawing/2014/main" id="{3DFE7C86-DC09-9C20-B144-4DDA67755BA4}"/>
              </a:ext>
            </a:extLst>
          </p:cNvPr>
          <p:cNvSpPr>
            <a:spLocks noChangeArrowheads="1"/>
          </p:cNvSpPr>
          <p:nvPr/>
        </p:nvSpPr>
        <p:spPr bwMode="auto">
          <a:xfrm>
            <a:off x="6903520" y="4714149"/>
            <a:ext cx="5288480" cy="177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algn="l"/>
            <a:r>
              <a:rPr lang="it-IT" sz="2000" b="1" noProof="0" dirty="0"/>
              <a:t>Sistemi diversificati</a:t>
            </a:r>
          </a:p>
          <a:p>
            <a:pPr marL="171450" indent="-171450" algn="l">
              <a:spcBef>
                <a:spcPts val="300"/>
              </a:spcBef>
              <a:buFont typeface="Arial"/>
              <a:buChar char="•"/>
            </a:pPr>
            <a:r>
              <a:rPr lang="it-IT" sz="2000" noProof="0" dirty="0"/>
              <a:t>Basati su principi di agroecologia</a:t>
            </a:r>
          </a:p>
          <a:p>
            <a:pPr marL="171450" indent="-171450" algn="l">
              <a:buFont typeface="Arial"/>
              <a:buChar char="•"/>
            </a:pPr>
            <a:r>
              <a:rPr lang="it-IT" sz="2000" noProof="0" dirty="0"/>
              <a:t>Integrazione di colture, alberi e animali</a:t>
            </a:r>
          </a:p>
          <a:p>
            <a:pPr marL="171450" indent="-171450" algn="l">
              <a:buFont typeface="Arial"/>
              <a:buChar char="•"/>
            </a:pPr>
            <a:r>
              <a:rPr lang="it-IT" sz="2000" noProof="0" dirty="0"/>
              <a:t>Sinergie e redditi diversificati</a:t>
            </a:r>
          </a:p>
          <a:p>
            <a:pPr marL="171450" indent="-171450" algn="l">
              <a:buFont typeface="Arial"/>
              <a:buChar char="•"/>
            </a:pPr>
            <a:r>
              <a:rPr lang="it-IT" sz="2000" noProof="0" dirty="0"/>
              <a:t>Soluzioni nature </a:t>
            </a:r>
            <a:r>
              <a:rPr lang="it-IT" sz="2000" noProof="0" dirty="0" err="1"/>
              <a:t>based</a:t>
            </a:r>
            <a:r>
              <a:rPr lang="it-IT" sz="2000" noProof="0" dirty="0"/>
              <a:t> </a:t>
            </a:r>
          </a:p>
          <a:p>
            <a:pPr marL="171450" indent="-171450" algn="l">
              <a:buFont typeface="Arial"/>
              <a:buChar char="•"/>
            </a:pPr>
            <a:r>
              <a:rPr lang="it-IT" sz="2000" dirty="0"/>
              <a:t>Biodiversità</a:t>
            </a:r>
            <a:endParaRPr lang="it-IT" sz="2000" noProof="0" dirty="0"/>
          </a:p>
        </p:txBody>
      </p:sp>
      <p:sp>
        <p:nvSpPr>
          <p:cNvPr id="8" name="TransformArrow">
            <a:extLst>
              <a:ext uri="{FF2B5EF4-FFF2-40B4-BE49-F238E27FC236}">
                <a16:creationId xmlns:a16="http://schemas.microsoft.com/office/drawing/2014/main" id="{A6CEADA9-81A1-E7C4-B11A-A278788D4053}"/>
              </a:ext>
            </a:extLst>
          </p:cNvPr>
          <p:cNvSpPr/>
          <p:nvPr/>
        </p:nvSpPr>
        <p:spPr>
          <a:xfrm>
            <a:off x="5207161" y="2129982"/>
            <a:ext cx="1437760" cy="1033319"/>
          </a:xfrm>
          <a:prstGeom prst="rightArrow">
            <a:avLst/>
          </a:prstGeom>
          <a:solidFill>
            <a:srgbClr val="196B24"/>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it-IT" noProof="0" dirty="0"/>
          </a:p>
        </p:txBody>
      </p:sp>
      <p:sp>
        <p:nvSpPr>
          <p:cNvPr id="9" name="TextBox 7">
            <a:extLst>
              <a:ext uri="{FF2B5EF4-FFF2-40B4-BE49-F238E27FC236}">
                <a16:creationId xmlns:a16="http://schemas.microsoft.com/office/drawing/2014/main" id="{4B508734-D931-B587-51F4-CBDD491B84D9}"/>
              </a:ext>
            </a:extLst>
          </p:cNvPr>
          <p:cNvSpPr txBox="1"/>
          <p:nvPr/>
        </p:nvSpPr>
        <p:spPr>
          <a:xfrm>
            <a:off x="0" y="139946"/>
            <a:ext cx="3744192" cy="369332"/>
          </a:xfrm>
          <a:prstGeom prst="rect">
            <a:avLst/>
          </a:prstGeom>
          <a:noFill/>
        </p:spPr>
        <p:txBody>
          <a:bodyPr wrap="square">
            <a:spAutoFit/>
          </a:bodyPr>
          <a:lstStyle/>
          <a:p>
            <a:pPr marL="171450">
              <a:spcBef>
                <a:spcPts val="200"/>
              </a:spcBef>
            </a:pPr>
            <a:r>
              <a:rPr lang="it-IT" i="1" noProof="0" dirty="0">
                <a:solidFill>
                  <a:srgbClr val="595959"/>
                </a:solidFill>
              </a:rPr>
              <a:t>Low et al., 2023, </a:t>
            </a:r>
            <a:r>
              <a:rPr lang="it-IT" sz="1800" i="1" noProof="0" dirty="0">
                <a:solidFill>
                  <a:srgbClr val="595959"/>
                </a:solidFill>
              </a:rPr>
              <a:t>Hart et al., 2023</a:t>
            </a:r>
          </a:p>
        </p:txBody>
      </p:sp>
      <p:pic>
        <p:nvPicPr>
          <p:cNvPr id="10" name="Picture 12">
            <a:extLst>
              <a:ext uri="{FF2B5EF4-FFF2-40B4-BE49-F238E27FC236}">
                <a16:creationId xmlns:a16="http://schemas.microsoft.com/office/drawing/2014/main" id="{1E111743-3B8E-D563-6ACD-E64CDDF61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520" y="882088"/>
            <a:ext cx="4705474" cy="3529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9763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053288FE-1838-4886-AAEE-83E029CB7D15}"/>
              </a:ext>
            </a:extLst>
          </p:cNvPr>
          <p:cNvGraphicFramePr/>
          <p:nvPr/>
        </p:nvGraphicFramePr>
        <p:xfrm>
          <a:off x="1703512" y="1658411"/>
          <a:ext cx="8040893" cy="3690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a:extLst>
              <a:ext uri="{FF2B5EF4-FFF2-40B4-BE49-F238E27FC236}">
                <a16:creationId xmlns:a16="http://schemas.microsoft.com/office/drawing/2014/main" id="{0910DC7C-3421-0B48-B9F4-61AEC06809A9}"/>
              </a:ext>
            </a:extLst>
          </p:cNvPr>
          <p:cNvSpPr txBox="1"/>
          <p:nvPr/>
        </p:nvSpPr>
        <p:spPr>
          <a:xfrm>
            <a:off x="431371" y="164638"/>
            <a:ext cx="11329259" cy="1405256"/>
          </a:xfrm>
          <a:prstGeom prst="rect">
            <a:avLst/>
          </a:prstGeom>
          <a:noFill/>
        </p:spPr>
        <p:txBody>
          <a:bodyPr wrap="square" rtlCol="0">
            <a:spAutoFit/>
          </a:bodyPr>
          <a:lstStyle/>
          <a:p>
            <a:r>
              <a:rPr lang="it-IT" sz="2133" dirty="0"/>
              <a:t>Intensificazione sostenibile e </a:t>
            </a:r>
            <a:r>
              <a:rPr lang="it-IT" sz="2133" dirty="0" err="1"/>
              <a:t>agroecologia</a:t>
            </a:r>
            <a:r>
              <a:rPr lang="it-IT" sz="2133" dirty="0"/>
              <a:t>: due diverse forme della modernizzazione ecologica dell’agricoltura. La prima legata prevalentemente al miglioramento dell’efficienza d’uso degli input e la seconda vocata a ridisegnare completamente i sistemi di produzione, privilegiando quelli locali che tutelano la biodiversità e il tessuto sociale esistente. </a:t>
            </a:r>
          </a:p>
        </p:txBody>
      </p:sp>
      <p:sp>
        <p:nvSpPr>
          <p:cNvPr id="17" name="CasellaDiTesto 16">
            <a:extLst>
              <a:ext uri="{FF2B5EF4-FFF2-40B4-BE49-F238E27FC236}">
                <a16:creationId xmlns:a16="http://schemas.microsoft.com/office/drawing/2014/main" id="{0FF67F47-F509-B842-9431-19A2B2873F33}"/>
              </a:ext>
            </a:extLst>
          </p:cNvPr>
          <p:cNvSpPr txBox="1"/>
          <p:nvPr/>
        </p:nvSpPr>
        <p:spPr>
          <a:xfrm>
            <a:off x="286677" y="5616336"/>
            <a:ext cx="11905323" cy="1077026"/>
          </a:xfrm>
          <a:prstGeom prst="rect">
            <a:avLst/>
          </a:prstGeom>
          <a:noFill/>
        </p:spPr>
        <p:txBody>
          <a:bodyPr wrap="square">
            <a:spAutoFit/>
          </a:bodyPr>
          <a:lstStyle/>
          <a:p>
            <a:r>
              <a:rPr lang="it-IT" sz="2133" dirty="0"/>
              <a:t>L’</a:t>
            </a:r>
            <a:r>
              <a:rPr lang="it-IT" sz="2133" dirty="0" err="1"/>
              <a:t>agroecologia</a:t>
            </a:r>
            <a:r>
              <a:rPr lang="it-IT" sz="2133" dirty="0"/>
              <a:t> ridisegna i sistemi produttivi a livello locale integrando le soluzioni tecniche che aumentano l’efficienza produttiva, come quelle che fanno riferimento all’agricoltura di precisione (</a:t>
            </a:r>
            <a:r>
              <a:rPr lang="it-IT" sz="2133" dirty="0" err="1"/>
              <a:t>precision</a:t>
            </a:r>
            <a:r>
              <a:rPr lang="it-IT" sz="2133" dirty="0"/>
              <a:t> </a:t>
            </a:r>
            <a:r>
              <a:rPr lang="it-IT" sz="2133" dirty="0" err="1"/>
              <a:t>farming</a:t>
            </a:r>
            <a:r>
              <a:rPr lang="it-IT" sz="2133" dirty="0"/>
              <a:t>, </a:t>
            </a:r>
            <a:r>
              <a:rPr lang="it-IT" sz="2133" dirty="0" err="1"/>
              <a:t>precision</a:t>
            </a:r>
            <a:r>
              <a:rPr lang="it-IT" sz="2133" dirty="0"/>
              <a:t> </a:t>
            </a:r>
            <a:r>
              <a:rPr lang="it-IT" sz="2133" dirty="0" err="1"/>
              <a:t>feeding</a:t>
            </a:r>
            <a:r>
              <a:rPr lang="it-IT" sz="2133" dirty="0"/>
              <a:t>), per consentire un aumento della produttività</a:t>
            </a:r>
          </a:p>
        </p:txBody>
      </p:sp>
    </p:spTree>
    <p:extLst>
      <p:ext uri="{BB962C8B-B14F-4D97-AF65-F5344CB8AC3E}">
        <p14:creationId xmlns:p14="http://schemas.microsoft.com/office/powerpoint/2010/main" val="1607177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B57ED05-EFE0-8825-C6EE-AD632B5804C0}"/>
              </a:ext>
            </a:extLst>
          </p:cNvPr>
          <p:cNvSpPr txBox="1"/>
          <p:nvPr/>
        </p:nvSpPr>
        <p:spPr>
          <a:xfrm>
            <a:off x="1524003" y="1999615"/>
            <a:ext cx="9144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kern="1200">
                <a:solidFill>
                  <a:schemeClr val="tx1"/>
                </a:solidFill>
                <a:latin typeface="+mj-lt"/>
                <a:ea typeface="+mj-ea"/>
                <a:cs typeface="+mj-cs"/>
              </a:rPr>
              <a:t>Un esempio di soluzione agroecologica</a:t>
            </a:r>
          </a:p>
        </p:txBody>
      </p:sp>
    </p:spTree>
    <p:extLst>
      <p:ext uri="{BB962C8B-B14F-4D97-AF65-F5344CB8AC3E}">
        <p14:creationId xmlns:p14="http://schemas.microsoft.com/office/powerpoint/2010/main" val="419479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0A9442-FFA2-45A5-981E-FFAC94A85D09}"/>
              </a:ext>
            </a:extLst>
          </p:cNvPr>
          <p:cNvPicPr>
            <a:picLocks noChangeAspect="1"/>
          </p:cNvPicPr>
          <p:nvPr/>
        </p:nvPicPr>
        <p:blipFill rotWithShape="1">
          <a:blip r:embed="rId3"/>
          <a:srcRect l="8544" r="18841"/>
          <a:stretch/>
        </p:blipFill>
        <p:spPr>
          <a:xfrm>
            <a:off x="6744073" y="4255104"/>
            <a:ext cx="4171212" cy="2200645"/>
          </a:xfrm>
          <a:prstGeom prst="roundRect">
            <a:avLst>
              <a:gd name="adj" fmla="val 23711"/>
            </a:avLst>
          </a:prstGeom>
        </p:spPr>
      </p:pic>
      <p:sp>
        <p:nvSpPr>
          <p:cNvPr id="10" name="TextBox 9">
            <a:extLst>
              <a:ext uri="{FF2B5EF4-FFF2-40B4-BE49-F238E27FC236}">
                <a16:creationId xmlns:a16="http://schemas.microsoft.com/office/drawing/2014/main" id="{5F63FA4D-F28E-4350-8735-DB93A4A5CBD5}"/>
              </a:ext>
            </a:extLst>
          </p:cNvPr>
          <p:cNvSpPr txBox="1"/>
          <p:nvPr/>
        </p:nvSpPr>
        <p:spPr>
          <a:xfrm>
            <a:off x="7038693" y="3662334"/>
            <a:ext cx="3661580" cy="461665"/>
          </a:xfrm>
          <a:prstGeom prst="rect">
            <a:avLst/>
          </a:prstGeom>
          <a:noFill/>
          <a:ln>
            <a:noFill/>
          </a:ln>
        </p:spPr>
        <p:txBody>
          <a:bodyPr wrap="none" rtlCol="0">
            <a:spAutoFit/>
          </a:bodyPr>
          <a:lstStyle/>
          <a:p>
            <a:r>
              <a:rPr lang="it-IT" sz="2400" dirty="0">
                <a:latin typeface="Candara" panose="020E0502030303020204" pitchFamily="34" charset="0"/>
              </a:rPr>
              <a:t>Agro-</a:t>
            </a:r>
            <a:r>
              <a:rPr lang="it-IT" sz="2400" dirty="0" err="1">
                <a:latin typeface="Candara" panose="020E0502030303020204" pitchFamily="34" charset="0"/>
              </a:rPr>
              <a:t>silvopastoral</a:t>
            </a:r>
            <a:r>
              <a:rPr lang="it-IT" sz="2400" dirty="0">
                <a:latin typeface="Candara" panose="020E0502030303020204" pitchFamily="34" charset="0"/>
              </a:rPr>
              <a:t> systems</a:t>
            </a:r>
            <a:endParaRPr lang="en-GB" sz="2400" dirty="0">
              <a:latin typeface="Candara" panose="020E0502030303020204" pitchFamily="34" charset="0"/>
            </a:endParaRPr>
          </a:p>
        </p:txBody>
      </p:sp>
      <p:sp>
        <p:nvSpPr>
          <p:cNvPr id="19" name="Date Placeholder 18">
            <a:extLst>
              <a:ext uri="{FF2B5EF4-FFF2-40B4-BE49-F238E27FC236}">
                <a16:creationId xmlns:a16="http://schemas.microsoft.com/office/drawing/2014/main" id="{96DB5F72-CAB7-41EB-8BDA-6600AAB554BE}"/>
              </a:ext>
            </a:extLst>
          </p:cNvPr>
          <p:cNvSpPr>
            <a:spLocks noGrp="1"/>
          </p:cNvSpPr>
          <p:nvPr>
            <p:ph type="dt" sz="half" idx="10"/>
          </p:nvPr>
        </p:nvSpPr>
        <p:spPr>
          <a:xfrm>
            <a:off x="5403850" y="4531022"/>
            <a:ext cx="683954" cy="273844"/>
          </a:xfrm>
          <a:prstGeom prst="rect">
            <a:avLst/>
          </a:prstGeom>
        </p:spPr>
        <p:txBody>
          <a:bodyPr vert="horz" lIns="91440" tIns="45720" rIns="91440" bIns="45720" rtlCol="0" anchor="ctr"/>
          <a:lstStyle>
            <a:defPPr>
              <a:defRPr lang="en-US"/>
            </a:defPPr>
            <a:lvl1pPr algn="r" rtl="0" fontAlgn="base">
              <a:spcBef>
                <a:spcPct val="0"/>
              </a:spcBef>
              <a:spcAft>
                <a:spcPct val="0"/>
              </a:spcAft>
              <a:defRPr sz="675" kern="1200">
                <a:solidFill>
                  <a:schemeClr val="tx1">
                    <a:tint val="75000"/>
                  </a:schemeClr>
                </a:solidFill>
                <a:latin typeface="Tahoma" panose="020B060403050404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9pPr>
          </a:lstStyle>
          <a:p>
            <a:fld id="{493BF273-28D7-6049-A259-15FBB03E523A}" type="datetimeFigureOut">
              <a:rPr lang="it-IT" altLang="it-IT" smtClean="0"/>
              <a:pPr/>
              <a:t>22/06/26</a:t>
            </a:fld>
            <a:endParaRPr lang="en-GB"/>
          </a:p>
        </p:txBody>
      </p:sp>
      <p:sp>
        <p:nvSpPr>
          <p:cNvPr id="22" name="Slide Number Placeholder 21">
            <a:extLst>
              <a:ext uri="{FF2B5EF4-FFF2-40B4-BE49-F238E27FC236}">
                <a16:creationId xmlns:a16="http://schemas.microsoft.com/office/drawing/2014/main" id="{D7AD38FD-F546-4FA6-9E62-C9C065E3C218}"/>
              </a:ext>
            </a:extLst>
          </p:cNvPr>
          <p:cNvSpPr>
            <a:spLocks noGrp="1"/>
          </p:cNvSpPr>
          <p:nvPr>
            <p:ph type="sldNum" sz="quarter" idx="12"/>
          </p:nvPr>
        </p:nvSpPr>
        <p:spPr>
          <a:xfrm>
            <a:off x="6442998" y="4531022"/>
            <a:ext cx="512504" cy="273844"/>
          </a:xfrm>
          <a:prstGeom prst="rect">
            <a:avLst/>
          </a:prstGeom>
        </p:spPr>
        <p:txBody>
          <a:bodyPr vert="horz" lIns="91440" tIns="45720" rIns="91440" bIns="45720" rtlCol="0" anchor="ctr"/>
          <a:lstStyle>
            <a:defPPr>
              <a:defRPr lang="en-US"/>
            </a:defPPr>
            <a:lvl1pPr algn="r" rtl="0" fontAlgn="base">
              <a:spcBef>
                <a:spcPct val="0"/>
              </a:spcBef>
              <a:spcAft>
                <a:spcPct val="0"/>
              </a:spcAft>
              <a:defRPr sz="675" kern="1200">
                <a:solidFill>
                  <a:schemeClr val="accent1"/>
                </a:solidFill>
                <a:latin typeface="Tahoma" panose="020B060403050404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9pPr>
          </a:lstStyle>
          <a:p>
            <a:fld id="{3B21B24C-4B5C-D243-B6B6-2ADA2DE1A684}" type="slidenum">
              <a:rPr lang="it-IT" altLang="it-IT" smtClean="0"/>
              <a:pPr/>
              <a:t>15</a:t>
            </a:fld>
            <a:endParaRPr lang="en-GB" dirty="0"/>
          </a:p>
        </p:txBody>
      </p:sp>
      <p:cxnSp>
        <p:nvCxnSpPr>
          <p:cNvPr id="24" name="Straight Connector 23">
            <a:extLst>
              <a:ext uri="{FF2B5EF4-FFF2-40B4-BE49-F238E27FC236}">
                <a16:creationId xmlns:a16="http://schemas.microsoft.com/office/drawing/2014/main" id="{A2455660-EE86-4542-9436-13C99754C6AB}"/>
              </a:ext>
            </a:extLst>
          </p:cNvPr>
          <p:cNvCxnSpPr>
            <a:cxnSpLocks/>
          </p:cNvCxnSpPr>
          <p:nvPr/>
        </p:nvCxnSpPr>
        <p:spPr>
          <a:xfrm>
            <a:off x="1524000" y="6356355"/>
            <a:ext cx="9144000"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11DEF82B-C3AF-4764-89A0-2998D93FE937}"/>
              </a:ext>
            </a:extLst>
          </p:cNvPr>
          <p:cNvGrpSpPr/>
          <p:nvPr/>
        </p:nvGrpSpPr>
        <p:grpSpPr>
          <a:xfrm>
            <a:off x="924107" y="1428850"/>
            <a:ext cx="6778479" cy="2879717"/>
            <a:chOff x="1979711" y="1062834"/>
            <a:chExt cx="5511691" cy="2202036"/>
          </a:xfrm>
        </p:grpSpPr>
        <p:graphicFrame>
          <p:nvGraphicFramePr>
            <p:cNvPr id="26" name="Diagram 25">
              <a:extLst>
                <a:ext uri="{FF2B5EF4-FFF2-40B4-BE49-F238E27FC236}">
                  <a16:creationId xmlns:a16="http://schemas.microsoft.com/office/drawing/2014/main" id="{823CFAF9-2466-4FDC-8A69-BFCBE5847D17}"/>
                </a:ext>
              </a:extLst>
            </p:cNvPr>
            <p:cNvGraphicFramePr/>
            <p:nvPr/>
          </p:nvGraphicFramePr>
          <p:xfrm>
            <a:off x="1979711" y="1062834"/>
            <a:ext cx="5511691" cy="22020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Rectangle 26">
              <a:extLst>
                <a:ext uri="{FF2B5EF4-FFF2-40B4-BE49-F238E27FC236}">
                  <a16:creationId xmlns:a16="http://schemas.microsoft.com/office/drawing/2014/main" id="{55332DA3-D992-4E3E-971B-499FFA0C89A1}"/>
                </a:ext>
              </a:extLst>
            </p:cNvPr>
            <p:cNvSpPr/>
            <p:nvPr/>
          </p:nvSpPr>
          <p:spPr>
            <a:xfrm rot="19410219">
              <a:off x="3415432" y="2040958"/>
              <a:ext cx="2560317" cy="458928"/>
            </a:xfrm>
            <a:prstGeom prst="rect">
              <a:avLst/>
            </a:prstGeom>
            <a:noFill/>
          </p:spPr>
          <p:txBody>
            <a:bodyPr wrap="square" lIns="91440" tIns="45720" rIns="91440" bIns="45720">
              <a:spAutoFit/>
            </a:bodyPr>
            <a:lstStyle/>
            <a:p>
              <a:pPr algn="ctr"/>
              <a:r>
                <a:rPr lang="en-US" sz="3300" b="1" dirty="0">
                  <a:ln w="22225">
                    <a:solidFill>
                      <a:schemeClr val="accent6">
                        <a:lumMod val="75000"/>
                      </a:schemeClr>
                    </a:solidFill>
                    <a:prstDash val="solid"/>
                  </a:ln>
                  <a:solidFill>
                    <a:srgbClr val="D2F7C3"/>
                  </a:solidFill>
                </a:rPr>
                <a:t>Agroforestry</a:t>
              </a:r>
            </a:p>
          </p:txBody>
        </p:sp>
      </p:grpSp>
      <p:sp>
        <p:nvSpPr>
          <p:cNvPr id="9" name="Arrow: Down 8">
            <a:extLst>
              <a:ext uri="{FF2B5EF4-FFF2-40B4-BE49-F238E27FC236}">
                <a16:creationId xmlns:a16="http://schemas.microsoft.com/office/drawing/2014/main" id="{FC1FB0C4-EE09-4F88-BC17-86BAA2211B74}"/>
              </a:ext>
            </a:extLst>
          </p:cNvPr>
          <p:cNvSpPr/>
          <p:nvPr/>
        </p:nvSpPr>
        <p:spPr>
          <a:xfrm rot="7712855" flipV="1">
            <a:off x="5301435" y="3053098"/>
            <a:ext cx="342347" cy="2447911"/>
          </a:xfrm>
          <a:prstGeom prst="downArrow">
            <a:avLst>
              <a:gd name="adj1" fmla="val 50000"/>
              <a:gd name="adj2" fmla="val 71204"/>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2400" dirty="0">
              <a:solidFill>
                <a:schemeClr val="tx1"/>
              </a:solidFill>
            </a:endParaRPr>
          </a:p>
        </p:txBody>
      </p:sp>
      <p:sp>
        <p:nvSpPr>
          <p:cNvPr id="2" name="CasellaDiTesto 1">
            <a:extLst>
              <a:ext uri="{FF2B5EF4-FFF2-40B4-BE49-F238E27FC236}">
                <a16:creationId xmlns:a16="http://schemas.microsoft.com/office/drawing/2014/main" id="{1592B164-FB2D-B642-9544-E56B3812C7EC}"/>
              </a:ext>
            </a:extLst>
          </p:cNvPr>
          <p:cNvSpPr txBox="1"/>
          <p:nvPr/>
        </p:nvSpPr>
        <p:spPr>
          <a:xfrm>
            <a:off x="924106" y="165231"/>
            <a:ext cx="10213585" cy="1077218"/>
          </a:xfrm>
          <a:prstGeom prst="rect">
            <a:avLst/>
          </a:prstGeom>
          <a:noFill/>
        </p:spPr>
        <p:txBody>
          <a:bodyPr wrap="square" rtlCol="0">
            <a:spAutoFit/>
          </a:bodyPr>
          <a:lstStyle/>
          <a:p>
            <a:pPr algn="ctr"/>
            <a:r>
              <a:rPr lang="it-IT" sz="3200" b="1" dirty="0" err="1"/>
              <a:t>Agroforestry</a:t>
            </a:r>
            <a:r>
              <a:rPr lang="it-IT" sz="3200" b="1" dirty="0"/>
              <a:t> come sintesi di intensificazione sostenibile e </a:t>
            </a:r>
            <a:r>
              <a:rPr lang="it-IT" sz="3200" b="1" dirty="0" err="1"/>
              <a:t>agroecologia</a:t>
            </a:r>
            <a:endParaRPr lang="it-IT" sz="3200" b="1" dirty="0"/>
          </a:p>
        </p:txBody>
      </p:sp>
    </p:spTree>
    <p:extLst>
      <p:ext uri="{BB962C8B-B14F-4D97-AF65-F5344CB8AC3E}">
        <p14:creationId xmlns:p14="http://schemas.microsoft.com/office/powerpoint/2010/main" val="404488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27382" y="4399219"/>
            <a:ext cx="11101401"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2800" dirty="0">
                <a:latin typeface="American Typewriter" charset="0"/>
                <a:ea typeface="American Typewriter" charset="0"/>
                <a:cs typeface="American Typewriter" charset="0"/>
              </a:rPr>
              <a:t>AGROFORESTRY: the practice of deliberately integrating woody vegetation (trees or shrubs) with crop and/or livestock production systems to benefit from the resulting ecological and economic interactions” </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8575" y="1"/>
            <a:ext cx="5770068" cy="4253948"/>
          </a:xfrm>
          <a:prstGeom prst="rect">
            <a:avLst/>
          </a:prstGeom>
        </p:spPr>
      </p:pic>
    </p:spTree>
    <p:extLst>
      <p:ext uri="{BB962C8B-B14F-4D97-AF65-F5344CB8AC3E}">
        <p14:creationId xmlns:p14="http://schemas.microsoft.com/office/powerpoint/2010/main" val="102288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51B6C412-8C8A-4D16-990A-9D77C5B40702}"/>
              </a:ext>
            </a:extLst>
          </p:cNvPr>
          <p:cNvSpPr>
            <a:spLocks noGrp="1"/>
          </p:cNvSpPr>
          <p:nvPr>
            <p:ph type="title"/>
          </p:nvPr>
        </p:nvSpPr>
        <p:spPr>
          <a:xfrm>
            <a:off x="-3" y="17879"/>
            <a:ext cx="10515600" cy="712404"/>
          </a:xfrm>
        </p:spPr>
        <p:txBody>
          <a:bodyPr>
            <a:normAutofit/>
          </a:bodyPr>
          <a:lstStyle/>
          <a:p>
            <a:r>
              <a:rPr lang="it-IT" dirty="0"/>
              <a:t>L’</a:t>
            </a:r>
            <a:r>
              <a:rPr lang="it-IT" dirty="0" err="1"/>
              <a:t>agroforestry</a:t>
            </a:r>
            <a:r>
              <a:rPr lang="it-IT" dirty="0"/>
              <a:t> in pratica</a:t>
            </a:r>
            <a:endParaRPr lang="en-GB" dirty="0"/>
          </a:p>
        </p:txBody>
      </p:sp>
      <p:graphicFrame>
        <p:nvGraphicFramePr>
          <p:cNvPr id="13" name="Content Placeholder 12">
            <a:extLst>
              <a:ext uri="{FF2B5EF4-FFF2-40B4-BE49-F238E27FC236}">
                <a16:creationId xmlns:a16="http://schemas.microsoft.com/office/drawing/2014/main" id="{DAF3674B-FB05-4E83-BE5C-062CE39A345B}"/>
              </a:ext>
            </a:extLst>
          </p:cNvPr>
          <p:cNvGraphicFramePr>
            <a:graphicFrameLocks noGrp="1"/>
          </p:cNvGraphicFramePr>
          <p:nvPr>
            <p:ph idx="1"/>
          </p:nvPr>
        </p:nvGraphicFramePr>
        <p:xfrm>
          <a:off x="190052" y="3234413"/>
          <a:ext cx="11811896" cy="2592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Diagram, timeline&#10;&#10;Description automatically generated">
            <a:extLst>
              <a:ext uri="{FF2B5EF4-FFF2-40B4-BE49-F238E27FC236}">
                <a16:creationId xmlns:a16="http://schemas.microsoft.com/office/drawing/2014/main" id="{437FE4FA-8744-4842-9595-DFB87054E34F}"/>
              </a:ext>
            </a:extLst>
          </p:cNvPr>
          <p:cNvPicPr>
            <a:picLocks noChangeAspect="1"/>
          </p:cNvPicPr>
          <p:nvPr/>
        </p:nvPicPr>
        <p:blipFill rotWithShape="1">
          <a:blip r:embed="rId8">
            <a:clrChange>
              <a:clrFrom>
                <a:srgbClr val="D5E1F1"/>
              </a:clrFrom>
              <a:clrTo>
                <a:srgbClr val="D5E1F1">
                  <a:alpha val="0"/>
                </a:srgbClr>
              </a:clrTo>
            </a:clrChange>
            <a:extLst>
              <a:ext uri="{28A0092B-C50C-407E-A947-70E740481C1C}">
                <a14:useLocalDpi xmlns:a14="http://schemas.microsoft.com/office/drawing/2010/main" val="0"/>
              </a:ext>
            </a:extLst>
          </a:blip>
          <a:srcRect l="3001" t="1576" r="1865" b="69511"/>
          <a:stretch/>
        </p:blipFill>
        <p:spPr>
          <a:xfrm>
            <a:off x="3353070" y="1003914"/>
            <a:ext cx="5335847" cy="1621679"/>
          </a:xfrm>
          <a:prstGeom prst="rect">
            <a:avLst/>
          </a:prstGeom>
        </p:spPr>
      </p:pic>
    </p:spTree>
    <p:extLst>
      <p:ext uri="{BB962C8B-B14F-4D97-AF65-F5344CB8AC3E}">
        <p14:creationId xmlns:p14="http://schemas.microsoft.com/office/powerpoint/2010/main" val="3063896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nvGraphicFramePr>
        <p:xfrm>
          <a:off x="512064" y="182880"/>
          <a:ext cx="10936224" cy="6186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p:cNvSpPr txBox="1"/>
          <p:nvPr/>
        </p:nvSpPr>
        <p:spPr>
          <a:xfrm>
            <a:off x="4572000" y="384048"/>
            <a:ext cx="1920240" cy="461665"/>
          </a:xfrm>
          <a:prstGeom prst="rect">
            <a:avLst/>
          </a:prstGeom>
          <a:noFill/>
        </p:spPr>
        <p:txBody>
          <a:bodyPr wrap="square" rtlCol="0">
            <a:spAutoFit/>
          </a:bodyPr>
          <a:lstStyle/>
          <a:p>
            <a:pPr algn="ctr"/>
            <a:r>
              <a:rPr lang="en-GB" sz="2400" b="1" dirty="0"/>
              <a:t>Tree</a:t>
            </a:r>
          </a:p>
        </p:txBody>
      </p:sp>
      <p:sp>
        <p:nvSpPr>
          <p:cNvPr id="5" name="CasellaDiTesto 4"/>
          <p:cNvSpPr txBox="1"/>
          <p:nvPr/>
        </p:nvSpPr>
        <p:spPr>
          <a:xfrm>
            <a:off x="7577328" y="5930727"/>
            <a:ext cx="1920240" cy="461665"/>
          </a:xfrm>
          <a:prstGeom prst="rect">
            <a:avLst/>
          </a:prstGeom>
          <a:noFill/>
        </p:spPr>
        <p:txBody>
          <a:bodyPr wrap="square" rtlCol="0">
            <a:spAutoFit/>
          </a:bodyPr>
          <a:lstStyle/>
          <a:p>
            <a:pPr algn="ctr"/>
            <a:r>
              <a:rPr lang="en-GB" sz="2400" b="1" dirty="0"/>
              <a:t>Crop</a:t>
            </a:r>
          </a:p>
        </p:txBody>
      </p:sp>
      <p:sp>
        <p:nvSpPr>
          <p:cNvPr id="6" name="CasellaDiTesto 5"/>
          <p:cNvSpPr txBox="1"/>
          <p:nvPr/>
        </p:nvSpPr>
        <p:spPr>
          <a:xfrm>
            <a:off x="1706880" y="5907500"/>
            <a:ext cx="1920240" cy="461665"/>
          </a:xfrm>
          <a:prstGeom prst="rect">
            <a:avLst/>
          </a:prstGeom>
          <a:noFill/>
        </p:spPr>
        <p:txBody>
          <a:bodyPr wrap="square" rtlCol="0">
            <a:spAutoFit/>
          </a:bodyPr>
          <a:lstStyle/>
          <a:p>
            <a:pPr algn="ctr"/>
            <a:r>
              <a:rPr lang="en-GB" sz="2400" b="1" dirty="0"/>
              <a:t>Livestock</a:t>
            </a:r>
          </a:p>
        </p:txBody>
      </p:sp>
      <p:sp>
        <p:nvSpPr>
          <p:cNvPr id="7" name="CasellaDiTesto 6"/>
          <p:cNvSpPr txBox="1"/>
          <p:nvPr/>
        </p:nvSpPr>
        <p:spPr>
          <a:xfrm>
            <a:off x="3944112" y="3810000"/>
            <a:ext cx="3176016" cy="461665"/>
          </a:xfrm>
          <a:prstGeom prst="rect">
            <a:avLst/>
          </a:prstGeom>
          <a:noFill/>
        </p:spPr>
        <p:txBody>
          <a:bodyPr wrap="square" rtlCol="0">
            <a:spAutoFit/>
          </a:bodyPr>
          <a:lstStyle/>
          <a:p>
            <a:pPr algn="ctr"/>
            <a:r>
              <a:rPr lang="en-GB" sz="2400" b="1" dirty="0"/>
              <a:t>Agroforestry</a:t>
            </a:r>
          </a:p>
        </p:txBody>
      </p:sp>
    </p:spTree>
    <p:extLst>
      <p:ext uri="{BB962C8B-B14F-4D97-AF65-F5344CB8AC3E}">
        <p14:creationId xmlns:p14="http://schemas.microsoft.com/office/powerpoint/2010/main" val="214672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124B3F0F-52B3-7EC0-22C8-D53AE936A01F}"/>
              </a:ext>
            </a:extLst>
          </p:cNvPr>
          <p:cNvGraphicFramePr>
            <a:graphicFrameLocks/>
          </p:cNvGraphicFramePr>
          <p:nvPr>
            <p:extLst>
              <p:ext uri="{D42A27DB-BD31-4B8C-83A1-F6EECF244321}">
                <p14:modId xmlns:p14="http://schemas.microsoft.com/office/powerpoint/2010/main" val="568862097"/>
              </p:ext>
            </p:extLst>
          </p:nvPr>
        </p:nvGraphicFramePr>
        <p:xfrm>
          <a:off x="114534" y="790574"/>
          <a:ext cx="5665265" cy="48057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olo 1">
            <a:extLst>
              <a:ext uri="{FF2B5EF4-FFF2-40B4-BE49-F238E27FC236}">
                <a16:creationId xmlns:a16="http://schemas.microsoft.com/office/drawing/2014/main" id="{A46F591D-B7C1-6969-0AFA-35271936E3E5}"/>
              </a:ext>
            </a:extLst>
          </p:cNvPr>
          <p:cNvSpPr>
            <a:spLocks noGrp="1"/>
          </p:cNvSpPr>
          <p:nvPr>
            <p:ph type="title"/>
          </p:nvPr>
        </p:nvSpPr>
        <p:spPr>
          <a:xfrm>
            <a:off x="642938" y="45738"/>
            <a:ext cx="11210925" cy="744836"/>
          </a:xfrm>
        </p:spPr>
        <p:txBody>
          <a:bodyPr vert="horz" lIns="91440" tIns="45720" rIns="91440" bIns="45720" rtlCol="0" anchor="ctr">
            <a:noAutofit/>
          </a:bodyPr>
          <a:lstStyle/>
          <a:p>
            <a:pPr algn="ctr">
              <a:spcBef>
                <a:spcPct val="0"/>
              </a:spcBef>
            </a:pPr>
            <a:r>
              <a:rPr lang="it-IT" sz="2800" b="1" noProof="0"/>
              <a:t>Agroforestry</a:t>
            </a:r>
            <a:r>
              <a:rPr lang="it-IT" sz="2800" b="1" noProof="0" dirty="0"/>
              <a:t> e sostenibilità: dalla Teoria alla pratica, le aziende </a:t>
            </a:r>
            <a:r>
              <a:rPr lang="it-IT" sz="2800" b="1" noProof="0" dirty="0" err="1"/>
              <a:t>silvopastorali</a:t>
            </a:r>
            <a:r>
              <a:rPr lang="it-IT" sz="2800" b="1" noProof="0" dirty="0"/>
              <a:t> </a:t>
            </a:r>
            <a:r>
              <a:rPr lang="it-IT" sz="2800" b="1" noProof="0" dirty="0" err="1"/>
              <a:t>dlela</a:t>
            </a:r>
            <a:r>
              <a:rPr lang="it-IT" sz="2800" b="1" noProof="0" dirty="0"/>
              <a:t> Maremma Toscana</a:t>
            </a:r>
          </a:p>
        </p:txBody>
      </p:sp>
      <p:grpSp>
        <p:nvGrpSpPr>
          <p:cNvPr id="3" name="Gruppo 2">
            <a:extLst>
              <a:ext uri="{FF2B5EF4-FFF2-40B4-BE49-F238E27FC236}">
                <a16:creationId xmlns:a16="http://schemas.microsoft.com/office/drawing/2014/main" id="{861FB20F-4E53-20A9-A4F8-186CE2C8765F}"/>
              </a:ext>
            </a:extLst>
          </p:cNvPr>
          <p:cNvGrpSpPr/>
          <p:nvPr/>
        </p:nvGrpSpPr>
        <p:grpSpPr>
          <a:xfrm>
            <a:off x="737077" y="5782998"/>
            <a:ext cx="2803520" cy="1009769"/>
            <a:chOff x="664830" y="5419305"/>
            <a:chExt cx="2271724" cy="2126908"/>
          </a:xfrm>
        </p:grpSpPr>
        <p:pic>
          <p:nvPicPr>
            <p:cNvPr id="7"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3C2C3BDA-1F08-670F-D374-AE98EE9699C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830" y="5419305"/>
              <a:ext cx="1325565" cy="212690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102B07D6-E1ED-7D37-DACE-187F65714B02}"/>
                </a:ext>
              </a:extLst>
            </p:cNvPr>
            <p:cNvSpPr txBox="1"/>
            <p:nvPr/>
          </p:nvSpPr>
          <p:spPr>
            <a:xfrm>
              <a:off x="1831400" y="5779719"/>
              <a:ext cx="1105154" cy="1274950"/>
            </a:xfrm>
            <a:prstGeom prst="rect">
              <a:avLst/>
            </a:prstGeom>
            <a:solidFill>
              <a:schemeClr val="bg1"/>
            </a:solidFill>
          </p:spPr>
          <p:txBody>
            <a:bodyPr wrap="square" rtlCol="0">
              <a:spAutoFit/>
            </a:bodyPr>
            <a:lstStyle/>
            <a:p>
              <a:r>
                <a:rPr lang="it-IT" sz="2000" b="1" noProof="0" dirty="0"/>
                <a:t>100 %</a:t>
              </a:r>
            </a:p>
            <a:p>
              <a:r>
                <a:rPr lang="it-IT" sz="2000" b="1" baseline="-25000" noProof="0" dirty="0"/>
                <a:t>assorbito</a:t>
              </a:r>
            </a:p>
          </p:txBody>
        </p:sp>
      </p:grpSp>
      <p:grpSp>
        <p:nvGrpSpPr>
          <p:cNvPr id="16" name="Gruppo 15">
            <a:extLst>
              <a:ext uri="{FF2B5EF4-FFF2-40B4-BE49-F238E27FC236}">
                <a16:creationId xmlns:a16="http://schemas.microsoft.com/office/drawing/2014/main" id="{BC577D83-CB60-862F-EB6E-71C81E16A1C7}"/>
              </a:ext>
            </a:extLst>
          </p:cNvPr>
          <p:cNvGrpSpPr/>
          <p:nvPr/>
        </p:nvGrpSpPr>
        <p:grpSpPr>
          <a:xfrm>
            <a:off x="4214373" y="5771862"/>
            <a:ext cx="2333791" cy="931713"/>
            <a:chOff x="630167" y="5419840"/>
            <a:chExt cx="2306387" cy="1325564"/>
          </a:xfrm>
        </p:grpSpPr>
        <p:pic>
          <p:nvPicPr>
            <p:cNvPr id="17"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F42939C9-221D-C3E6-B14C-C5DD57D0D5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167" y="5419840"/>
              <a:ext cx="1325564" cy="1325564"/>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5FD9067D-2EE7-355C-CF8E-6FAF9F3340A3}"/>
                </a:ext>
              </a:extLst>
            </p:cNvPr>
            <p:cNvSpPr txBox="1"/>
            <p:nvPr/>
          </p:nvSpPr>
          <p:spPr>
            <a:xfrm>
              <a:off x="1831401" y="5779719"/>
              <a:ext cx="1105153" cy="861162"/>
            </a:xfrm>
            <a:prstGeom prst="rect">
              <a:avLst/>
            </a:prstGeom>
            <a:solidFill>
              <a:schemeClr val="bg1"/>
            </a:solidFill>
          </p:spPr>
          <p:txBody>
            <a:bodyPr wrap="square" rtlCol="0">
              <a:spAutoFit/>
            </a:bodyPr>
            <a:lstStyle/>
            <a:p>
              <a:r>
                <a:rPr lang="it-IT" sz="2000" b="1" noProof="0" dirty="0"/>
                <a:t>39 %</a:t>
              </a:r>
            </a:p>
            <a:p>
              <a:r>
                <a:rPr lang="it-IT" sz="2000" b="1" baseline="-25000" noProof="0" dirty="0"/>
                <a:t>assorbito</a:t>
              </a:r>
            </a:p>
          </p:txBody>
        </p:sp>
      </p:grpSp>
      <p:sp>
        <p:nvSpPr>
          <p:cNvPr id="19" name="Rettangolo 18">
            <a:extLst>
              <a:ext uri="{FF2B5EF4-FFF2-40B4-BE49-F238E27FC236}">
                <a16:creationId xmlns:a16="http://schemas.microsoft.com/office/drawing/2014/main" id="{94C9DEE0-20A3-022F-1863-6F9D6B3DAD8A}"/>
              </a:ext>
            </a:extLst>
          </p:cNvPr>
          <p:cNvSpPr/>
          <p:nvPr/>
        </p:nvSpPr>
        <p:spPr>
          <a:xfrm>
            <a:off x="691819" y="5596359"/>
            <a:ext cx="2831355" cy="11964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noProof="0" dirty="0"/>
          </a:p>
        </p:txBody>
      </p:sp>
      <p:sp>
        <p:nvSpPr>
          <p:cNvPr id="20" name="Rettangolo 19">
            <a:extLst>
              <a:ext uri="{FF2B5EF4-FFF2-40B4-BE49-F238E27FC236}">
                <a16:creationId xmlns:a16="http://schemas.microsoft.com/office/drawing/2014/main" id="{6A713C50-4DD5-1B26-AB70-D43AF01B0F80}"/>
              </a:ext>
            </a:extLst>
          </p:cNvPr>
          <p:cNvSpPr/>
          <p:nvPr/>
        </p:nvSpPr>
        <p:spPr>
          <a:xfrm>
            <a:off x="4265990" y="5596360"/>
            <a:ext cx="2088359" cy="11297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noProof="0" dirty="0"/>
          </a:p>
        </p:txBody>
      </p:sp>
      <p:graphicFrame>
        <p:nvGraphicFramePr>
          <p:cNvPr id="10" name="Grafico 9">
            <a:extLst>
              <a:ext uri="{FF2B5EF4-FFF2-40B4-BE49-F238E27FC236}">
                <a16:creationId xmlns:a16="http://schemas.microsoft.com/office/drawing/2014/main" id="{825E436C-220E-5DEA-C51A-17E467103872}"/>
              </a:ext>
            </a:extLst>
          </p:cNvPr>
          <p:cNvGraphicFramePr>
            <a:graphicFrameLocks/>
          </p:cNvGraphicFramePr>
          <p:nvPr>
            <p:extLst>
              <p:ext uri="{D42A27DB-BD31-4B8C-83A1-F6EECF244321}">
                <p14:modId xmlns:p14="http://schemas.microsoft.com/office/powerpoint/2010/main" val="2656937578"/>
              </p:ext>
            </p:extLst>
          </p:nvPr>
        </p:nvGraphicFramePr>
        <p:xfrm>
          <a:off x="5999989" y="1043526"/>
          <a:ext cx="6192011" cy="4693247"/>
        </p:xfrm>
        <a:graphic>
          <a:graphicData uri="http://schemas.openxmlformats.org/drawingml/2006/chart">
            <c:chart xmlns:c="http://schemas.openxmlformats.org/drawingml/2006/chart" xmlns:r="http://schemas.openxmlformats.org/officeDocument/2006/relationships" r:id="rId5"/>
          </a:graphicData>
        </a:graphic>
      </p:graphicFrame>
      <p:pic>
        <p:nvPicPr>
          <p:cNvPr id="15"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8976A2E2-7A84-6213-712B-7F193BAE64E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7564" y="5874105"/>
            <a:ext cx="429921" cy="2986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8D25CB69-7D60-B717-3660-82CA7D982A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91586" y="5874105"/>
            <a:ext cx="429921" cy="2986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8557F0BE-9946-91E3-14BD-96293F10C4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30841" y="5858060"/>
            <a:ext cx="429921" cy="298635"/>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4C0B8B1F-7645-29C1-669E-062F922EA61F}"/>
              </a:ext>
            </a:extLst>
          </p:cNvPr>
          <p:cNvPicPr>
            <a:picLocks noChangeAspect="1"/>
          </p:cNvPicPr>
          <p:nvPr/>
        </p:nvPicPr>
        <p:blipFill>
          <a:blip r:embed="rId6"/>
          <a:stretch>
            <a:fillRect/>
          </a:stretch>
        </p:blipFill>
        <p:spPr>
          <a:xfrm>
            <a:off x="11170093" y="5829672"/>
            <a:ext cx="387499" cy="387499"/>
          </a:xfrm>
          <a:prstGeom prst="rect">
            <a:avLst/>
          </a:prstGeom>
        </p:spPr>
      </p:pic>
      <p:sp>
        <p:nvSpPr>
          <p:cNvPr id="24" name="CasellaDiTesto 23">
            <a:extLst>
              <a:ext uri="{FF2B5EF4-FFF2-40B4-BE49-F238E27FC236}">
                <a16:creationId xmlns:a16="http://schemas.microsoft.com/office/drawing/2014/main" id="{162BB74D-7165-0572-D4B5-F69B74FF8253}"/>
              </a:ext>
            </a:extLst>
          </p:cNvPr>
          <p:cNvSpPr txBox="1"/>
          <p:nvPr/>
        </p:nvSpPr>
        <p:spPr>
          <a:xfrm>
            <a:off x="9492222" y="6341630"/>
            <a:ext cx="2699778" cy="461665"/>
          </a:xfrm>
          <a:prstGeom prst="rect">
            <a:avLst/>
          </a:prstGeom>
          <a:noFill/>
        </p:spPr>
        <p:txBody>
          <a:bodyPr wrap="none" rtlCol="0">
            <a:spAutoFit/>
          </a:bodyPr>
          <a:lstStyle/>
          <a:p>
            <a:r>
              <a:rPr lang="it-IT" sz="2400" noProof="0" dirty="0"/>
              <a:t>Berton </a:t>
            </a:r>
            <a:r>
              <a:rPr lang="it-IT" sz="2400" i="1" noProof="0" dirty="0"/>
              <a:t>et al., </a:t>
            </a:r>
            <a:r>
              <a:rPr lang="it-IT" sz="2400" noProof="0" dirty="0"/>
              <a:t>2017</a:t>
            </a:r>
          </a:p>
        </p:txBody>
      </p:sp>
    </p:spTree>
    <p:extLst>
      <p:ext uri="{BB962C8B-B14F-4D97-AF65-F5344CB8AC3E}">
        <p14:creationId xmlns:p14="http://schemas.microsoft.com/office/powerpoint/2010/main" val="376139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B98E9C5-0F63-CAA7-1157-06F4BE20F807}"/>
              </a:ext>
            </a:extLst>
          </p:cNvPr>
          <p:cNvPicPr>
            <a:picLocks noChangeAspect="1"/>
          </p:cNvPicPr>
          <p:nvPr/>
        </p:nvPicPr>
        <p:blipFill>
          <a:blip r:embed="rId2"/>
          <a:stretch>
            <a:fillRect/>
          </a:stretch>
        </p:blipFill>
        <p:spPr>
          <a:xfrm>
            <a:off x="1" y="1"/>
            <a:ext cx="5894621" cy="3522504"/>
          </a:xfrm>
          <a:prstGeom prst="rect">
            <a:avLst/>
          </a:prstGeom>
        </p:spPr>
      </p:pic>
      <p:sp>
        <p:nvSpPr>
          <p:cNvPr id="3" name="CasellaDiTesto 2">
            <a:extLst>
              <a:ext uri="{FF2B5EF4-FFF2-40B4-BE49-F238E27FC236}">
                <a16:creationId xmlns:a16="http://schemas.microsoft.com/office/drawing/2014/main" id="{F9C194FA-42F7-6AA4-E7FF-06CE1B9DF84A}"/>
              </a:ext>
            </a:extLst>
          </p:cNvPr>
          <p:cNvSpPr txBox="1"/>
          <p:nvPr/>
        </p:nvSpPr>
        <p:spPr>
          <a:xfrm>
            <a:off x="4601980" y="884419"/>
            <a:ext cx="1214203" cy="523220"/>
          </a:xfrm>
          <a:prstGeom prst="rect">
            <a:avLst/>
          </a:prstGeom>
          <a:noFill/>
        </p:spPr>
        <p:txBody>
          <a:bodyPr wrap="square" rtlCol="0">
            <a:spAutoFit/>
          </a:bodyPr>
          <a:lstStyle/>
          <a:p>
            <a:pPr algn="ctr"/>
            <a:r>
              <a:rPr lang="it-IT" sz="2800" b="1" dirty="0"/>
              <a:t>-30%</a:t>
            </a:r>
          </a:p>
        </p:txBody>
      </p:sp>
      <p:pic>
        <p:nvPicPr>
          <p:cNvPr id="6" name="Immagine 5">
            <a:extLst>
              <a:ext uri="{FF2B5EF4-FFF2-40B4-BE49-F238E27FC236}">
                <a16:creationId xmlns:a16="http://schemas.microsoft.com/office/drawing/2014/main" id="{01EDFD6F-78F3-B1F2-D6D5-9B6C529176EA}"/>
              </a:ext>
            </a:extLst>
          </p:cNvPr>
          <p:cNvPicPr>
            <a:picLocks noChangeAspect="1"/>
          </p:cNvPicPr>
          <p:nvPr/>
        </p:nvPicPr>
        <p:blipFill>
          <a:blip r:embed="rId3"/>
          <a:stretch>
            <a:fillRect/>
          </a:stretch>
        </p:blipFill>
        <p:spPr>
          <a:xfrm>
            <a:off x="5816183" y="3522504"/>
            <a:ext cx="6375816" cy="3335496"/>
          </a:xfrm>
          <a:prstGeom prst="rect">
            <a:avLst/>
          </a:prstGeom>
        </p:spPr>
      </p:pic>
      <p:sp>
        <p:nvSpPr>
          <p:cNvPr id="7" name="CasellaDiTesto 6">
            <a:extLst>
              <a:ext uri="{FF2B5EF4-FFF2-40B4-BE49-F238E27FC236}">
                <a16:creationId xmlns:a16="http://schemas.microsoft.com/office/drawing/2014/main" id="{0E24F147-888C-A657-3E53-6D817DFB1600}"/>
              </a:ext>
            </a:extLst>
          </p:cNvPr>
          <p:cNvSpPr txBox="1"/>
          <p:nvPr/>
        </p:nvSpPr>
        <p:spPr>
          <a:xfrm>
            <a:off x="10555573" y="4019861"/>
            <a:ext cx="1214203" cy="523220"/>
          </a:xfrm>
          <a:prstGeom prst="rect">
            <a:avLst/>
          </a:prstGeom>
          <a:noFill/>
        </p:spPr>
        <p:txBody>
          <a:bodyPr wrap="square" rtlCol="0">
            <a:spAutoFit/>
          </a:bodyPr>
          <a:lstStyle/>
          <a:p>
            <a:pPr algn="ctr"/>
            <a:r>
              <a:rPr lang="it-IT" sz="2800" b="1" dirty="0"/>
              <a:t>-23%</a:t>
            </a:r>
          </a:p>
        </p:txBody>
      </p:sp>
      <p:sp>
        <p:nvSpPr>
          <p:cNvPr id="8" name="CasellaDiTesto 7">
            <a:extLst>
              <a:ext uri="{FF2B5EF4-FFF2-40B4-BE49-F238E27FC236}">
                <a16:creationId xmlns:a16="http://schemas.microsoft.com/office/drawing/2014/main" id="{E2D33A85-E170-751B-14A0-31BC5F138E49}"/>
              </a:ext>
            </a:extLst>
          </p:cNvPr>
          <p:cNvSpPr txBox="1"/>
          <p:nvPr/>
        </p:nvSpPr>
        <p:spPr>
          <a:xfrm>
            <a:off x="6970426" y="1047360"/>
            <a:ext cx="4601980" cy="1815882"/>
          </a:xfrm>
          <a:prstGeom prst="rect">
            <a:avLst/>
          </a:prstGeom>
          <a:noFill/>
        </p:spPr>
        <p:txBody>
          <a:bodyPr wrap="square" rtlCol="0">
            <a:spAutoFit/>
          </a:bodyPr>
          <a:lstStyle/>
          <a:p>
            <a:pPr algn="ctr"/>
            <a:r>
              <a:rPr lang="it-IT" sz="2800" b="1" dirty="0"/>
              <a:t>Metà dei capi in provincia di Grosseto; 75% tra provincia di Grosseto e di Firenze</a:t>
            </a:r>
          </a:p>
        </p:txBody>
      </p:sp>
      <p:sp>
        <p:nvSpPr>
          <p:cNvPr id="9" name="CasellaDiTesto 8">
            <a:extLst>
              <a:ext uri="{FF2B5EF4-FFF2-40B4-BE49-F238E27FC236}">
                <a16:creationId xmlns:a16="http://schemas.microsoft.com/office/drawing/2014/main" id="{E3AE025F-EF86-4188-77AF-C86CF95A0456}"/>
              </a:ext>
            </a:extLst>
          </p:cNvPr>
          <p:cNvSpPr txBox="1"/>
          <p:nvPr/>
        </p:nvSpPr>
        <p:spPr>
          <a:xfrm>
            <a:off x="242340" y="3851424"/>
            <a:ext cx="5151619" cy="2677656"/>
          </a:xfrm>
          <a:prstGeom prst="rect">
            <a:avLst/>
          </a:prstGeom>
          <a:noFill/>
        </p:spPr>
        <p:txBody>
          <a:bodyPr wrap="square" rtlCol="0">
            <a:spAutoFit/>
          </a:bodyPr>
          <a:lstStyle/>
          <a:p>
            <a:pPr algn="ctr"/>
            <a:r>
              <a:rPr lang="it-IT" sz="2800" b="1" dirty="0"/>
              <a:t>Circa la metà degli allevamenti tra provincia di Grosseto e di Firenze.</a:t>
            </a:r>
          </a:p>
          <a:p>
            <a:pPr algn="ctr"/>
            <a:r>
              <a:rPr lang="it-IT" sz="2800" b="1" dirty="0"/>
              <a:t>Provincia di Lucca: circa il 15% degli allevamenti e meno del 4% dei capi totali</a:t>
            </a:r>
          </a:p>
        </p:txBody>
      </p:sp>
    </p:spTree>
    <p:extLst>
      <p:ext uri="{BB962C8B-B14F-4D97-AF65-F5344CB8AC3E}">
        <p14:creationId xmlns:p14="http://schemas.microsoft.com/office/powerpoint/2010/main" val="859914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CD908C-4E37-74FC-64FB-1D86F3CAE2EE}"/>
              </a:ext>
            </a:extLst>
          </p:cNvPr>
          <p:cNvSpPr>
            <a:spLocks noGrp="1"/>
          </p:cNvSpPr>
          <p:nvPr>
            <p:ph type="title"/>
          </p:nvPr>
        </p:nvSpPr>
        <p:spPr>
          <a:xfrm>
            <a:off x="395975" y="366917"/>
            <a:ext cx="11400050" cy="1024054"/>
          </a:xfrm>
        </p:spPr>
        <p:txBody>
          <a:bodyPr>
            <a:normAutofit fontScale="90000"/>
          </a:bodyPr>
          <a:lstStyle/>
          <a:p>
            <a:r>
              <a:rPr lang="it-IT" sz="3600" dirty="0"/>
              <a:t>Un esempio di ricaduta positiva dei sistemi integrati per l’impatto sull’ambiente </a:t>
            </a:r>
          </a:p>
        </p:txBody>
      </p:sp>
      <p:sp>
        <p:nvSpPr>
          <p:cNvPr id="8" name="CasellaDiTesto 7">
            <a:extLst>
              <a:ext uri="{FF2B5EF4-FFF2-40B4-BE49-F238E27FC236}">
                <a16:creationId xmlns:a16="http://schemas.microsoft.com/office/drawing/2014/main" id="{81ABAA1C-F5F2-3123-D844-A28E7F8C0543}"/>
              </a:ext>
            </a:extLst>
          </p:cNvPr>
          <p:cNvSpPr txBox="1"/>
          <p:nvPr/>
        </p:nvSpPr>
        <p:spPr>
          <a:xfrm>
            <a:off x="1655316" y="1833371"/>
            <a:ext cx="13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Azienda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TdP</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5BCC3F53-F0AE-96BC-CFE8-FAE14CFF6062}"/>
              </a:ext>
            </a:extLst>
          </p:cNvPr>
          <p:cNvSpPr txBox="1"/>
          <p:nvPr/>
        </p:nvSpPr>
        <p:spPr>
          <a:xfrm>
            <a:off x="4252146" y="1811202"/>
            <a:ext cx="13351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Azienda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TdA</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53BDA463-C34F-FAA8-2CFC-EC26AD5DBE33}"/>
              </a:ext>
            </a:extLst>
          </p:cNvPr>
          <p:cNvSpPr txBox="1"/>
          <p:nvPr/>
        </p:nvSpPr>
        <p:spPr>
          <a:xfrm>
            <a:off x="6619656" y="1811202"/>
            <a:ext cx="13628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Azienda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AdC</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FB72C3B0-F026-0265-D9C1-E00632D72687}"/>
              </a:ext>
            </a:extLst>
          </p:cNvPr>
          <p:cNvSpPr txBox="1"/>
          <p:nvPr/>
        </p:nvSpPr>
        <p:spPr>
          <a:xfrm>
            <a:off x="9108688" y="1852307"/>
            <a:ext cx="2459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Dato bibliografico GDO</a:t>
            </a:r>
          </a:p>
        </p:txBody>
      </p:sp>
      <p:sp>
        <p:nvSpPr>
          <p:cNvPr id="13" name="CasellaDiTesto 12">
            <a:extLst>
              <a:ext uri="{FF2B5EF4-FFF2-40B4-BE49-F238E27FC236}">
                <a16:creationId xmlns:a16="http://schemas.microsoft.com/office/drawing/2014/main" id="{3EC38A6B-6454-D3DC-FD5C-C8B43DE57D75}"/>
              </a:ext>
            </a:extLst>
          </p:cNvPr>
          <p:cNvSpPr txBox="1"/>
          <p:nvPr/>
        </p:nvSpPr>
        <p:spPr>
          <a:xfrm>
            <a:off x="1441316" y="3537486"/>
            <a:ext cx="9412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0 kg CO2</a:t>
            </a:r>
          </a:p>
        </p:txBody>
      </p:sp>
      <p:sp>
        <p:nvSpPr>
          <p:cNvPr id="14" name="CasellaDiTesto 13">
            <a:extLst>
              <a:ext uri="{FF2B5EF4-FFF2-40B4-BE49-F238E27FC236}">
                <a16:creationId xmlns:a16="http://schemas.microsoft.com/office/drawing/2014/main" id="{3008B7CD-904D-D39A-E5EC-9FDDC623A726}"/>
              </a:ext>
            </a:extLst>
          </p:cNvPr>
          <p:cNvSpPr txBox="1"/>
          <p:nvPr/>
        </p:nvSpPr>
        <p:spPr>
          <a:xfrm>
            <a:off x="4009696" y="3537485"/>
            <a:ext cx="9412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0 kg CO2</a:t>
            </a:r>
          </a:p>
        </p:txBody>
      </p:sp>
      <p:sp>
        <p:nvSpPr>
          <p:cNvPr id="15" name="CasellaDiTesto 14">
            <a:extLst>
              <a:ext uri="{FF2B5EF4-FFF2-40B4-BE49-F238E27FC236}">
                <a16:creationId xmlns:a16="http://schemas.microsoft.com/office/drawing/2014/main" id="{DE7DF27F-0452-0758-1990-911EC3731C2A}"/>
              </a:ext>
            </a:extLst>
          </p:cNvPr>
          <p:cNvSpPr txBox="1"/>
          <p:nvPr/>
        </p:nvSpPr>
        <p:spPr>
          <a:xfrm>
            <a:off x="6578074" y="3537484"/>
            <a:ext cx="9412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0 kg CO2</a:t>
            </a:r>
          </a:p>
        </p:txBody>
      </p:sp>
      <p:grpSp>
        <p:nvGrpSpPr>
          <p:cNvPr id="18" name="Gruppo 17">
            <a:extLst>
              <a:ext uri="{FF2B5EF4-FFF2-40B4-BE49-F238E27FC236}">
                <a16:creationId xmlns:a16="http://schemas.microsoft.com/office/drawing/2014/main" id="{19CBE055-E06C-64A4-7475-A669068A4B6C}"/>
              </a:ext>
            </a:extLst>
          </p:cNvPr>
          <p:cNvGrpSpPr/>
          <p:nvPr/>
        </p:nvGrpSpPr>
        <p:grpSpPr>
          <a:xfrm>
            <a:off x="908518" y="2199038"/>
            <a:ext cx="1965150" cy="2222354"/>
            <a:chOff x="908518" y="2090552"/>
            <a:chExt cx="1965150" cy="2222354"/>
          </a:xfrm>
        </p:grpSpPr>
        <p:pic>
          <p:nvPicPr>
            <p:cNvPr id="1026" name="Picture 2" descr="vista dall'alto dell'hamburger crudo di manzo tritato isolato su sfondo  bianco Foto stock - Alamy">
              <a:extLst>
                <a:ext uri="{FF2B5EF4-FFF2-40B4-BE49-F238E27FC236}">
                  <a16:creationId xmlns:a16="http://schemas.microsoft.com/office/drawing/2014/main" id="{E4FFF28A-E71D-CE00-CB74-4D5A027EA67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8518" y="2090552"/>
              <a:ext cx="1965150" cy="1880171"/>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A1EA13D6-6FB3-6651-24E4-AE212E9D6876}"/>
                </a:ext>
              </a:extLst>
            </p:cNvPr>
            <p:cNvSpPr txBox="1"/>
            <p:nvPr/>
          </p:nvSpPr>
          <p:spPr>
            <a:xfrm>
              <a:off x="1608012" y="4005129"/>
              <a:ext cx="5822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180g</a:t>
              </a:r>
            </a:p>
          </p:txBody>
        </p:sp>
      </p:grpSp>
      <p:grpSp>
        <p:nvGrpSpPr>
          <p:cNvPr id="19" name="Gruppo 18">
            <a:extLst>
              <a:ext uri="{FF2B5EF4-FFF2-40B4-BE49-F238E27FC236}">
                <a16:creationId xmlns:a16="http://schemas.microsoft.com/office/drawing/2014/main" id="{3F848F92-C175-D1AA-A4C6-1235FBF53B7C}"/>
              </a:ext>
            </a:extLst>
          </p:cNvPr>
          <p:cNvGrpSpPr/>
          <p:nvPr/>
        </p:nvGrpSpPr>
        <p:grpSpPr>
          <a:xfrm>
            <a:off x="3526211" y="2160348"/>
            <a:ext cx="1965150" cy="2222354"/>
            <a:chOff x="908518" y="2090552"/>
            <a:chExt cx="1965150" cy="2222354"/>
          </a:xfrm>
        </p:grpSpPr>
        <p:pic>
          <p:nvPicPr>
            <p:cNvPr id="20" name="Picture 2" descr="vista dall'alto dell'hamburger crudo di manzo tritato isolato su sfondo  bianco Foto stock - Alamy">
              <a:extLst>
                <a:ext uri="{FF2B5EF4-FFF2-40B4-BE49-F238E27FC236}">
                  <a16:creationId xmlns:a16="http://schemas.microsoft.com/office/drawing/2014/main" id="{F7855D0A-7E8B-B447-6504-91FC7EB4851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8518" y="2090552"/>
              <a:ext cx="1965150" cy="1880171"/>
            </a:xfrm>
            <a:prstGeom prst="rect">
              <a:avLst/>
            </a:prstGeom>
            <a:solidFill>
              <a:schemeClr val="accent4">
                <a:lumMod val="40000"/>
                <a:lumOff val="60000"/>
              </a:schemeClr>
            </a:solidFill>
          </p:spPr>
        </p:pic>
        <p:sp>
          <p:nvSpPr>
            <p:cNvPr id="21" name="CasellaDiTesto 20">
              <a:extLst>
                <a:ext uri="{FF2B5EF4-FFF2-40B4-BE49-F238E27FC236}">
                  <a16:creationId xmlns:a16="http://schemas.microsoft.com/office/drawing/2014/main" id="{601FEBA5-1DD8-E01F-CDB0-489E9C5B37BB}"/>
                </a:ext>
              </a:extLst>
            </p:cNvPr>
            <p:cNvSpPr txBox="1"/>
            <p:nvPr/>
          </p:nvSpPr>
          <p:spPr>
            <a:xfrm>
              <a:off x="1608012" y="4005129"/>
              <a:ext cx="5822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180g</a:t>
              </a:r>
            </a:p>
          </p:txBody>
        </p:sp>
      </p:grpSp>
      <p:grpSp>
        <p:nvGrpSpPr>
          <p:cNvPr id="22" name="Gruppo 21">
            <a:extLst>
              <a:ext uri="{FF2B5EF4-FFF2-40B4-BE49-F238E27FC236}">
                <a16:creationId xmlns:a16="http://schemas.microsoft.com/office/drawing/2014/main" id="{085B014C-2020-D008-635C-674304126460}"/>
              </a:ext>
            </a:extLst>
          </p:cNvPr>
          <p:cNvGrpSpPr/>
          <p:nvPr/>
        </p:nvGrpSpPr>
        <p:grpSpPr>
          <a:xfrm>
            <a:off x="5844777" y="2199038"/>
            <a:ext cx="1965150" cy="2222354"/>
            <a:chOff x="908518" y="2090552"/>
            <a:chExt cx="1965150" cy="2222354"/>
          </a:xfrm>
        </p:grpSpPr>
        <p:pic>
          <p:nvPicPr>
            <p:cNvPr id="23" name="Picture 2" descr="vista dall'alto dell'hamburger crudo di manzo tritato isolato su sfondo  bianco Foto stock - Alamy">
              <a:extLst>
                <a:ext uri="{FF2B5EF4-FFF2-40B4-BE49-F238E27FC236}">
                  <a16:creationId xmlns:a16="http://schemas.microsoft.com/office/drawing/2014/main" id="{D730F617-6685-F011-7276-6195149902E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8518" y="2090552"/>
              <a:ext cx="1965150" cy="1880171"/>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5B89AE00-C6C3-ECCA-FCD9-6C7B81310CE6}"/>
                </a:ext>
              </a:extLst>
            </p:cNvPr>
            <p:cNvSpPr txBox="1"/>
            <p:nvPr/>
          </p:nvSpPr>
          <p:spPr>
            <a:xfrm>
              <a:off x="1608012" y="4005129"/>
              <a:ext cx="5822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180g</a:t>
              </a:r>
            </a:p>
          </p:txBody>
        </p:sp>
      </p:grpSp>
      <p:grpSp>
        <p:nvGrpSpPr>
          <p:cNvPr id="25" name="Gruppo 24">
            <a:extLst>
              <a:ext uri="{FF2B5EF4-FFF2-40B4-BE49-F238E27FC236}">
                <a16:creationId xmlns:a16="http://schemas.microsoft.com/office/drawing/2014/main" id="{59150D8E-A606-57EA-B3B6-A36EE8E70CA5}"/>
              </a:ext>
            </a:extLst>
          </p:cNvPr>
          <p:cNvGrpSpPr/>
          <p:nvPr/>
        </p:nvGrpSpPr>
        <p:grpSpPr>
          <a:xfrm>
            <a:off x="8401330" y="2199038"/>
            <a:ext cx="1965150" cy="2222354"/>
            <a:chOff x="908518" y="2090552"/>
            <a:chExt cx="1965150" cy="2222354"/>
          </a:xfrm>
        </p:grpSpPr>
        <p:pic>
          <p:nvPicPr>
            <p:cNvPr id="26" name="Picture 2" descr="vista dall'alto dell'hamburger crudo di manzo tritato isolato su sfondo  bianco Foto stock - Alamy">
              <a:extLst>
                <a:ext uri="{FF2B5EF4-FFF2-40B4-BE49-F238E27FC236}">
                  <a16:creationId xmlns:a16="http://schemas.microsoft.com/office/drawing/2014/main" id="{96CBEC9E-6B6D-A006-27EB-E4487A8AD67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8518" y="2090552"/>
              <a:ext cx="1965150" cy="1880171"/>
            </a:xfrm>
            <a:prstGeom prst="rect">
              <a:avLst/>
            </a:prstGeom>
            <a:noFill/>
            <a:extLst>
              <a:ext uri="{909E8E84-426E-40DD-AFC4-6F175D3DCCD1}">
                <a14:hiddenFill xmlns:a14="http://schemas.microsoft.com/office/drawing/2010/main">
                  <a:solidFill>
                    <a:srgbClr val="FFFFFF"/>
                  </a:solidFill>
                </a14:hiddenFill>
              </a:ext>
            </a:extLst>
          </p:spPr>
        </p:pic>
        <p:sp>
          <p:nvSpPr>
            <p:cNvPr id="27" name="CasellaDiTesto 26">
              <a:extLst>
                <a:ext uri="{FF2B5EF4-FFF2-40B4-BE49-F238E27FC236}">
                  <a16:creationId xmlns:a16="http://schemas.microsoft.com/office/drawing/2014/main" id="{3F5CB180-FA2C-6B8F-7C4C-0DBFC7661CBB}"/>
                </a:ext>
              </a:extLst>
            </p:cNvPr>
            <p:cNvSpPr txBox="1"/>
            <p:nvPr/>
          </p:nvSpPr>
          <p:spPr>
            <a:xfrm>
              <a:off x="1608012" y="4005129"/>
              <a:ext cx="5822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180g</a:t>
              </a:r>
            </a:p>
          </p:txBody>
        </p:sp>
      </p:grpSp>
      <p:sp>
        <p:nvSpPr>
          <p:cNvPr id="28" name="CasellaDiTesto 27">
            <a:extLst>
              <a:ext uri="{FF2B5EF4-FFF2-40B4-BE49-F238E27FC236}">
                <a16:creationId xmlns:a16="http://schemas.microsoft.com/office/drawing/2014/main" id="{989F922A-6CF5-C3BF-E5E7-4D9195D51358}"/>
              </a:ext>
            </a:extLst>
          </p:cNvPr>
          <p:cNvSpPr txBox="1"/>
          <p:nvPr/>
        </p:nvSpPr>
        <p:spPr>
          <a:xfrm>
            <a:off x="3974152" y="2980852"/>
            <a:ext cx="1069267" cy="400110"/>
          </a:xfrm>
          <a:prstGeom prst="rect">
            <a:avLst/>
          </a:prstGeom>
          <a:solidFill>
            <a:schemeClr val="accent4">
              <a:lumMod val="40000"/>
              <a:lumOff val="60000"/>
            </a:schemeClr>
          </a:solidFill>
        </p:spPr>
        <p:txBody>
          <a:bodyPr wrap="none" rtlCol="0">
            <a:spAutoFit/>
          </a:bodyPr>
          <a:lstStyle>
            <a:defPPr>
              <a:defRPr lang="en-US"/>
            </a:defPPr>
            <a:lvl1pPr>
              <a:defRPr sz="20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0 kg CO</a:t>
            </a: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32" name="CasellaDiTesto 31">
            <a:extLst>
              <a:ext uri="{FF2B5EF4-FFF2-40B4-BE49-F238E27FC236}">
                <a16:creationId xmlns:a16="http://schemas.microsoft.com/office/drawing/2014/main" id="{98167D9E-8DE9-CDC2-7DA0-FC0F8F644BC7}"/>
              </a:ext>
            </a:extLst>
          </p:cNvPr>
          <p:cNvSpPr txBox="1"/>
          <p:nvPr/>
        </p:nvSpPr>
        <p:spPr>
          <a:xfrm>
            <a:off x="1298184" y="2957437"/>
            <a:ext cx="1247457" cy="400110"/>
          </a:xfrm>
          <a:prstGeom prst="rect">
            <a:avLst/>
          </a:prstGeom>
          <a:solidFill>
            <a:schemeClr val="accent4">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0 kg CO</a:t>
            </a: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33" name="CasellaDiTesto 32">
            <a:extLst>
              <a:ext uri="{FF2B5EF4-FFF2-40B4-BE49-F238E27FC236}">
                <a16:creationId xmlns:a16="http://schemas.microsoft.com/office/drawing/2014/main" id="{0E99B09B-419E-11B1-FC66-DC75C6CBFD7B}"/>
              </a:ext>
            </a:extLst>
          </p:cNvPr>
          <p:cNvSpPr txBox="1"/>
          <p:nvPr/>
        </p:nvSpPr>
        <p:spPr>
          <a:xfrm>
            <a:off x="6254267" y="2980852"/>
            <a:ext cx="1265090" cy="400110"/>
          </a:xfrm>
          <a:prstGeom prst="rect">
            <a:avLst/>
          </a:prstGeom>
          <a:solidFill>
            <a:schemeClr val="accent4">
              <a:lumMod val="40000"/>
              <a:lumOff val="60000"/>
            </a:schemeClr>
          </a:solidFill>
        </p:spPr>
        <p:txBody>
          <a:bodyPr wrap="none" rtlCol="0">
            <a:spAutoFit/>
          </a:bodyPr>
          <a:lstStyle>
            <a:defPPr>
              <a:defRPr lang="en-US"/>
            </a:defPPr>
            <a:lvl1pPr>
              <a:defRPr sz="20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3,7 kg CO</a:t>
            </a: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grpSp>
        <p:nvGrpSpPr>
          <p:cNvPr id="42" name="Gruppo 41">
            <a:extLst>
              <a:ext uri="{FF2B5EF4-FFF2-40B4-BE49-F238E27FC236}">
                <a16:creationId xmlns:a16="http://schemas.microsoft.com/office/drawing/2014/main" id="{433AE7AA-FB24-EE4F-1CA1-914DEA5798F1}"/>
              </a:ext>
            </a:extLst>
          </p:cNvPr>
          <p:cNvGrpSpPr/>
          <p:nvPr/>
        </p:nvGrpSpPr>
        <p:grpSpPr>
          <a:xfrm>
            <a:off x="925385" y="4521097"/>
            <a:ext cx="2306387" cy="1325564"/>
            <a:chOff x="630167" y="5419840"/>
            <a:chExt cx="2306387" cy="1325564"/>
          </a:xfrm>
        </p:grpSpPr>
        <p:pic>
          <p:nvPicPr>
            <p:cNvPr id="1028"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299FAF75-31D4-5108-14D4-6844A3D6F7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167" y="5419840"/>
              <a:ext cx="1325564" cy="1325564"/>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60A85499-F05B-CD97-5A8C-70535CB78FFC}"/>
                </a:ext>
              </a:extLst>
            </p:cNvPr>
            <p:cNvSpPr txBox="1"/>
            <p:nvPr/>
          </p:nvSpPr>
          <p:spPr>
            <a:xfrm>
              <a:off x="1831401" y="5779719"/>
              <a:ext cx="1105153" cy="6052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assorbito</a:t>
              </a:r>
            </a:p>
          </p:txBody>
        </p:sp>
      </p:grpSp>
      <p:grpSp>
        <p:nvGrpSpPr>
          <p:cNvPr id="43" name="Gruppo 42">
            <a:extLst>
              <a:ext uri="{FF2B5EF4-FFF2-40B4-BE49-F238E27FC236}">
                <a16:creationId xmlns:a16="http://schemas.microsoft.com/office/drawing/2014/main" id="{0883B47D-860D-B4A2-209E-380AA3468930}"/>
              </a:ext>
            </a:extLst>
          </p:cNvPr>
          <p:cNvGrpSpPr/>
          <p:nvPr/>
        </p:nvGrpSpPr>
        <p:grpSpPr>
          <a:xfrm>
            <a:off x="3491928" y="4562641"/>
            <a:ext cx="2306387" cy="1325564"/>
            <a:chOff x="630167" y="5419840"/>
            <a:chExt cx="2306387" cy="1325564"/>
          </a:xfrm>
        </p:grpSpPr>
        <p:pic>
          <p:nvPicPr>
            <p:cNvPr id="44"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3A5676F8-B872-A602-C1FC-7D95E7E952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167" y="5419840"/>
              <a:ext cx="1325564" cy="1325564"/>
            </a:xfrm>
            <a:prstGeom prst="rect">
              <a:avLst/>
            </a:prstGeom>
            <a:noFill/>
            <a:extLst>
              <a:ext uri="{909E8E84-426E-40DD-AFC4-6F175D3DCCD1}">
                <a14:hiddenFill xmlns:a14="http://schemas.microsoft.com/office/drawing/2010/main">
                  <a:solidFill>
                    <a:srgbClr val="FFFFFF"/>
                  </a:solidFill>
                </a14:hiddenFill>
              </a:ext>
            </a:extLst>
          </p:spPr>
        </p:pic>
        <p:sp>
          <p:nvSpPr>
            <p:cNvPr id="45" name="CasellaDiTesto 44">
              <a:extLst>
                <a:ext uri="{FF2B5EF4-FFF2-40B4-BE49-F238E27FC236}">
                  <a16:creationId xmlns:a16="http://schemas.microsoft.com/office/drawing/2014/main" id="{47E3B163-4109-4DCF-1ACC-133B99273B8E}"/>
                </a:ext>
              </a:extLst>
            </p:cNvPr>
            <p:cNvSpPr txBox="1"/>
            <p:nvPr/>
          </p:nvSpPr>
          <p:spPr>
            <a:xfrm>
              <a:off x="1831401" y="5779719"/>
              <a:ext cx="1105153" cy="6052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assorbito</a:t>
              </a:r>
            </a:p>
          </p:txBody>
        </p:sp>
      </p:grpSp>
      <p:grpSp>
        <p:nvGrpSpPr>
          <p:cNvPr id="46" name="Gruppo 45">
            <a:extLst>
              <a:ext uri="{FF2B5EF4-FFF2-40B4-BE49-F238E27FC236}">
                <a16:creationId xmlns:a16="http://schemas.microsoft.com/office/drawing/2014/main" id="{C8F9D100-4144-2484-7E03-7BF5ECE0D6C5}"/>
              </a:ext>
            </a:extLst>
          </p:cNvPr>
          <p:cNvGrpSpPr/>
          <p:nvPr/>
        </p:nvGrpSpPr>
        <p:grpSpPr>
          <a:xfrm>
            <a:off x="6058471" y="4521609"/>
            <a:ext cx="2306387" cy="1325564"/>
            <a:chOff x="630167" y="5419840"/>
            <a:chExt cx="2306387" cy="1325564"/>
          </a:xfrm>
        </p:grpSpPr>
        <p:pic>
          <p:nvPicPr>
            <p:cNvPr id="47"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4115067C-C147-4709-99F3-9BBE4596AD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167" y="5419840"/>
              <a:ext cx="1325564" cy="1325564"/>
            </a:xfrm>
            <a:prstGeom prst="rect">
              <a:avLst/>
            </a:prstGeom>
            <a:noFill/>
            <a:extLst>
              <a:ext uri="{909E8E84-426E-40DD-AFC4-6F175D3DCCD1}">
                <a14:hiddenFill xmlns:a14="http://schemas.microsoft.com/office/drawing/2010/main">
                  <a:solidFill>
                    <a:srgbClr val="FFFFFF"/>
                  </a:solidFill>
                </a14:hiddenFill>
              </a:ext>
            </a:extLst>
          </p:spPr>
        </p:pic>
        <p:sp>
          <p:nvSpPr>
            <p:cNvPr id="48" name="CasellaDiTesto 47">
              <a:extLst>
                <a:ext uri="{FF2B5EF4-FFF2-40B4-BE49-F238E27FC236}">
                  <a16:creationId xmlns:a16="http://schemas.microsoft.com/office/drawing/2014/main" id="{9D6FC826-648D-E230-3CF8-249383BD738A}"/>
                </a:ext>
              </a:extLst>
            </p:cNvPr>
            <p:cNvSpPr txBox="1"/>
            <p:nvPr/>
          </p:nvSpPr>
          <p:spPr>
            <a:xfrm>
              <a:off x="1831401" y="5779719"/>
              <a:ext cx="1105153" cy="6052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33 %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assorbito</a:t>
              </a:r>
            </a:p>
          </p:txBody>
        </p:sp>
      </p:grpSp>
      <p:sp>
        <p:nvSpPr>
          <p:cNvPr id="49" name="CasellaDiTesto 48">
            <a:extLst>
              <a:ext uri="{FF2B5EF4-FFF2-40B4-BE49-F238E27FC236}">
                <a16:creationId xmlns:a16="http://schemas.microsoft.com/office/drawing/2014/main" id="{D230CEB5-835C-3300-0049-F2D28FE68E4F}"/>
              </a:ext>
            </a:extLst>
          </p:cNvPr>
          <p:cNvSpPr txBox="1"/>
          <p:nvPr/>
        </p:nvSpPr>
        <p:spPr>
          <a:xfrm>
            <a:off x="8788110" y="3020336"/>
            <a:ext cx="1264833" cy="400110"/>
          </a:xfrm>
          <a:prstGeom prst="rect">
            <a:avLst/>
          </a:prstGeom>
          <a:solidFill>
            <a:schemeClr val="accent4">
              <a:lumMod val="40000"/>
              <a:lumOff val="60000"/>
            </a:schemeClr>
          </a:solidFill>
        </p:spPr>
        <p:txBody>
          <a:bodyPr wrap="none" rtlCol="0">
            <a:spAutoFit/>
          </a:bodyPr>
          <a:lstStyle>
            <a:defPPr>
              <a:defRPr lang="en-US"/>
            </a:defPPr>
            <a:lvl1pPr>
              <a:defRPr sz="20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5,3 kg CO</a:t>
            </a: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3" name="CasellaDiTesto 2">
            <a:extLst>
              <a:ext uri="{FF2B5EF4-FFF2-40B4-BE49-F238E27FC236}">
                <a16:creationId xmlns:a16="http://schemas.microsoft.com/office/drawing/2014/main" id="{F28444F5-0371-C827-A59E-3894E8B621EA}"/>
              </a:ext>
            </a:extLst>
          </p:cNvPr>
          <p:cNvSpPr txBox="1"/>
          <p:nvPr/>
        </p:nvSpPr>
        <p:spPr>
          <a:xfrm>
            <a:off x="9694212" y="5497824"/>
            <a:ext cx="13445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Berton </a:t>
            </a:r>
            <a:r>
              <a:rPr kumimoji="0" lang="it-IT" sz="12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grpSp>
        <p:nvGrpSpPr>
          <p:cNvPr id="4" name="Gruppo 3">
            <a:extLst>
              <a:ext uri="{FF2B5EF4-FFF2-40B4-BE49-F238E27FC236}">
                <a16:creationId xmlns:a16="http://schemas.microsoft.com/office/drawing/2014/main" id="{75BFF73F-78C2-5169-F67E-2A1999A061D8}"/>
              </a:ext>
            </a:extLst>
          </p:cNvPr>
          <p:cNvGrpSpPr/>
          <p:nvPr/>
        </p:nvGrpSpPr>
        <p:grpSpPr>
          <a:xfrm>
            <a:off x="8412898" y="4521353"/>
            <a:ext cx="2566543" cy="1325564"/>
            <a:chOff x="630167" y="5419840"/>
            <a:chExt cx="2566543" cy="1325564"/>
          </a:xfrm>
        </p:grpSpPr>
        <p:pic>
          <p:nvPicPr>
            <p:cNvPr id="5" name="Picture 4" descr="icona albero design semplice albero verde piatto idee economiche per  l'utilizzo della carta per ridurre l'abbattimento degli alberi 2756855 Arte  vettoriale a Vecteezy">
              <a:extLst>
                <a:ext uri="{FF2B5EF4-FFF2-40B4-BE49-F238E27FC236}">
                  <a16:creationId xmlns:a16="http://schemas.microsoft.com/office/drawing/2014/main" id="{05B48BFA-A29D-4BA3-D4DA-4DEE54188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167" y="5419840"/>
              <a:ext cx="1325564" cy="132556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FA4196D-BF8D-8C04-83CD-67C53ACE7683}"/>
                </a:ext>
              </a:extLst>
            </p:cNvPr>
            <p:cNvSpPr txBox="1"/>
            <p:nvPr/>
          </p:nvSpPr>
          <p:spPr>
            <a:xfrm>
              <a:off x="1831401" y="5779719"/>
              <a:ext cx="1365309" cy="6052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25000" noProof="0" dirty="0">
                  <a:ln>
                    <a:noFill/>
                  </a:ln>
                  <a:solidFill>
                    <a:prstClr val="black"/>
                  </a:solidFill>
                  <a:effectLst/>
                  <a:uLnTx/>
                  <a:uFillTx/>
                  <a:latin typeface="Calibri" panose="020F0502020204030204"/>
                  <a:ea typeface="+mn-ea"/>
                  <a:cs typeface="+mn-cs"/>
                </a:rPr>
                <a:t>Assorbito in FR</a:t>
              </a:r>
            </a:p>
          </p:txBody>
        </p:sp>
      </p:grpSp>
      <p:grpSp>
        <p:nvGrpSpPr>
          <p:cNvPr id="7" name="Gruppo 6">
            <a:extLst>
              <a:ext uri="{FF2B5EF4-FFF2-40B4-BE49-F238E27FC236}">
                <a16:creationId xmlns:a16="http://schemas.microsoft.com/office/drawing/2014/main" id="{C5605C4B-C91F-53C3-303F-243A12B53BB0}"/>
              </a:ext>
            </a:extLst>
          </p:cNvPr>
          <p:cNvGrpSpPr/>
          <p:nvPr/>
        </p:nvGrpSpPr>
        <p:grpSpPr>
          <a:xfrm>
            <a:off x="2387201" y="6068144"/>
            <a:ext cx="7417598" cy="704422"/>
            <a:chOff x="5209628" y="2138060"/>
            <a:chExt cx="1620432" cy="1476014"/>
          </a:xfrm>
          <a:solidFill>
            <a:schemeClr val="accent6"/>
          </a:solidFill>
        </p:grpSpPr>
        <p:sp>
          <p:nvSpPr>
            <p:cNvPr id="9" name="Rettangolo con angoli arrotondati 8">
              <a:extLst>
                <a:ext uri="{FF2B5EF4-FFF2-40B4-BE49-F238E27FC236}">
                  <a16:creationId xmlns:a16="http://schemas.microsoft.com/office/drawing/2014/main" id="{445384BE-66FF-15FA-D273-114B52145211}"/>
                </a:ext>
              </a:extLst>
            </p:cNvPr>
            <p:cNvSpPr/>
            <p:nvPr/>
          </p:nvSpPr>
          <p:spPr>
            <a:xfrm>
              <a:off x="5209628" y="2138060"/>
              <a:ext cx="1620432" cy="1476014"/>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3B74C458-E05F-8F93-2B95-F1C3966D6717}"/>
                </a:ext>
              </a:extLst>
            </p:cNvPr>
            <p:cNvSpPr txBox="1"/>
            <p:nvPr/>
          </p:nvSpPr>
          <p:spPr>
            <a:xfrm>
              <a:off x="5281681" y="2210113"/>
              <a:ext cx="1476326" cy="133190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Wingdings"/>
                  <a:cs typeface="Calibri"/>
                  <a:sym typeface="Wingdings"/>
                </a:rPr>
                <a:t>Progetto Marruca PSR 2013-2020 regione Toscana</a:t>
              </a: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grpSp>
      <p:sp>
        <p:nvSpPr>
          <p:cNvPr id="30" name="CasellaDiTesto 29">
            <a:extLst>
              <a:ext uri="{FF2B5EF4-FFF2-40B4-BE49-F238E27FC236}">
                <a16:creationId xmlns:a16="http://schemas.microsoft.com/office/drawing/2014/main" id="{5815D9C8-45AE-D4BE-87F9-321D203A35F8}"/>
              </a:ext>
            </a:extLst>
          </p:cNvPr>
          <p:cNvSpPr txBox="1"/>
          <p:nvPr/>
        </p:nvSpPr>
        <p:spPr>
          <a:xfrm>
            <a:off x="10398158" y="2957437"/>
            <a:ext cx="1752276" cy="646331"/>
          </a:xfrm>
          <a:prstGeom prst="rect">
            <a:avLst/>
          </a:prstGeom>
          <a:solidFill>
            <a:schemeClr val="accent4">
              <a:lumMod val="40000"/>
              <a:lumOff val="60000"/>
            </a:schemeClr>
          </a:solidFill>
        </p:spPr>
        <p:txBody>
          <a:bodyPr wrap="square" rtlCol="0">
            <a:spAutoFit/>
          </a:bodyPr>
          <a:lstStyle>
            <a:defPPr>
              <a:defRPr lang="en-US"/>
            </a:defPPr>
            <a:lvl1pPr>
              <a:defRPr sz="20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Emissione netta CO</a:t>
            </a:r>
            <a:r>
              <a:rPr kumimoji="0" lang="it-IT"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564438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C88312-2E8B-677F-BD24-1F19E0A4CE3D}"/>
              </a:ext>
            </a:extLst>
          </p:cNvPr>
          <p:cNvSpPr>
            <a:spLocks noGrp="1"/>
          </p:cNvSpPr>
          <p:nvPr>
            <p:ph type="title"/>
          </p:nvPr>
        </p:nvSpPr>
        <p:spPr/>
        <p:txBody>
          <a:bodyPr/>
          <a:lstStyle/>
          <a:p>
            <a:r>
              <a:rPr lang="it-IT" b="1" dirty="0"/>
              <a:t>Valore economico dei crediti di C</a:t>
            </a:r>
          </a:p>
        </p:txBody>
      </p:sp>
      <p:graphicFrame>
        <p:nvGraphicFramePr>
          <p:cNvPr id="17" name="Grafico 16">
            <a:extLst>
              <a:ext uri="{FF2B5EF4-FFF2-40B4-BE49-F238E27FC236}">
                <a16:creationId xmlns:a16="http://schemas.microsoft.com/office/drawing/2014/main" id="{4AFF7932-9180-014E-F21D-C6D57223CF21}"/>
              </a:ext>
            </a:extLst>
          </p:cNvPr>
          <p:cNvGraphicFramePr>
            <a:graphicFrameLocks/>
          </p:cNvGraphicFramePr>
          <p:nvPr/>
        </p:nvGraphicFramePr>
        <p:xfrm>
          <a:off x="1212287" y="1410348"/>
          <a:ext cx="6037348" cy="4802187"/>
        </p:xfrm>
        <a:graphic>
          <a:graphicData uri="http://schemas.openxmlformats.org/drawingml/2006/chart">
            <c:chart xmlns:c="http://schemas.openxmlformats.org/drawingml/2006/chart" xmlns:r="http://schemas.openxmlformats.org/officeDocument/2006/relationships" r:id="rId2"/>
          </a:graphicData>
        </a:graphic>
      </p:graphicFrame>
      <p:sp>
        <p:nvSpPr>
          <p:cNvPr id="18" name="CasellaDiTesto 17">
            <a:extLst>
              <a:ext uri="{FF2B5EF4-FFF2-40B4-BE49-F238E27FC236}">
                <a16:creationId xmlns:a16="http://schemas.microsoft.com/office/drawing/2014/main" id="{5939CE9E-D089-D940-E651-D665FA942CD7}"/>
              </a:ext>
            </a:extLst>
          </p:cNvPr>
          <p:cNvSpPr txBox="1"/>
          <p:nvPr/>
        </p:nvSpPr>
        <p:spPr>
          <a:xfrm>
            <a:off x="8104669" y="4968509"/>
            <a:ext cx="3249131" cy="830997"/>
          </a:xfrm>
          <a:prstGeom prst="rect">
            <a:avLst/>
          </a:prstGeom>
          <a:solidFill>
            <a:schemeClr val="accent2">
              <a:lumMod val="20000"/>
              <a:lumOff val="80000"/>
            </a:schemeClr>
          </a:solidFill>
        </p:spPr>
        <p:txBody>
          <a:bodyPr wrap="square" rtlCol="0">
            <a:spAutoFit/>
          </a:bodyPr>
          <a:lstStyle/>
          <a:p>
            <a:r>
              <a:rPr lang="it-IT" sz="2400" dirty="0"/>
              <a:t>p. medio crediti di C = 87€ </a:t>
            </a:r>
            <a:r>
              <a:rPr lang="it-IT" sz="2400" dirty="0" err="1"/>
              <a:t>tonn</a:t>
            </a:r>
            <a:endParaRPr lang="it-IT" sz="2400" dirty="0"/>
          </a:p>
        </p:txBody>
      </p:sp>
      <p:pic>
        <p:nvPicPr>
          <p:cNvPr id="3074" name="Picture 2" descr="Carbon Credit: cosa sono e come devono essere utilizzati?">
            <a:extLst>
              <a:ext uri="{FF2B5EF4-FFF2-40B4-BE49-F238E27FC236}">
                <a16:creationId xmlns:a16="http://schemas.microsoft.com/office/drawing/2014/main" id="{BAB26401-22E6-67D2-0E5D-08B0DE066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586" y="2432965"/>
            <a:ext cx="4388481" cy="244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06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ssolv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a inversione 5"/>
          <p:cNvSpPr/>
          <p:nvPr/>
        </p:nvSpPr>
        <p:spPr>
          <a:xfrm flipV="1">
            <a:off x="937261" y="2949821"/>
            <a:ext cx="10126980" cy="372617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514" y="594360"/>
            <a:ext cx="4883487" cy="3247000"/>
          </a:xfrm>
          <a:prstGeom prst="rect">
            <a:avLst/>
          </a:prstGeom>
        </p:spPr>
      </p:pic>
      <p:pic>
        <p:nvPicPr>
          <p:cNvPr id="4" name="Immagine 3" descr="15-06-12 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37" y="0"/>
            <a:ext cx="5915377" cy="2949821"/>
          </a:xfrm>
          <a:prstGeom prst="rect">
            <a:avLst/>
          </a:prstGeom>
        </p:spPr>
      </p:pic>
      <p:pic>
        <p:nvPicPr>
          <p:cNvPr id="5" name="Immagine 4" descr="4-7-2012 1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817" y="2767821"/>
            <a:ext cx="3464696" cy="3908179"/>
          </a:xfrm>
          <a:prstGeom prst="rect">
            <a:avLst/>
          </a:prstGeom>
        </p:spPr>
      </p:pic>
      <p:sp>
        <p:nvSpPr>
          <p:cNvPr id="7" name="CasellaDiTesto 6"/>
          <p:cNvSpPr txBox="1"/>
          <p:nvPr/>
        </p:nvSpPr>
        <p:spPr>
          <a:xfrm>
            <a:off x="1508760" y="2"/>
            <a:ext cx="8001000" cy="646331"/>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3600" dirty="0"/>
              <a:t>Conforto </a:t>
            </a:r>
            <a:r>
              <a:rPr lang="en-GB" sz="3600" dirty="0" err="1"/>
              <a:t>termico</a:t>
            </a:r>
            <a:r>
              <a:rPr lang="en-GB" sz="3600" dirty="0"/>
              <a:t> al </a:t>
            </a:r>
            <a:r>
              <a:rPr lang="en-GB" sz="3600" dirty="0" err="1"/>
              <a:t>pascolo</a:t>
            </a:r>
            <a:endParaRPr lang="en-GB" sz="3600" dirty="0"/>
          </a:p>
        </p:txBody>
      </p:sp>
    </p:spTree>
    <p:extLst>
      <p:ext uri="{BB962C8B-B14F-4D97-AF65-F5344CB8AC3E}">
        <p14:creationId xmlns:p14="http://schemas.microsoft.com/office/powerpoint/2010/main" val="394142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47E1316-16F0-5B50-ABD6-68982E8EEAA2}"/>
              </a:ext>
            </a:extLst>
          </p:cNvPr>
          <p:cNvSpPr txBox="1"/>
          <p:nvPr/>
        </p:nvSpPr>
        <p:spPr>
          <a:xfrm>
            <a:off x="1012630" y="116049"/>
            <a:ext cx="1813167" cy="461665"/>
          </a:xfrm>
          <a:prstGeom prst="rect">
            <a:avLst/>
          </a:prstGeom>
          <a:noFill/>
        </p:spPr>
        <p:txBody>
          <a:bodyPr wrap="square" rtlCol="0">
            <a:spAutoFit/>
          </a:bodyPr>
          <a:lstStyle/>
          <a:p>
            <a:pPr algn="ctr"/>
            <a:r>
              <a:rPr lang="it-IT" sz="2400" dirty="0"/>
              <a:t>June 21-22</a:t>
            </a:r>
          </a:p>
        </p:txBody>
      </p:sp>
      <p:sp>
        <p:nvSpPr>
          <p:cNvPr id="6" name="CasellaDiTesto 5">
            <a:extLst>
              <a:ext uri="{FF2B5EF4-FFF2-40B4-BE49-F238E27FC236}">
                <a16:creationId xmlns:a16="http://schemas.microsoft.com/office/drawing/2014/main" id="{A64D8B0B-3030-07DE-E2B8-E3F221CBE606}"/>
              </a:ext>
            </a:extLst>
          </p:cNvPr>
          <p:cNvSpPr txBox="1"/>
          <p:nvPr/>
        </p:nvSpPr>
        <p:spPr>
          <a:xfrm>
            <a:off x="4539566" y="111571"/>
            <a:ext cx="1813167" cy="461665"/>
          </a:xfrm>
          <a:prstGeom prst="rect">
            <a:avLst/>
          </a:prstGeom>
          <a:noFill/>
        </p:spPr>
        <p:txBody>
          <a:bodyPr wrap="square" rtlCol="0">
            <a:spAutoFit/>
          </a:bodyPr>
          <a:lstStyle/>
          <a:p>
            <a:pPr algn="ctr"/>
            <a:r>
              <a:rPr lang="it-IT" sz="2400" dirty="0" err="1"/>
              <a:t>July</a:t>
            </a:r>
            <a:r>
              <a:rPr lang="it-IT" sz="2400" dirty="0"/>
              <a:t> 21-22</a:t>
            </a:r>
          </a:p>
        </p:txBody>
      </p:sp>
      <p:cxnSp>
        <p:nvCxnSpPr>
          <p:cNvPr id="15" name="Connettore 1 14">
            <a:extLst>
              <a:ext uri="{FF2B5EF4-FFF2-40B4-BE49-F238E27FC236}">
                <a16:creationId xmlns:a16="http://schemas.microsoft.com/office/drawing/2014/main" id="{381262FA-B3A4-8E83-D901-9782FF5BE754}"/>
              </a:ext>
            </a:extLst>
          </p:cNvPr>
          <p:cNvCxnSpPr>
            <a:cxnSpLocks/>
          </p:cNvCxnSpPr>
          <p:nvPr/>
        </p:nvCxnSpPr>
        <p:spPr>
          <a:xfrm>
            <a:off x="10310248" y="1696455"/>
            <a:ext cx="28969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41AFFE23-74E5-E534-62C5-77FBFCA33034}"/>
              </a:ext>
            </a:extLst>
          </p:cNvPr>
          <p:cNvSpPr txBox="1"/>
          <p:nvPr/>
        </p:nvSpPr>
        <p:spPr>
          <a:xfrm>
            <a:off x="10599939" y="1573344"/>
            <a:ext cx="1411549" cy="246221"/>
          </a:xfrm>
          <a:prstGeom prst="rect">
            <a:avLst/>
          </a:prstGeom>
          <a:noFill/>
        </p:spPr>
        <p:txBody>
          <a:bodyPr wrap="square" rtlCol="0">
            <a:spAutoFit/>
          </a:bodyPr>
          <a:lstStyle/>
          <a:p>
            <a:r>
              <a:rPr lang="en-GB" sz="1000" dirty="0"/>
              <a:t>Heat stress threshold</a:t>
            </a:r>
          </a:p>
        </p:txBody>
      </p:sp>
      <p:sp>
        <p:nvSpPr>
          <p:cNvPr id="20" name="CasellaDiTesto 19">
            <a:extLst>
              <a:ext uri="{FF2B5EF4-FFF2-40B4-BE49-F238E27FC236}">
                <a16:creationId xmlns:a16="http://schemas.microsoft.com/office/drawing/2014/main" id="{C87C14AD-94DA-BB8A-6EC9-FFA165F6F1DF}"/>
              </a:ext>
            </a:extLst>
          </p:cNvPr>
          <p:cNvSpPr txBox="1"/>
          <p:nvPr/>
        </p:nvSpPr>
        <p:spPr>
          <a:xfrm>
            <a:off x="10310249" y="320003"/>
            <a:ext cx="1652791" cy="338554"/>
          </a:xfrm>
          <a:prstGeom prst="rect">
            <a:avLst/>
          </a:prstGeom>
          <a:noFill/>
        </p:spPr>
        <p:txBody>
          <a:bodyPr wrap="square" rtlCol="0">
            <a:spAutoFit/>
          </a:bodyPr>
          <a:lstStyle/>
          <a:p>
            <a:r>
              <a:rPr lang="it-IT" sz="1600" dirty="0" err="1"/>
              <a:t>Loughgall</a:t>
            </a:r>
            <a:r>
              <a:rPr lang="it-IT" sz="1600" dirty="0"/>
              <a:t> (UK)</a:t>
            </a:r>
          </a:p>
        </p:txBody>
      </p:sp>
      <p:pic>
        <p:nvPicPr>
          <p:cNvPr id="21" name="Picture 37">
            <a:extLst>
              <a:ext uri="{FF2B5EF4-FFF2-40B4-BE49-F238E27FC236}">
                <a16:creationId xmlns:a16="http://schemas.microsoft.com/office/drawing/2014/main" id="{6AD33034-BED9-0A69-1AC3-D860F10EB4F3}"/>
              </a:ext>
            </a:extLst>
          </p:cNvPr>
          <p:cNvPicPr>
            <a:picLocks noChangeAspect="1"/>
          </p:cNvPicPr>
          <p:nvPr/>
        </p:nvPicPr>
        <p:blipFill>
          <a:blip r:embed="rId3"/>
          <a:stretch>
            <a:fillRect/>
          </a:stretch>
        </p:blipFill>
        <p:spPr>
          <a:xfrm>
            <a:off x="104676" y="2537655"/>
            <a:ext cx="3198597" cy="1696493"/>
          </a:xfrm>
          <a:prstGeom prst="rect">
            <a:avLst/>
          </a:prstGeom>
        </p:spPr>
      </p:pic>
      <p:pic>
        <p:nvPicPr>
          <p:cNvPr id="22" name="Picture 58">
            <a:extLst>
              <a:ext uri="{FF2B5EF4-FFF2-40B4-BE49-F238E27FC236}">
                <a16:creationId xmlns:a16="http://schemas.microsoft.com/office/drawing/2014/main" id="{96A2E65B-24CB-AA07-60FE-73FB52666F7B}"/>
              </a:ext>
            </a:extLst>
          </p:cNvPr>
          <p:cNvPicPr>
            <a:picLocks noChangeAspect="1"/>
          </p:cNvPicPr>
          <p:nvPr/>
        </p:nvPicPr>
        <p:blipFill>
          <a:blip r:embed="rId4"/>
          <a:stretch>
            <a:fillRect/>
          </a:stretch>
        </p:blipFill>
        <p:spPr>
          <a:xfrm>
            <a:off x="3523607" y="2487006"/>
            <a:ext cx="3198599" cy="1696495"/>
          </a:xfrm>
          <a:prstGeom prst="rect">
            <a:avLst/>
          </a:prstGeom>
        </p:spPr>
      </p:pic>
      <p:cxnSp>
        <p:nvCxnSpPr>
          <p:cNvPr id="23" name="Connettore 1 22">
            <a:extLst>
              <a:ext uri="{FF2B5EF4-FFF2-40B4-BE49-F238E27FC236}">
                <a16:creationId xmlns:a16="http://schemas.microsoft.com/office/drawing/2014/main" id="{DB4F3360-0218-4B10-5A85-96DF83FB45E4}"/>
              </a:ext>
            </a:extLst>
          </p:cNvPr>
          <p:cNvCxnSpPr/>
          <p:nvPr/>
        </p:nvCxnSpPr>
        <p:spPr>
          <a:xfrm>
            <a:off x="3817397" y="2713891"/>
            <a:ext cx="285861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24" name="Picture 79">
            <a:extLst>
              <a:ext uri="{FF2B5EF4-FFF2-40B4-BE49-F238E27FC236}">
                <a16:creationId xmlns:a16="http://schemas.microsoft.com/office/drawing/2014/main" id="{7208D588-A84F-4B53-7556-96F3CB5BD347}"/>
              </a:ext>
            </a:extLst>
          </p:cNvPr>
          <p:cNvPicPr>
            <a:picLocks noChangeAspect="1"/>
          </p:cNvPicPr>
          <p:nvPr/>
        </p:nvPicPr>
        <p:blipFill>
          <a:blip r:embed="rId5"/>
          <a:stretch>
            <a:fillRect/>
          </a:stretch>
        </p:blipFill>
        <p:spPr>
          <a:xfrm>
            <a:off x="7015996" y="2487008"/>
            <a:ext cx="3198597" cy="1696493"/>
          </a:xfrm>
          <a:prstGeom prst="rect">
            <a:avLst/>
          </a:prstGeom>
        </p:spPr>
      </p:pic>
      <p:cxnSp>
        <p:nvCxnSpPr>
          <p:cNvPr id="25" name="Connettore 1 24">
            <a:extLst>
              <a:ext uri="{FF2B5EF4-FFF2-40B4-BE49-F238E27FC236}">
                <a16:creationId xmlns:a16="http://schemas.microsoft.com/office/drawing/2014/main" id="{6A090578-3F64-E523-2F67-4C2A3FCAA8A0}"/>
              </a:ext>
            </a:extLst>
          </p:cNvPr>
          <p:cNvCxnSpPr/>
          <p:nvPr/>
        </p:nvCxnSpPr>
        <p:spPr>
          <a:xfrm>
            <a:off x="7263413" y="2725771"/>
            <a:ext cx="285861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6" name="Connettore 1 25">
            <a:extLst>
              <a:ext uri="{FF2B5EF4-FFF2-40B4-BE49-F238E27FC236}">
                <a16:creationId xmlns:a16="http://schemas.microsoft.com/office/drawing/2014/main" id="{8C54F66F-127D-87F6-ED5F-A2473B6D7780}"/>
              </a:ext>
            </a:extLst>
          </p:cNvPr>
          <p:cNvCxnSpPr>
            <a:cxnSpLocks/>
          </p:cNvCxnSpPr>
          <p:nvPr/>
        </p:nvCxnSpPr>
        <p:spPr>
          <a:xfrm>
            <a:off x="10265133" y="2969200"/>
            <a:ext cx="28969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ttore 1 26">
            <a:extLst>
              <a:ext uri="{FF2B5EF4-FFF2-40B4-BE49-F238E27FC236}">
                <a16:creationId xmlns:a16="http://schemas.microsoft.com/office/drawing/2014/main" id="{D7135348-DD32-D827-102B-60198426F1B2}"/>
              </a:ext>
            </a:extLst>
          </p:cNvPr>
          <p:cNvCxnSpPr>
            <a:cxnSpLocks/>
          </p:cNvCxnSpPr>
          <p:nvPr/>
        </p:nvCxnSpPr>
        <p:spPr>
          <a:xfrm>
            <a:off x="10265133" y="3212216"/>
            <a:ext cx="289691"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Connettore 1 27">
            <a:extLst>
              <a:ext uri="{FF2B5EF4-FFF2-40B4-BE49-F238E27FC236}">
                <a16:creationId xmlns:a16="http://schemas.microsoft.com/office/drawing/2014/main" id="{B5EE8F9C-BA8D-0965-1A75-22B060F16EA9}"/>
              </a:ext>
            </a:extLst>
          </p:cNvPr>
          <p:cNvCxnSpPr>
            <a:cxnSpLocks/>
          </p:cNvCxnSpPr>
          <p:nvPr/>
        </p:nvCxnSpPr>
        <p:spPr>
          <a:xfrm>
            <a:off x="10273371" y="3429000"/>
            <a:ext cx="289691"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9" name="Connettore 1 28">
            <a:extLst>
              <a:ext uri="{FF2B5EF4-FFF2-40B4-BE49-F238E27FC236}">
                <a16:creationId xmlns:a16="http://schemas.microsoft.com/office/drawing/2014/main" id="{18AA006D-B25E-5487-E7A9-65365A235AB5}"/>
              </a:ext>
            </a:extLst>
          </p:cNvPr>
          <p:cNvCxnSpPr>
            <a:cxnSpLocks/>
          </p:cNvCxnSpPr>
          <p:nvPr/>
        </p:nvCxnSpPr>
        <p:spPr>
          <a:xfrm>
            <a:off x="10273371" y="3665297"/>
            <a:ext cx="28969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31" name="CasellaDiTesto 30">
            <a:extLst>
              <a:ext uri="{FF2B5EF4-FFF2-40B4-BE49-F238E27FC236}">
                <a16:creationId xmlns:a16="http://schemas.microsoft.com/office/drawing/2014/main" id="{CBD6D758-C26F-9A2B-5D6A-3AA220CE902A}"/>
              </a:ext>
            </a:extLst>
          </p:cNvPr>
          <p:cNvSpPr txBox="1"/>
          <p:nvPr/>
        </p:nvSpPr>
        <p:spPr>
          <a:xfrm>
            <a:off x="10521872" y="3539361"/>
            <a:ext cx="1411549" cy="246221"/>
          </a:xfrm>
          <a:prstGeom prst="rect">
            <a:avLst/>
          </a:prstGeom>
          <a:noFill/>
        </p:spPr>
        <p:txBody>
          <a:bodyPr wrap="square" rtlCol="0">
            <a:spAutoFit/>
          </a:bodyPr>
          <a:lstStyle/>
          <a:p>
            <a:r>
              <a:rPr lang="en-GB" sz="1000" dirty="0"/>
              <a:t>Heat stress threshold</a:t>
            </a:r>
          </a:p>
        </p:txBody>
      </p:sp>
      <p:sp>
        <p:nvSpPr>
          <p:cNvPr id="32" name="CasellaDiTesto 31">
            <a:extLst>
              <a:ext uri="{FF2B5EF4-FFF2-40B4-BE49-F238E27FC236}">
                <a16:creationId xmlns:a16="http://schemas.microsoft.com/office/drawing/2014/main" id="{A6BBB8B9-D9E1-B204-5707-A6F5551B13B4}"/>
              </a:ext>
            </a:extLst>
          </p:cNvPr>
          <p:cNvSpPr txBox="1"/>
          <p:nvPr/>
        </p:nvSpPr>
        <p:spPr>
          <a:xfrm>
            <a:off x="10563062" y="2860601"/>
            <a:ext cx="1411549" cy="246221"/>
          </a:xfrm>
          <a:prstGeom prst="rect">
            <a:avLst/>
          </a:prstGeom>
          <a:noFill/>
        </p:spPr>
        <p:txBody>
          <a:bodyPr wrap="square" rtlCol="0">
            <a:spAutoFit/>
          </a:bodyPr>
          <a:lstStyle/>
          <a:p>
            <a:r>
              <a:rPr lang="en-GB" sz="1000" dirty="0"/>
              <a:t>grassland</a:t>
            </a:r>
          </a:p>
        </p:txBody>
      </p:sp>
      <p:sp>
        <p:nvSpPr>
          <p:cNvPr id="33" name="CasellaDiTesto 32">
            <a:extLst>
              <a:ext uri="{FF2B5EF4-FFF2-40B4-BE49-F238E27FC236}">
                <a16:creationId xmlns:a16="http://schemas.microsoft.com/office/drawing/2014/main" id="{5D83E93C-949E-F66F-0E92-4C804BA50255}"/>
              </a:ext>
            </a:extLst>
          </p:cNvPr>
          <p:cNvSpPr txBox="1"/>
          <p:nvPr/>
        </p:nvSpPr>
        <p:spPr>
          <a:xfrm>
            <a:off x="10521873" y="3083911"/>
            <a:ext cx="1829128" cy="246221"/>
          </a:xfrm>
          <a:prstGeom prst="rect">
            <a:avLst/>
          </a:prstGeom>
          <a:noFill/>
        </p:spPr>
        <p:txBody>
          <a:bodyPr wrap="square" rtlCol="0">
            <a:spAutoFit/>
          </a:bodyPr>
          <a:lstStyle/>
          <a:p>
            <a:r>
              <a:rPr lang="en-GB" sz="1000" dirty="0"/>
              <a:t>Agroforestry (on the hedge)</a:t>
            </a:r>
          </a:p>
        </p:txBody>
      </p:sp>
      <p:sp>
        <p:nvSpPr>
          <p:cNvPr id="34" name="CasellaDiTesto 33">
            <a:extLst>
              <a:ext uri="{FF2B5EF4-FFF2-40B4-BE49-F238E27FC236}">
                <a16:creationId xmlns:a16="http://schemas.microsoft.com/office/drawing/2014/main" id="{C206D8E5-62D0-A925-F38C-26E1644553F0}"/>
              </a:ext>
            </a:extLst>
          </p:cNvPr>
          <p:cNvSpPr txBox="1"/>
          <p:nvPr/>
        </p:nvSpPr>
        <p:spPr>
          <a:xfrm>
            <a:off x="10508385" y="3295903"/>
            <a:ext cx="1640339" cy="246221"/>
          </a:xfrm>
          <a:prstGeom prst="rect">
            <a:avLst/>
          </a:prstGeom>
          <a:noFill/>
        </p:spPr>
        <p:txBody>
          <a:bodyPr wrap="square" rtlCol="0">
            <a:spAutoFit/>
          </a:bodyPr>
          <a:lstStyle/>
          <a:p>
            <a:r>
              <a:rPr lang="en-GB" sz="1000" dirty="0"/>
              <a:t>Agroforestry (60 trees/ha)</a:t>
            </a:r>
          </a:p>
        </p:txBody>
      </p:sp>
      <p:sp>
        <p:nvSpPr>
          <p:cNvPr id="35" name="CasellaDiTesto 34">
            <a:extLst>
              <a:ext uri="{FF2B5EF4-FFF2-40B4-BE49-F238E27FC236}">
                <a16:creationId xmlns:a16="http://schemas.microsoft.com/office/drawing/2014/main" id="{56544D71-A162-A3B0-A53B-7920C5BDAF5A}"/>
              </a:ext>
            </a:extLst>
          </p:cNvPr>
          <p:cNvSpPr txBox="1"/>
          <p:nvPr/>
        </p:nvSpPr>
        <p:spPr>
          <a:xfrm>
            <a:off x="10258197" y="2366205"/>
            <a:ext cx="1829128" cy="338554"/>
          </a:xfrm>
          <a:prstGeom prst="rect">
            <a:avLst/>
          </a:prstGeom>
          <a:noFill/>
        </p:spPr>
        <p:txBody>
          <a:bodyPr wrap="square" rtlCol="0">
            <a:spAutoFit/>
          </a:bodyPr>
          <a:lstStyle/>
          <a:p>
            <a:r>
              <a:rPr lang="it-IT" sz="1600" dirty="0"/>
              <a:t>Lamartine (FR)</a:t>
            </a:r>
          </a:p>
        </p:txBody>
      </p:sp>
      <p:pic>
        <p:nvPicPr>
          <p:cNvPr id="2" name="Picture 1">
            <a:extLst>
              <a:ext uri="{FF2B5EF4-FFF2-40B4-BE49-F238E27FC236}">
                <a16:creationId xmlns:a16="http://schemas.microsoft.com/office/drawing/2014/main" id="{41F45B72-FB6E-FD09-C34B-92B991A19578}"/>
              </a:ext>
            </a:extLst>
          </p:cNvPr>
          <p:cNvPicPr>
            <a:picLocks noChangeAspect="1"/>
          </p:cNvPicPr>
          <p:nvPr/>
        </p:nvPicPr>
        <p:blipFill>
          <a:blip r:embed="rId6"/>
          <a:stretch>
            <a:fillRect/>
          </a:stretch>
        </p:blipFill>
        <p:spPr>
          <a:xfrm>
            <a:off x="442422" y="4385637"/>
            <a:ext cx="2681325" cy="2356316"/>
          </a:xfrm>
          <a:prstGeom prst="rect">
            <a:avLst/>
          </a:prstGeom>
        </p:spPr>
      </p:pic>
      <p:pic>
        <p:nvPicPr>
          <p:cNvPr id="3" name="Picture 2">
            <a:extLst>
              <a:ext uri="{FF2B5EF4-FFF2-40B4-BE49-F238E27FC236}">
                <a16:creationId xmlns:a16="http://schemas.microsoft.com/office/drawing/2014/main" id="{21DE3266-6A51-5095-EF53-2D20AA75267E}"/>
              </a:ext>
            </a:extLst>
          </p:cNvPr>
          <p:cNvPicPr>
            <a:picLocks noChangeAspect="1"/>
          </p:cNvPicPr>
          <p:nvPr/>
        </p:nvPicPr>
        <p:blipFill>
          <a:blip r:embed="rId7"/>
          <a:stretch>
            <a:fillRect/>
          </a:stretch>
        </p:blipFill>
        <p:spPr>
          <a:xfrm>
            <a:off x="3817399" y="4368541"/>
            <a:ext cx="2687116" cy="2356316"/>
          </a:xfrm>
          <a:prstGeom prst="rect">
            <a:avLst/>
          </a:prstGeom>
        </p:spPr>
      </p:pic>
      <p:pic>
        <p:nvPicPr>
          <p:cNvPr id="12" name="Picture 3">
            <a:extLst>
              <a:ext uri="{FF2B5EF4-FFF2-40B4-BE49-F238E27FC236}">
                <a16:creationId xmlns:a16="http://schemas.microsoft.com/office/drawing/2014/main" id="{CFC6864E-4C09-209A-5164-4FD064AEA3AB}"/>
              </a:ext>
            </a:extLst>
          </p:cNvPr>
          <p:cNvPicPr>
            <a:picLocks noChangeAspect="1"/>
          </p:cNvPicPr>
          <p:nvPr/>
        </p:nvPicPr>
        <p:blipFill>
          <a:blip r:embed="rId8"/>
          <a:stretch>
            <a:fillRect/>
          </a:stretch>
        </p:blipFill>
        <p:spPr>
          <a:xfrm>
            <a:off x="7352056" y="4368541"/>
            <a:ext cx="2681325" cy="2356316"/>
          </a:xfrm>
          <a:prstGeom prst="rect">
            <a:avLst/>
          </a:prstGeom>
        </p:spPr>
      </p:pic>
      <p:cxnSp>
        <p:nvCxnSpPr>
          <p:cNvPr id="16" name="Connettore 1 15">
            <a:extLst>
              <a:ext uri="{FF2B5EF4-FFF2-40B4-BE49-F238E27FC236}">
                <a16:creationId xmlns:a16="http://schemas.microsoft.com/office/drawing/2014/main" id="{45A42BA0-0B88-E701-5D0B-B6109CC7C521}"/>
              </a:ext>
            </a:extLst>
          </p:cNvPr>
          <p:cNvCxnSpPr>
            <a:cxnSpLocks/>
          </p:cNvCxnSpPr>
          <p:nvPr/>
        </p:nvCxnSpPr>
        <p:spPr>
          <a:xfrm>
            <a:off x="10170155" y="5293915"/>
            <a:ext cx="28969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Connettore 1 16">
            <a:extLst>
              <a:ext uri="{FF2B5EF4-FFF2-40B4-BE49-F238E27FC236}">
                <a16:creationId xmlns:a16="http://schemas.microsoft.com/office/drawing/2014/main" id="{41817CBC-E77D-A5AE-F497-3FA12AAF1D34}"/>
              </a:ext>
            </a:extLst>
          </p:cNvPr>
          <p:cNvCxnSpPr>
            <a:cxnSpLocks/>
          </p:cNvCxnSpPr>
          <p:nvPr/>
        </p:nvCxnSpPr>
        <p:spPr>
          <a:xfrm>
            <a:off x="10170155" y="5536931"/>
            <a:ext cx="289691"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19" name="CasellaDiTesto 18">
            <a:extLst>
              <a:ext uri="{FF2B5EF4-FFF2-40B4-BE49-F238E27FC236}">
                <a16:creationId xmlns:a16="http://schemas.microsoft.com/office/drawing/2014/main" id="{1BFA6A21-9EF9-8843-77EB-4AADC68013BE}"/>
              </a:ext>
            </a:extLst>
          </p:cNvPr>
          <p:cNvSpPr txBox="1"/>
          <p:nvPr/>
        </p:nvSpPr>
        <p:spPr>
          <a:xfrm>
            <a:off x="10468083" y="5185317"/>
            <a:ext cx="1411549" cy="246221"/>
          </a:xfrm>
          <a:prstGeom prst="rect">
            <a:avLst/>
          </a:prstGeom>
          <a:noFill/>
        </p:spPr>
        <p:txBody>
          <a:bodyPr wrap="square" rtlCol="0">
            <a:spAutoFit/>
          </a:bodyPr>
          <a:lstStyle/>
          <a:p>
            <a:r>
              <a:rPr lang="en-GB" sz="1000" dirty="0"/>
              <a:t>grassland</a:t>
            </a:r>
          </a:p>
        </p:txBody>
      </p:sp>
      <p:sp>
        <p:nvSpPr>
          <p:cNvPr id="30" name="CasellaDiTesto 29">
            <a:extLst>
              <a:ext uri="{FF2B5EF4-FFF2-40B4-BE49-F238E27FC236}">
                <a16:creationId xmlns:a16="http://schemas.microsoft.com/office/drawing/2014/main" id="{CB3745EC-5CB7-1E56-C127-1689311FD6F5}"/>
              </a:ext>
            </a:extLst>
          </p:cNvPr>
          <p:cNvSpPr txBox="1"/>
          <p:nvPr/>
        </p:nvSpPr>
        <p:spPr>
          <a:xfrm>
            <a:off x="10426894" y="5408625"/>
            <a:ext cx="1999641" cy="246221"/>
          </a:xfrm>
          <a:prstGeom prst="rect">
            <a:avLst/>
          </a:prstGeom>
          <a:noFill/>
        </p:spPr>
        <p:txBody>
          <a:bodyPr wrap="square" rtlCol="0">
            <a:spAutoFit/>
          </a:bodyPr>
          <a:lstStyle/>
          <a:p>
            <a:r>
              <a:rPr lang="en-GB" sz="1000" dirty="0" err="1"/>
              <a:t>Silvopastural</a:t>
            </a:r>
            <a:endParaRPr lang="en-GB" sz="1000" dirty="0"/>
          </a:p>
        </p:txBody>
      </p:sp>
      <p:cxnSp>
        <p:nvCxnSpPr>
          <p:cNvPr id="36" name="Connettore 1 35">
            <a:extLst>
              <a:ext uri="{FF2B5EF4-FFF2-40B4-BE49-F238E27FC236}">
                <a16:creationId xmlns:a16="http://schemas.microsoft.com/office/drawing/2014/main" id="{C70B74FB-FFB7-99FA-35B1-070D376EED24}"/>
              </a:ext>
            </a:extLst>
          </p:cNvPr>
          <p:cNvCxnSpPr>
            <a:cxnSpLocks/>
          </p:cNvCxnSpPr>
          <p:nvPr/>
        </p:nvCxnSpPr>
        <p:spPr>
          <a:xfrm>
            <a:off x="689352" y="5013591"/>
            <a:ext cx="2434395"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8" name="Connettore 1 37">
            <a:extLst>
              <a:ext uri="{FF2B5EF4-FFF2-40B4-BE49-F238E27FC236}">
                <a16:creationId xmlns:a16="http://schemas.microsoft.com/office/drawing/2014/main" id="{9E14026A-D973-3B48-E118-C4B0B09E9C6A}"/>
              </a:ext>
            </a:extLst>
          </p:cNvPr>
          <p:cNvCxnSpPr>
            <a:cxnSpLocks/>
          </p:cNvCxnSpPr>
          <p:nvPr/>
        </p:nvCxnSpPr>
        <p:spPr>
          <a:xfrm>
            <a:off x="4070120" y="5185315"/>
            <a:ext cx="2434395"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9" name="Connettore 1 38">
            <a:extLst>
              <a:ext uri="{FF2B5EF4-FFF2-40B4-BE49-F238E27FC236}">
                <a16:creationId xmlns:a16="http://schemas.microsoft.com/office/drawing/2014/main" id="{2DA4C5B9-9DAB-4E4E-D8B5-95712050C5FD}"/>
              </a:ext>
            </a:extLst>
          </p:cNvPr>
          <p:cNvCxnSpPr>
            <a:cxnSpLocks/>
          </p:cNvCxnSpPr>
          <p:nvPr/>
        </p:nvCxnSpPr>
        <p:spPr>
          <a:xfrm>
            <a:off x="7598985" y="5104345"/>
            <a:ext cx="2434395"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0" name="Connettore 1 39">
            <a:extLst>
              <a:ext uri="{FF2B5EF4-FFF2-40B4-BE49-F238E27FC236}">
                <a16:creationId xmlns:a16="http://schemas.microsoft.com/office/drawing/2014/main" id="{02C5E504-936E-12F8-D42A-0CED8E95A439}"/>
              </a:ext>
            </a:extLst>
          </p:cNvPr>
          <p:cNvCxnSpPr>
            <a:cxnSpLocks/>
          </p:cNvCxnSpPr>
          <p:nvPr/>
        </p:nvCxnSpPr>
        <p:spPr>
          <a:xfrm>
            <a:off x="10178392" y="5791136"/>
            <a:ext cx="28969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41" name="CasellaDiTesto 40">
            <a:extLst>
              <a:ext uri="{FF2B5EF4-FFF2-40B4-BE49-F238E27FC236}">
                <a16:creationId xmlns:a16="http://schemas.microsoft.com/office/drawing/2014/main" id="{0B7E14D4-FFC3-CBDA-0EB6-9100B827A8C4}"/>
              </a:ext>
            </a:extLst>
          </p:cNvPr>
          <p:cNvSpPr txBox="1"/>
          <p:nvPr/>
        </p:nvSpPr>
        <p:spPr>
          <a:xfrm>
            <a:off x="10426894" y="5665200"/>
            <a:ext cx="1411549" cy="246221"/>
          </a:xfrm>
          <a:prstGeom prst="rect">
            <a:avLst/>
          </a:prstGeom>
          <a:noFill/>
        </p:spPr>
        <p:txBody>
          <a:bodyPr wrap="square" rtlCol="0">
            <a:spAutoFit/>
          </a:bodyPr>
          <a:lstStyle/>
          <a:p>
            <a:r>
              <a:rPr lang="en-GB" sz="1000" dirty="0"/>
              <a:t>Heat stress threshold</a:t>
            </a:r>
          </a:p>
        </p:txBody>
      </p:sp>
      <p:sp>
        <p:nvSpPr>
          <p:cNvPr id="42" name="CasellaDiTesto 41">
            <a:extLst>
              <a:ext uri="{FF2B5EF4-FFF2-40B4-BE49-F238E27FC236}">
                <a16:creationId xmlns:a16="http://schemas.microsoft.com/office/drawing/2014/main" id="{EFD26284-685C-54F3-2906-F64D63B220CB}"/>
              </a:ext>
            </a:extLst>
          </p:cNvPr>
          <p:cNvSpPr txBox="1"/>
          <p:nvPr/>
        </p:nvSpPr>
        <p:spPr>
          <a:xfrm>
            <a:off x="10178392" y="4428829"/>
            <a:ext cx="2013608" cy="584775"/>
          </a:xfrm>
          <a:prstGeom prst="rect">
            <a:avLst/>
          </a:prstGeom>
          <a:noFill/>
        </p:spPr>
        <p:txBody>
          <a:bodyPr wrap="square" rtlCol="0">
            <a:spAutoFit/>
          </a:bodyPr>
          <a:lstStyle/>
          <a:p>
            <a:r>
              <a:rPr lang="it-IT" sz="1600" dirty="0"/>
              <a:t>Tenuta di Paganico (IT)</a:t>
            </a:r>
          </a:p>
        </p:txBody>
      </p:sp>
      <p:cxnSp>
        <p:nvCxnSpPr>
          <p:cNvPr id="43" name="Connettore 1 42">
            <a:extLst>
              <a:ext uri="{FF2B5EF4-FFF2-40B4-BE49-F238E27FC236}">
                <a16:creationId xmlns:a16="http://schemas.microsoft.com/office/drawing/2014/main" id="{7AD12229-2B30-AA90-3A12-BC844BA55A7D}"/>
              </a:ext>
            </a:extLst>
          </p:cNvPr>
          <p:cNvCxnSpPr>
            <a:cxnSpLocks/>
          </p:cNvCxnSpPr>
          <p:nvPr/>
        </p:nvCxnSpPr>
        <p:spPr>
          <a:xfrm>
            <a:off x="10318529" y="1202964"/>
            <a:ext cx="28969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Connettore 1 43">
            <a:extLst>
              <a:ext uri="{FF2B5EF4-FFF2-40B4-BE49-F238E27FC236}">
                <a16:creationId xmlns:a16="http://schemas.microsoft.com/office/drawing/2014/main" id="{F06688F3-995C-AD42-BB4C-997E18283840}"/>
              </a:ext>
            </a:extLst>
          </p:cNvPr>
          <p:cNvCxnSpPr>
            <a:cxnSpLocks/>
          </p:cNvCxnSpPr>
          <p:nvPr/>
        </p:nvCxnSpPr>
        <p:spPr>
          <a:xfrm>
            <a:off x="10318529" y="1445980"/>
            <a:ext cx="289691"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45" name="CasellaDiTesto 44">
            <a:extLst>
              <a:ext uri="{FF2B5EF4-FFF2-40B4-BE49-F238E27FC236}">
                <a16:creationId xmlns:a16="http://schemas.microsoft.com/office/drawing/2014/main" id="{BDEDCD20-9263-6CFD-CC14-F455C3C54FEB}"/>
              </a:ext>
            </a:extLst>
          </p:cNvPr>
          <p:cNvSpPr txBox="1"/>
          <p:nvPr/>
        </p:nvSpPr>
        <p:spPr>
          <a:xfrm>
            <a:off x="10616458" y="1094365"/>
            <a:ext cx="1411549" cy="246221"/>
          </a:xfrm>
          <a:prstGeom prst="rect">
            <a:avLst/>
          </a:prstGeom>
          <a:noFill/>
        </p:spPr>
        <p:txBody>
          <a:bodyPr wrap="square" rtlCol="0">
            <a:spAutoFit/>
          </a:bodyPr>
          <a:lstStyle/>
          <a:p>
            <a:r>
              <a:rPr lang="en-GB" sz="1000" dirty="0"/>
              <a:t>grassland</a:t>
            </a:r>
          </a:p>
        </p:txBody>
      </p:sp>
      <p:sp>
        <p:nvSpPr>
          <p:cNvPr id="46" name="CasellaDiTesto 45">
            <a:extLst>
              <a:ext uri="{FF2B5EF4-FFF2-40B4-BE49-F238E27FC236}">
                <a16:creationId xmlns:a16="http://schemas.microsoft.com/office/drawing/2014/main" id="{A15E680C-1D5B-215B-3FF9-64E7F5857204}"/>
              </a:ext>
            </a:extLst>
          </p:cNvPr>
          <p:cNvSpPr txBox="1"/>
          <p:nvPr/>
        </p:nvSpPr>
        <p:spPr>
          <a:xfrm>
            <a:off x="10575270" y="1317675"/>
            <a:ext cx="999697" cy="246221"/>
          </a:xfrm>
          <a:prstGeom prst="rect">
            <a:avLst/>
          </a:prstGeom>
          <a:noFill/>
        </p:spPr>
        <p:txBody>
          <a:bodyPr wrap="square" rtlCol="0">
            <a:spAutoFit/>
          </a:bodyPr>
          <a:lstStyle/>
          <a:p>
            <a:r>
              <a:rPr lang="en-GB" sz="1000" dirty="0"/>
              <a:t>Agroforestry</a:t>
            </a:r>
          </a:p>
        </p:txBody>
      </p:sp>
      <p:pic>
        <p:nvPicPr>
          <p:cNvPr id="47" name="Picture 6">
            <a:extLst>
              <a:ext uri="{FF2B5EF4-FFF2-40B4-BE49-F238E27FC236}">
                <a16:creationId xmlns:a16="http://schemas.microsoft.com/office/drawing/2014/main" id="{6AA88660-4F64-28A1-E4BD-715525AE4ADF}"/>
              </a:ext>
            </a:extLst>
          </p:cNvPr>
          <p:cNvPicPr>
            <a:picLocks noChangeAspect="1"/>
          </p:cNvPicPr>
          <p:nvPr/>
        </p:nvPicPr>
        <p:blipFill>
          <a:blip r:embed="rId9"/>
          <a:stretch>
            <a:fillRect/>
          </a:stretch>
        </p:blipFill>
        <p:spPr>
          <a:xfrm>
            <a:off x="132677" y="562748"/>
            <a:ext cx="3198571" cy="1696480"/>
          </a:xfrm>
          <a:prstGeom prst="rect">
            <a:avLst/>
          </a:prstGeom>
        </p:spPr>
      </p:pic>
      <p:pic>
        <p:nvPicPr>
          <p:cNvPr id="48" name="Picture 6">
            <a:extLst>
              <a:ext uri="{FF2B5EF4-FFF2-40B4-BE49-F238E27FC236}">
                <a16:creationId xmlns:a16="http://schemas.microsoft.com/office/drawing/2014/main" id="{D2A8A74F-C1F3-91C4-7601-7F844B057A61}"/>
              </a:ext>
            </a:extLst>
          </p:cNvPr>
          <p:cNvPicPr>
            <a:picLocks noChangeAspect="1"/>
          </p:cNvPicPr>
          <p:nvPr/>
        </p:nvPicPr>
        <p:blipFill>
          <a:blip r:embed="rId10"/>
          <a:stretch>
            <a:fillRect/>
          </a:stretch>
        </p:blipFill>
        <p:spPr>
          <a:xfrm>
            <a:off x="3584741" y="573235"/>
            <a:ext cx="3198572" cy="1696480"/>
          </a:xfrm>
          <a:prstGeom prst="rect">
            <a:avLst/>
          </a:prstGeom>
        </p:spPr>
      </p:pic>
      <p:cxnSp>
        <p:nvCxnSpPr>
          <p:cNvPr id="13" name="Connettore 1 12">
            <a:extLst>
              <a:ext uri="{FF2B5EF4-FFF2-40B4-BE49-F238E27FC236}">
                <a16:creationId xmlns:a16="http://schemas.microsoft.com/office/drawing/2014/main" id="{92A08BA3-8F09-92B2-F644-CAE32DFE55EF}"/>
              </a:ext>
            </a:extLst>
          </p:cNvPr>
          <p:cNvCxnSpPr/>
          <p:nvPr/>
        </p:nvCxnSpPr>
        <p:spPr>
          <a:xfrm>
            <a:off x="3850851" y="902179"/>
            <a:ext cx="285861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49" name="Picture 6">
            <a:extLst>
              <a:ext uri="{FF2B5EF4-FFF2-40B4-BE49-F238E27FC236}">
                <a16:creationId xmlns:a16="http://schemas.microsoft.com/office/drawing/2014/main" id="{D1E87B34-D488-F3F4-A1E1-58E15F0AF8E3}"/>
              </a:ext>
            </a:extLst>
          </p:cNvPr>
          <p:cNvPicPr>
            <a:picLocks noChangeAspect="1"/>
          </p:cNvPicPr>
          <p:nvPr/>
        </p:nvPicPr>
        <p:blipFill>
          <a:blip r:embed="rId11"/>
          <a:stretch>
            <a:fillRect/>
          </a:stretch>
        </p:blipFill>
        <p:spPr>
          <a:xfrm>
            <a:off x="7184505" y="573235"/>
            <a:ext cx="3198572" cy="1696480"/>
          </a:xfrm>
          <a:prstGeom prst="rect">
            <a:avLst/>
          </a:prstGeom>
        </p:spPr>
      </p:pic>
      <p:cxnSp>
        <p:nvCxnSpPr>
          <p:cNvPr id="14" name="Connettore 1 13">
            <a:extLst>
              <a:ext uri="{FF2B5EF4-FFF2-40B4-BE49-F238E27FC236}">
                <a16:creationId xmlns:a16="http://schemas.microsoft.com/office/drawing/2014/main" id="{5CDFDC34-67ED-950F-612E-D24B54827A71}"/>
              </a:ext>
            </a:extLst>
          </p:cNvPr>
          <p:cNvCxnSpPr>
            <a:cxnSpLocks/>
          </p:cNvCxnSpPr>
          <p:nvPr/>
        </p:nvCxnSpPr>
        <p:spPr>
          <a:xfrm>
            <a:off x="7451639" y="902179"/>
            <a:ext cx="2832884" cy="111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03BFCB7B-A407-BBDF-1FBF-741C32318984}"/>
              </a:ext>
            </a:extLst>
          </p:cNvPr>
          <p:cNvSpPr txBox="1"/>
          <p:nvPr/>
        </p:nvSpPr>
        <p:spPr>
          <a:xfrm>
            <a:off x="7648391" y="111571"/>
            <a:ext cx="2335583" cy="461665"/>
          </a:xfrm>
          <a:prstGeom prst="rect">
            <a:avLst/>
          </a:prstGeom>
          <a:noFill/>
        </p:spPr>
        <p:txBody>
          <a:bodyPr wrap="square" rtlCol="0">
            <a:spAutoFit/>
          </a:bodyPr>
          <a:lstStyle/>
          <a:p>
            <a:pPr algn="ctr"/>
            <a:r>
              <a:rPr lang="it-IT" sz="2400" dirty="0"/>
              <a:t>August 21-22</a:t>
            </a:r>
          </a:p>
        </p:txBody>
      </p:sp>
    </p:spTree>
    <p:extLst>
      <p:ext uri="{BB962C8B-B14F-4D97-AF65-F5344CB8AC3E}">
        <p14:creationId xmlns:p14="http://schemas.microsoft.com/office/powerpoint/2010/main" val="240452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ttore diritto 7">
            <a:extLst>
              <a:ext uri="{FF2B5EF4-FFF2-40B4-BE49-F238E27FC236}">
                <a16:creationId xmlns:a16="http://schemas.microsoft.com/office/drawing/2014/main" id="{C4D3B331-B00F-BA96-3646-B91A99E88093}"/>
              </a:ext>
            </a:extLst>
          </p:cNvPr>
          <p:cNvCxnSpPr>
            <a:cxnSpLocks/>
          </p:cNvCxnSpPr>
          <p:nvPr/>
        </p:nvCxnSpPr>
        <p:spPr>
          <a:xfrm>
            <a:off x="914400" y="1317855"/>
            <a:ext cx="11277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F6AE84BB-518D-4EF6-9B25-1C0F634E5B76}"/>
              </a:ext>
            </a:extLst>
          </p:cNvPr>
          <p:cNvPicPr>
            <a:picLocks noChangeAspect="1"/>
          </p:cNvPicPr>
          <p:nvPr/>
        </p:nvPicPr>
        <p:blipFill>
          <a:blip r:embed="rId2"/>
          <a:stretch>
            <a:fillRect/>
          </a:stretch>
        </p:blipFill>
        <p:spPr>
          <a:xfrm>
            <a:off x="430104" y="1714088"/>
            <a:ext cx="11425269" cy="4972657"/>
          </a:xfrm>
          <a:prstGeom prst="rect">
            <a:avLst/>
          </a:prstGeom>
          <a:ln>
            <a:solidFill>
              <a:schemeClr val="accent3">
                <a:lumMod val="75000"/>
              </a:schemeClr>
            </a:solidFill>
          </a:ln>
        </p:spPr>
      </p:pic>
      <p:sp>
        <p:nvSpPr>
          <p:cNvPr id="15" name="Rettangolo con angoli arrotondati 14">
            <a:extLst>
              <a:ext uri="{FF2B5EF4-FFF2-40B4-BE49-F238E27FC236}">
                <a16:creationId xmlns:a16="http://schemas.microsoft.com/office/drawing/2014/main" id="{A74C61D4-2096-4AE3-BB4C-004A291B00ED}"/>
              </a:ext>
            </a:extLst>
          </p:cNvPr>
          <p:cNvSpPr/>
          <p:nvPr/>
        </p:nvSpPr>
        <p:spPr>
          <a:xfrm>
            <a:off x="239350" y="171250"/>
            <a:ext cx="11425269" cy="1003239"/>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latin typeface="Calibri" panose="020F0502020204030204" pitchFamily="34" charset="0"/>
                <a:cs typeface="Calibri" panose="020F0502020204030204" pitchFamily="34" charset="0"/>
              </a:rPr>
              <a:t>Scenari tecnici per il miglioramento della resilienza e della sostenibilità delle aziende zootecniche: livello aziendale</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568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con angoli arrotondati 23">
            <a:extLst>
              <a:ext uri="{FF2B5EF4-FFF2-40B4-BE49-F238E27FC236}">
                <a16:creationId xmlns:a16="http://schemas.microsoft.com/office/drawing/2014/main" id="{EBAA66C1-97BE-631D-E7E8-8CED3ECD1BC7}"/>
              </a:ext>
            </a:extLst>
          </p:cNvPr>
          <p:cNvSpPr/>
          <p:nvPr/>
        </p:nvSpPr>
        <p:spPr>
          <a:xfrm>
            <a:off x="875220" y="2484938"/>
            <a:ext cx="6395979" cy="369332"/>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21" name="Rettangolo con angoli arrotondati 20">
            <a:extLst>
              <a:ext uri="{FF2B5EF4-FFF2-40B4-BE49-F238E27FC236}">
                <a16:creationId xmlns:a16="http://schemas.microsoft.com/office/drawing/2014/main" id="{D86D9B8A-7CE4-7E6A-070D-E7CFC73268FE}"/>
              </a:ext>
            </a:extLst>
          </p:cNvPr>
          <p:cNvSpPr/>
          <p:nvPr/>
        </p:nvSpPr>
        <p:spPr>
          <a:xfrm>
            <a:off x="589600" y="1220755"/>
            <a:ext cx="3349419" cy="5371861"/>
          </a:xfrm>
          <a:prstGeom prst="roundRect">
            <a:avLst/>
          </a:prstGeom>
          <a:noFill/>
          <a:ln w="19050">
            <a:solidFill>
              <a:srgbClr val="AFABAB">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22" name="Rettangolo con angoli arrotondati 21">
            <a:extLst>
              <a:ext uri="{FF2B5EF4-FFF2-40B4-BE49-F238E27FC236}">
                <a16:creationId xmlns:a16="http://schemas.microsoft.com/office/drawing/2014/main" id="{D9CE5CEB-F9E2-BD53-CC35-CEE064EF2032}"/>
              </a:ext>
            </a:extLst>
          </p:cNvPr>
          <p:cNvSpPr/>
          <p:nvPr/>
        </p:nvSpPr>
        <p:spPr>
          <a:xfrm>
            <a:off x="4079776" y="1220755"/>
            <a:ext cx="3785923" cy="5371864"/>
          </a:xfrm>
          <a:prstGeom prst="roundRect">
            <a:avLst/>
          </a:prstGeom>
          <a:noFill/>
          <a:ln w="19050">
            <a:solidFill>
              <a:srgbClr val="AFABAB">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23" name="Rettangolo con angoli arrotondati 22">
            <a:extLst>
              <a:ext uri="{FF2B5EF4-FFF2-40B4-BE49-F238E27FC236}">
                <a16:creationId xmlns:a16="http://schemas.microsoft.com/office/drawing/2014/main" id="{0147E68D-6DD0-3E8A-59D0-2782970B40AC}"/>
              </a:ext>
            </a:extLst>
          </p:cNvPr>
          <p:cNvSpPr/>
          <p:nvPr/>
        </p:nvSpPr>
        <p:spPr>
          <a:xfrm>
            <a:off x="8006455" y="1220755"/>
            <a:ext cx="3500053" cy="5371864"/>
          </a:xfrm>
          <a:prstGeom prst="roundRect">
            <a:avLst/>
          </a:prstGeom>
          <a:noFill/>
          <a:ln w="19050">
            <a:solidFill>
              <a:srgbClr val="AFABAB">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2" name="Titolo 1">
            <a:extLst>
              <a:ext uri="{FF2B5EF4-FFF2-40B4-BE49-F238E27FC236}">
                <a16:creationId xmlns:a16="http://schemas.microsoft.com/office/drawing/2014/main" id="{304A4714-BEAF-9CB3-F536-583791FE5C67}"/>
              </a:ext>
            </a:extLst>
          </p:cNvPr>
          <p:cNvSpPr>
            <a:spLocks noGrp="1"/>
          </p:cNvSpPr>
          <p:nvPr>
            <p:ph type="title"/>
          </p:nvPr>
        </p:nvSpPr>
        <p:spPr>
          <a:xfrm>
            <a:off x="335361" y="90517"/>
            <a:ext cx="11685952" cy="917095"/>
          </a:xfrm>
        </p:spPr>
        <p:txBody>
          <a:bodyPr>
            <a:noAutofit/>
          </a:bodyPr>
          <a:lstStyle/>
          <a:p>
            <a:pPr algn="ctr"/>
            <a:r>
              <a:rPr lang="it-IT" sz="2667" dirty="0">
                <a:solidFill>
                  <a:schemeClr val="tx1"/>
                </a:solidFill>
                <a:latin typeface="Calibri" panose="020F0502020204030204" pitchFamily="34" charset="0"/>
                <a:cs typeface="Calibri" panose="020F0502020204030204" pitchFamily="34" charset="0"/>
              </a:rPr>
              <a:t>Scenari tecnici per il miglioramento della sostenibilità e della resilienza dele aziende zootecniche: livello di sistema</a:t>
            </a:r>
          </a:p>
        </p:txBody>
      </p:sp>
      <p:sp>
        <p:nvSpPr>
          <p:cNvPr id="3" name="CasellaDiTesto 2">
            <a:extLst>
              <a:ext uri="{FF2B5EF4-FFF2-40B4-BE49-F238E27FC236}">
                <a16:creationId xmlns:a16="http://schemas.microsoft.com/office/drawing/2014/main" id="{35893D65-B24D-04A0-0EEA-E1A8CEE2E607}"/>
              </a:ext>
            </a:extLst>
          </p:cNvPr>
          <p:cNvSpPr txBox="1"/>
          <p:nvPr/>
        </p:nvSpPr>
        <p:spPr>
          <a:xfrm>
            <a:off x="1362270" y="1324180"/>
            <a:ext cx="1804084" cy="379656"/>
          </a:xfrm>
          <a:prstGeom prst="rect">
            <a:avLst/>
          </a:prstGeom>
          <a:noFill/>
        </p:spPr>
        <p:txBody>
          <a:bodyPr wrap="none" rtlCol="0">
            <a:spAutoFit/>
          </a:bodyPr>
          <a:lstStyle/>
          <a:p>
            <a:pPr algn="ctr" defTabSz="914377">
              <a:defRPr/>
            </a:pPr>
            <a:r>
              <a:rPr lang="it-IT" sz="1867" b="1">
                <a:solidFill>
                  <a:prstClr val="black"/>
                </a:solidFill>
                <a:latin typeface="Calibri" panose="020F0502020204030204"/>
              </a:rPr>
              <a:t>Sistemi intensivi</a:t>
            </a:r>
            <a:endParaRPr lang="it-IT" sz="1867" b="1" dirty="0">
              <a:solidFill>
                <a:prstClr val="black"/>
              </a:solidFill>
              <a:latin typeface="Calibri" panose="020F0502020204030204"/>
            </a:endParaRPr>
          </a:p>
        </p:txBody>
      </p:sp>
      <p:sp>
        <p:nvSpPr>
          <p:cNvPr id="5" name="CasellaDiTesto 4">
            <a:extLst>
              <a:ext uri="{FF2B5EF4-FFF2-40B4-BE49-F238E27FC236}">
                <a16:creationId xmlns:a16="http://schemas.microsoft.com/office/drawing/2014/main" id="{19635B30-6ED3-451C-C70E-B91EB3A00EBE}"/>
              </a:ext>
            </a:extLst>
          </p:cNvPr>
          <p:cNvSpPr txBox="1"/>
          <p:nvPr/>
        </p:nvSpPr>
        <p:spPr>
          <a:xfrm>
            <a:off x="4079775" y="1292301"/>
            <a:ext cx="3635701" cy="666977"/>
          </a:xfrm>
          <a:prstGeom prst="rect">
            <a:avLst/>
          </a:prstGeom>
          <a:noFill/>
        </p:spPr>
        <p:txBody>
          <a:bodyPr wrap="square" rtlCol="0">
            <a:spAutoFit/>
          </a:bodyPr>
          <a:lstStyle/>
          <a:p>
            <a:pPr algn="ctr" defTabSz="914377">
              <a:defRPr/>
            </a:pPr>
            <a:r>
              <a:rPr lang="it-IT" sz="1867" b="1">
                <a:solidFill>
                  <a:prstClr val="black"/>
                </a:solidFill>
                <a:latin typeface="Calibri" panose="020F0502020204030204"/>
              </a:rPr>
              <a:t>Sistemi semi/estensivi; semi/intensivi</a:t>
            </a:r>
            <a:endParaRPr lang="it-IT" sz="1867" b="1" dirty="0">
              <a:solidFill>
                <a:prstClr val="black"/>
              </a:solidFill>
              <a:latin typeface="Calibri" panose="020F0502020204030204"/>
            </a:endParaRPr>
          </a:p>
        </p:txBody>
      </p:sp>
      <p:sp>
        <p:nvSpPr>
          <p:cNvPr id="6" name="CasellaDiTesto 5">
            <a:extLst>
              <a:ext uri="{FF2B5EF4-FFF2-40B4-BE49-F238E27FC236}">
                <a16:creationId xmlns:a16="http://schemas.microsoft.com/office/drawing/2014/main" id="{61B01F41-29C0-377F-DCB7-93C01C577210}"/>
              </a:ext>
            </a:extLst>
          </p:cNvPr>
          <p:cNvSpPr txBox="1"/>
          <p:nvPr/>
        </p:nvSpPr>
        <p:spPr>
          <a:xfrm>
            <a:off x="8840238" y="1352463"/>
            <a:ext cx="1832489" cy="379656"/>
          </a:xfrm>
          <a:prstGeom prst="rect">
            <a:avLst/>
          </a:prstGeom>
          <a:noFill/>
        </p:spPr>
        <p:txBody>
          <a:bodyPr wrap="none" rtlCol="0">
            <a:spAutoFit/>
          </a:bodyPr>
          <a:lstStyle/>
          <a:p>
            <a:pPr algn="ctr" defTabSz="914377">
              <a:defRPr/>
            </a:pPr>
            <a:r>
              <a:rPr lang="it-IT" sz="1867" b="1">
                <a:solidFill>
                  <a:prstClr val="black"/>
                </a:solidFill>
                <a:latin typeface="Calibri" panose="020F0502020204030204"/>
              </a:rPr>
              <a:t>Sistemi estensivi</a:t>
            </a:r>
            <a:endParaRPr lang="it-IT" sz="1867" b="1" dirty="0">
              <a:solidFill>
                <a:prstClr val="black"/>
              </a:solidFill>
              <a:latin typeface="Calibri" panose="020F0502020204030204"/>
            </a:endParaRPr>
          </a:p>
        </p:txBody>
      </p:sp>
      <p:sp>
        <p:nvSpPr>
          <p:cNvPr id="25" name="Rettangolo con angoli arrotondati 24">
            <a:extLst>
              <a:ext uri="{FF2B5EF4-FFF2-40B4-BE49-F238E27FC236}">
                <a16:creationId xmlns:a16="http://schemas.microsoft.com/office/drawing/2014/main" id="{5B3A419B-44DB-2A0A-7D2F-A7FF95D1BBA8}"/>
              </a:ext>
            </a:extLst>
          </p:cNvPr>
          <p:cNvSpPr/>
          <p:nvPr/>
        </p:nvSpPr>
        <p:spPr>
          <a:xfrm>
            <a:off x="4976819" y="3007229"/>
            <a:ext cx="6421717" cy="408215"/>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26" name="Rettangolo con angoli arrotondati 25">
            <a:extLst>
              <a:ext uri="{FF2B5EF4-FFF2-40B4-BE49-F238E27FC236}">
                <a16:creationId xmlns:a16="http://schemas.microsoft.com/office/drawing/2014/main" id="{1260E705-9E5E-45A9-15A0-51101E907E8C}"/>
              </a:ext>
            </a:extLst>
          </p:cNvPr>
          <p:cNvSpPr/>
          <p:nvPr/>
        </p:nvSpPr>
        <p:spPr>
          <a:xfrm>
            <a:off x="875221" y="3710971"/>
            <a:ext cx="6820943" cy="421605"/>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27" name="Rettangolo con angoli arrotondati 26">
            <a:extLst>
              <a:ext uri="{FF2B5EF4-FFF2-40B4-BE49-F238E27FC236}">
                <a16:creationId xmlns:a16="http://schemas.microsoft.com/office/drawing/2014/main" id="{792EA3CD-1DD4-3966-F374-0CC748AC2576}"/>
              </a:ext>
            </a:extLst>
          </p:cNvPr>
          <p:cNvSpPr/>
          <p:nvPr/>
        </p:nvSpPr>
        <p:spPr>
          <a:xfrm>
            <a:off x="875221" y="4394450"/>
            <a:ext cx="6820943" cy="456581"/>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29" name="Rettangolo con angoli arrotondati 28">
            <a:extLst>
              <a:ext uri="{FF2B5EF4-FFF2-40B4-BE49-F238E27FC236}">
                <a16:creationId xmlns:a16="http://schemas.microsoft.com/office/drawing/2014/main" id="{D4D519FA-7498-7850-EB25-0A7ED8F033D7}"/>
              </a:ext>
            </a:extLst>
          </p:cNvPr>
          <p:cNvSpPr/>
          <p:nvPr/>
        </p:nvSpPr>
        <p:spPr>
          <a:xfrm>
            <a:off x="5467299" y="6171010"/>
            <a:ext cx="5931236" cy="421607"/>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14" name="CasellaDiTesto 13">
            <a:extLst>
              <a:ext uri="{FF2B5EF4-FFF2-40B4-BE49-F238E27FC236}">
                <a16:creationId xmlns:a16="http://schemas.microsoft.com/office/drawing/2014/main" id="{E86EDF73-3A35-7B09-CFE7-2B37953C84DB}"/>
              </a:ext>
            </a:extLst>
          </p:cNvPr>
          <p:cNvSpPr txBox="1"/>
          <p:nvPr/>
        </p:nvSpPr>
        <p:spPr>
          <a:xfrm>
            <a:off x="1203652" y="2481006"/>
            <a:ext cx="6104587" cy="379656"/>
          </a:xfrm>
          <a:prstGeom prst="rect">
            <a:avLst/>
          </a:prstGeom>
          <a:noFill/>
        </p:spPr>
        <p:txBody>
          <a:bodyPr wrap="square">
            <a:spAutoFit/>
          </a:bodyPr>
          <a:lstStyle/>
          <a:p>
            <a:pPr marL="342891" indent="-342891" defTabSz="914377">
              <a:buFont typeface="Font di sistema regolare"/>
              <a:buChar char="🌳"/>
              <a:defRPr/>
            </a:pPr>
            <a:r>
              <a:rPr lang="it-IT" sz="1867" b="1">
                <a:solidFill>
                  <a:prstClr val="black"/>
                </a:solidFill>
                <a:latin typeface="Calibri" panose="020F0502020204030204"/>
              </a:rPr>
              <a:t>Sistemi silvo-arabili per la produzione di legna</a:t>
            </a:r>
            <a:endParaRPr lang="it-IT" sz="1867" b="1" dirty="0">
              <a:solidFill>
                <a:prstClr val="black"/>
              </a:solidFill>
              <a:latin typeface="Calibri" panose="020F0502020204030204"/>
            </a:endParaRPr>
          </a:p>
        </p:txBody>
      </p:sp>
      <p:sp>
        <p:nvSpPr>
          <p:cNvPr id="15" name="CasellaDiTesto 14">
            <a:extLst>
              <a:ext uri="{FF2B5EF4-FFF2-40B4-BE49-F238E27FC236}">
                <a16:creationId xmlns:a16="http://schemas.microsoft.com/office/drawing/2014/main" id="{2630A283-E1C0-CA91-0B6A-D4A213D51618}"/>
              </a:ext>
            </a:extLst>
          </p:cNvPr>
          <p:cNvSpPr txBox="1"/>
          <p:nvPr/>
        </p:nvSpPr>
        <p:spPr>
          <a:xfrm>
            <a:off x="5566168" y="3026173"/>
            <a:ext cx="6104587" cy="379656"/>
          </a:xfrm>
          <a:prstGeom prst="rect">
            <a:avLst/>
          </a:prstGeom>
          <a:noFill/>
        </p:spPr>
        <p:txBody>
          <a:bodyPr wrap="square">
            <a:spAutoFit/>
          </a:bodyPr>
          <a:lstStyle/>
          <a:p>
            <a:pPr marL="342891" indent="-342891" defTabSz="914377">
              <a:buFont typeface="Font di sistema regolare"/>
              <a:buChar char="🌳"/>
              <a:defRPr/>
            </a:pPr>
            <a:r>
              <a:rPr lang="it-IT" sz="1867" b="1">
                <a:solidFill>
                  <a:prstClr val="black"/>
                </a:solidFill>
                <a:latin typeface="Calibri" panose="020F0502020204030204"/>
              </a:rPr>
              <a:t>Sistemi agro-silvo-pastorali e silvo-pastorali</a:t>
            </a:r>
            <a:endParaRPr lang="it-IT" sz="1867" b="1" dirty="0">
              <a:solidFill>
                <a:prstClr val="black"/>
              </a:solidFill>
              <a:latin typeface="Calibri" panose="020F0502020204030204"/>
            </a:endParaRPr>
          </a:p>
        </p:txBody>
      </p:sp>
      <p:sp>
        <p:nvSpPr>
          <p:cNvPr id="16" name="CasellaDiTesto 15">
            <a:extLst>
              <a:ext uri="{FF2B5EF4-FFF2-40B4-BE49-F238E27FC236}">
                <a16:creationId xmlns:a16="http://schemas.microsoft.com/office/drawing/2014/main" id="{F05CEDF8-EC76-482E-78D1-63C13049F0CB}"/>
              </a:ext>
            </a:extLst>
          </p:cNvPr>
          <p:cNvSpPr txBox="1"/>
          <p:nvPr/>
        </p:nvSpPr>
        <p:spPr>
          <a:xfrm>
            <a:off x="911424" y="3746287"/>
            <a:ext cx="6674432" cy="379656"/>
          </a:xfrm>
          <a:prstGeom prst="rect">
            <a:avLst/>
          </a:prstGeom>
          <a:noFill/>
        </p:spPr>
        <p:txBody>
          <a:bodyPr wrap="square">
            <a:spAutoFit/>
          </a:bodyPr>
          <a:lstStyle/>
          <a:p>
            <a:pPr marL="342891" indent="-342891" defTabSz="914377">
              <a:buFont typeface="Font di sistema regolare"/>
              <a:buChar char="🌳"/>
              <a:defRPr/>
            </a:pPr>
            <a:r>
              <a:rPr lang="it-IT" sz="1867" b="1" dirty="0">
                <a:solidFill>
                  <a:prstClr val="black"/>
                </a:solidFill>
                <a:latin typeface="Calibri" panose="020F0502020204030204"/>
              </a:rPr>
              <a:t>Aumento dell’autosufficienza di alimenti zootecnici (proteine)</a:t>
            </a:r>
          </a:p>
        </p:txBody>
      </p:sp>
      <p:sp>
        <p:nvSpPr>
          <p:cNvPr id="19" name="CasellaDiTesto 18">
            <a:extLst>
              <a:ext uri="{FF2B5EF4-FFF2-40B4-BE49-F238E27FC236}">
                <a16:creationId xmlns:a16="http://schemas.microsoft.com/office/drawing/2014/main" id="{F0E97451-EE5F-7355-1B95-5CB75FAD6BC3}"/>
              </a:ext>
            </a:extLst>
          </p:cNvPr>
          <p:cNvSpPr txBox="1"/>
          <p:nvPr/>
        </p:nvSpPr>
        <p:spPr>
          <a:xfrm>
            <a:off x="1397276" y="4452144"/>
            <a:ext cx="6104587" cy="379656"/>
          </a:xfrm>
          <a:prstGeom prst="rect">
            <a:avLst/>
          </a:prstGeom>
          <a:noFill/>
        </p:spPr>
        <p:txBody>
          <a:bodyPr wrap="square">
            <a:spAutoFit/>
          </a:bodyPr>
          <a:lstStyle/>
          <a:p>
            <a:pPr marL="342891" indent="-342891" defTabSz="914377">
              <a:buFont typeface="Font di sistema regolare"/>
              <a:buChar char="🌳"/>
              <a:defRPr/>
            </a:pPr>
            <a:r>
              <a:rPr lang="it-IT" sz="1867" b="1">
                <a:solidFill>
                  <a:prstClr val="black"/>
                </a:solidFill>
                <a:latin typeface="Calibri" panose="020F0502020204030204"/>
              </a:rPr>
              <a:t>Sistemi crop-livestock integrati e perenni</a:t>
            </a:r>
            <a:endParaRPr lang="it-IT" sz="1867" b="1" dirty="0">
              <a:solidFill>
                <a:prstClr val="black"/>
              </a:solidFill>
              <a:latin typeface="Calibri" panose="020F0502020204030204"/>
            </a:endParaRPr>
          </a:p>
        </p:txBody>
      </p:sp>
      <p:sp>
        <p:nvSpPr>
          <p:cNvPr id="20" name="CasellaDiTesto 19">
            <a:extLst>
              <a:ext uri="{FF2B5EF4-FFF2-40B4-BE49-F238E27FC236}">
                <a16:creationId xmlns:a16="http://schemas.microsoft.com/office/drawing/2014/main" id="{F2D25FAC-E4DD-8BF0-EF20-4DBDEB4DD6A4}"/>
              </a:ext>
            </a:extLst>
          </p:cNvPr>
          <p:cNvSpPr txBox="1"/>
          <p:nvPr/>
        </p:nvSpPr>
        <p:spPr>
          <a:xfrm>
            <a:off x="5467299" y="6212489"/>
            <a:ext cx="6044895" cy="379656"/>
          </a:xfrm>
          <a:prstGeom prst="rect">
            <a:avLst/>
          </a:prstGeom>
          <a:noFill/>
        </p:spPr>
        <p:txBody>
          <a:bodyPr wrap="square">
            <a:spAutoFit/>
          </a:bodyPr>
          <a:lstStyle/>
          <a:p>
            <a:pPr marL="342891" indent="-342891" defTabSz="914377">
              <a:buFont typeface="Font di sistema regolare"/>
              <a:buChar char="🌳"/>
              <a:defRPr/>
            </a:pPr>
            <a:r>
              <a:rPr lang="it-IT" sz="1867" b="1">
                <a:solidFill>
                  <a:prstClr val="black"/>
                </a:solidFill>
                <a:latin typeface="Calibri" panose="020F0502020204030204"/>
              </a:rPr>
              <a:t>Precision grazing (pascolamento rotazionale e turnato)</a:t>
            </a:r>
            <a:endParaRPr lang="it-IT" sz="1867" b="1" dirty="0">
              <a:solidFill>
                <a:prstClr val="black"/>
              </a:solidFill>
              <a:latin typeface="Calibri" panose="020F0502020204030204"/>
            </a:endParaRPr>
          </a:p>
        </p:txBody>
      </p:sp>
      <p:sp>
        <p:nvSpPr>
          <p:cNvPr id="4" name="Rettangolo con angoli arrotondati 3">
            <a:extLst>
              <a:ext uri="{FF2B5EF4-FFF2-40B4-BE49-F238E27FC236}">
                <a16:creationId xmlns:a16="http://schemas.microsoft.com/office/drawing/2014/main" id="{F02811AC-F9C9-3186-B4A0-AA1FD31A107A}"/>
              </a:ext>
            </a:extLst>
          </p:cNvPr>
          <p:cNvSpPr/>
          <p:nvPr/>
        </p:nvSpPr>
        <p:spPr>
          <a:xfrm>
            <a:off x="875220" y="1937402"/>
            <a:ext cx="10476848" cy="389757"/>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7" name="CasellaDiTesto 6">
            <a:extLst>
              <a:ext uri="{FF2B5EF4-FFF2-40B4-BE49-F238E27FC236}">
                <a16:creationId xmlns:a16="http://schemas.microsoft.com/office/drawing/2014/main" id="{3BE6AE05-C8F4-9EC2-8444-FB345B6B599A}"/>
              </a:ext>
            </a:extLst>
          </p:cNvPr>
          <p:cNvSpPr txBox="1"/>
          <p:nvPr/>
        </p:nvSpPr>
        <p:spPr>
          <a:xfrm>
            <a:off x="670868" y="1947249"/>
            <a:ext cx="10230419" cy="379656"/>
          </a:xfrm>
          <a:prstGeom prst="rect">
            <a:avLst/>
          </a:prstGeom>
          <a:noFill/>
        </p:spPr>
        <p:txBody>
          <a:bodyPr wrap="square">
            <a:spAutoFit/>
          </a:bodyPr>
          <a:lstStyle/>
          <a:p>
            <a:pPr marL="342891" indent="-342891" algn="ctr" defTabSz="914377">
              <a:buFont typeface="Font di sistema regolare"/>
              <a:buChar char="🌳"/>
              <a:defRPr/>
            </a:pPr>
            <a:r>
              <a:rPr lang="it-IT" sz="1867" b="1">
                <a:solidFill>
                  <a:prstClr val="black"/>
                </a:solidFill>
                <a:latin typeface="Calibri" panose="020F0502020204030204"/>
              </a:rPr>
              <a:t>Aumento dell’uso di sottoprodotti e co-prodotti agro-industriali</a:t>
            </a:r>
            <a:endParaRPr lang="it-IT" sz="1867" b="1" dirty="0">
              <a:solidFill>
                <a:prstClr val="black"/>
              </a:solidFill>
              <a:latin typeface="Calibri" panose="020F0502020204030204"/>
            </a:endParaRPr>
          </a:p>
        </p:txBody>
      </p:sp>
      <p:sp>
        <p:nvSpPr>
          <p:cNvPr id="8" name="Rettangolo con angoli arrotondati 7">
            <a:extLst>
              <a:ext uri="{FF2B5EF4-FFF2-40B4-BE49-F238E27FC236}">
                <a16:creationId xmlns:a16="http://schemas.microsoft.com/office/drawing/2014/main" id="{4E0CE50B-0817-9563-2C16-F9ABFC0D9C6A}"/>
              </a:ext>
            </a:extLst>
          </p:cNvPr>
          <p:cNvSpPr/>
          <p:nvPr/>
        </p:nvSpPr>
        <p:spPr>
          <a:xfrm>
            <a:off x="871483" y="5021216"/>
            <a:ext cx="4595816" cy="421605"/>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9" name="CasellaDiTesto 8">
            <a:extLst>
              <a:ext uri="{FF2B5EF4-FFF2-40B4-BE49-F238E27FC236}">
                <a16:creationId xmlns:a16="http://schemas.microsoft.com/office/drawing/2014/main" id="{8FFD92AC-BC7A-06E4-CA61-D69029822C01}"/>
              </a:ext>
            </a:extLst>
          </p:cNvPr>
          <p:cNvSpPr txBox="1"/>
          <p:nvPr/>
        </p:nvSpPr>
        <p:spPr>
          <a:xfrm>
            <a:off x="707236" y="5060877"/>
            <a:ext cx="4132059" cy="379656"/>
          </a:xfrm>
          <a:prstGeom prst="rect">
            <a:avLst/>
          </a:prstGeom>
          <a:noFill/>
        </p:spPr>
        <p:txBody>
          <a:bodyPr wrap="square">
            <a:spAutoFit/>
          </a:bodyPr>
          <a:lstStyle/>
          <a:p>
            <a:pPr marL="342891" indent="-342891" algn="ctr" defTabSz="914377">
              <a:buFont typeface="Font di sistema regolare"/>
              <a:buChar char="🌳"/>
              <a:defRPr/>
            </a:pPr>
            <a:r>
              <a:rPr lang="it-IT" sz="1867" b="1">
                <a:solidFill>
                  <a:prstClr val="black"/>
                </a:solidFill>
                <a:latin typeface="Calibri" panose="020F0502020204030204"/>
              </a:rPr>
              <a:t>Precision feeding</a:t>
            </a:r>
            <a:endParaRPr lang="it-IT" sz="1867" b="1" dirty="0">
              <a:solidFill>
                <a:prstClr val="black"/>
              </a:solidFill>
              <a:latin typeface="Calibri" panose="020F0502020204030204"/>
            </a:endParaRPr>
          </a:p>
        </p:txBody>
      </p:sp>
      <p:sp>
        <p:nvSpPr>
          <p:cNvPr id="10" name="Rettangolo con angoli arrotondati 9">
            <a:extLst>
              <a:ext uri="{FF2B5EF4-FFF2-40B4-BE49-F238E27FC236}">
                <a16:creationId xmlns:a16="http://schemas.microsoft.com/office/drawing/2014/main" id="{360746AC-DBEC-6587-A4A3-0ACAB2CC2DBF}"/>
              </a:ext>
            </a:extLst>
          </p:cNvPr>
          <p:cNvSpPr/>
          <p:nvPr/>
        </p:nvSpPr>
        <p:spPr>
          <a:xfrm>
            <a:off x="875220" y="5576722"/>
            <a:ext cx="10476848" cy="389757"/>
          </a:xfrm>
          <a:prstGeom prst="roundRect">
            <a:avLst/>
          </a:prstGeom>
          <a:solidFill>
            <a:srgbClr val="D0CECE">
              <a:alpha val="50196"/>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it-IT" sz="1867" dirty="0">
              <a:solidFill>
                <a:prstClr val="white"/>
              </a:solidFill>
              <a:latin typeface="Calibri" panose="020F0502020204030204"/>
            </a:endParaRPr>
          </a:p>
        </p:txBody>
      </p:sp>
      <p:sp>
        <p:nvSpPr>
          <p:cNvPr id="11" name="CasellaDiTesto 10">
            <a:extLst>
              <a:ext uri="{FF2B5EF4-FFF2-40B4-BE49-F238E27FC236}">
                <a16:creationId xmlns:a16="http://schemas.microsoft.com/office/drawing/2014/main" id="{514432E1-2379-D51C-B88C-2BFC7BE99924}"/>
              </a:ext>
            </a:extLst>
          </p:cNvPr>
          <p:cNvSpPr txBox="1"/>
          <p:nvPr/>
        </p:nvSpPr>
        <p:spPr>
          <a:xfrm>
            <a:off x="670868" y="5586569"/>
            <a:ext cx="10230419" cy="379656"/>
          </a:xfrm>
          <a:prstGeom prst="rect">
            <a:avLst/>
          </a:prstGeom>
          <a:noFill/>
        </p:spPr>
        <p:txBody>
          <a:bodyPr wrap="square">
            <a:spAutoFit/>
          </a:bodyPr>
          <a:lstStyle/>
          <a:p>
            <a:pPr marL="342891" indent="-342891" algn="ctr" defTabSz="914377">
              <a:buFont typeface="Font di sistema regolare"/>
              <a:buChar char="🌳"/>
              <a:defRPr/>
            </a:pPr>
            <a:r>
              <a:rPr lang="it-IT" sz="1867" b="1">
                <a:solidFill>
                  <a:prstClr val="black"/>
                </a:solidFill>
                <a:latin typeface="Calibri" panose="020F0502020204030204"/>
              </a:rPr>
              <a:t>Miglioramento della fertilità della mandria </a:t>
            </a:r>
            <a:endParaRPr lang="it-IT" sz="1867" b="1" dirty="0">
              <a:solidFill>
                <a:prstClr val="black"/>
              </a:solidFill>
              <a:latin typeface="Calibri" panose="020F0502020204030204"/>
            </a:endParaRPr>
          </a:p>
        </p:txBody>
      </p:sp>
    </p:spTree>
    <p:extLst>
      <p:ext uri="{BB962C8B-B14F-4D97-AF65-F5344CB8AC3E}">
        <p14:creationId xmlns:p14="http://schemas.microsoft.com/office/powerpoint/2010/main" val="3910357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Distretto Biologico della Maremma Toscana 8.jpg" descr="Distretto Biologico della Maremma Toscana 8.jpg"/>
          <p:cNvPicPr>
            <a:picLocks noChangeAspect="1"/>
          </p:cNvPicPr>
          <p:nvPr/>
        </p:nvPicPr>
        <p:blipFill>
          <a:blip r:embed="rId2">
            <a:alphaModFix amt="34055"/>
          </a:blip>
          <a:srcRect b="1"/>
          <a:stretch>
            <a:fillRect/>
          </a:stretch>
        </p:blipFill>
        <p:spPr>
          <a:xfrm>
            <a:off x="879483" y="221021"/>
            <a:ext cx="10433035" cy="64158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8586" y="12748"/>
                </a:moveTo>
                <a:cubicBezTo>
                  <a:pt x="18595" y="12746"/>
                  <a:pt x="18604" y="12751"/>
                  <a:pt x="18613" y="12765"/>
                </a:cubicBezTo>
                <a:cubicBezTo>
                  <a:pt x="18629" y="12792"/>
                  <a:pt x="18626" y="12830"/>
                  <a:pt x="18603" y="12880"/>
                </a:cubicBezTo>
                <a:cubicBezTo>
                  <a:pt x="18571" y="12952"/>
                  <a:pt x="18568" y="12953"/>
                  <a:pt x="18552" y="12886"/>
                </a:cubicBezTo>
                <a:cubicBezTo>
                  <a:pt x="18537" y="12821"/>
                  <a:pt x="18559" y="12753"/>
                  <a:pt x="18586" y="12748"/>
                </a:cubicBezTo>
                <a:close/>
              </a:path>
            </a:pathLst>
          </a:custGeom>
          <a:ln w="12700">
            <a:miter lim="400000"/>
          </a:ln>
        </p:spPr>
      </p:pic>
      <p:sp>
        <p:nvSpPr>
          <p:cNvPr id="202" name="Title 1"/>
          <p:cNvSpPr txBox="1">
            <a:spLocks noGrp="1"/>
          </p:cNvSpPr>
          <p:nvPr>
            <p:ph type="title"/>
          </p:nvPr>
        </p:nvSpPr>
        <p:spPr>
          <a:prstGeom prst="rect">
            <a:avLst/>
          </a:prstGeom>
        </p:spPr>
        <p:txBody>
          <a:bodyPr/>
          <a:lstStyle/>
          <a:p>
            <a:r>
              <a:t>Grazie per l’attenzione!</a:t>
            </a:r>
          </a:p>
        </p:txBody>
      </p:sp>
      <p:sp>
        <p:nvSpPr>
          <p:cNvPr id="204" name="Rectangle 4"/>
          <p:cNvSpPr/>
          <p:nvPr/>
        </p:nvSpPr>
        <p:spPr>
          <a:xfrm>
            <a:off x="1524000" y="6583681"/>
            <a:ext cx="9144000" cy="274321"/>
          </a:xfrm>
          <a:prstGeom prst="rect">
            <a:avLst/>
          </a:prstGeom>
          <a:solidFill>
            <a:srgbClr val="C3D500"/>
          </a:solidFill>
          <a:ln w="12700">
            <a:miter lim="400000"/>
          </a:ln>
          <a:effectLst>
            <a:outerShdw blurRad="38100" dist="23000" dir="5400000" rotWithShape="0">
              <a:srgbClr val="000000">
                <a:alpha val="35000"/>
              </a:srgbClr>
            </a:outerShdw>
          </a:effectLst>
        </p:spPr>
        <p:txBody>
          <a:bodyPr lIns="45719" rIns="45719" anchor="ctr"/>
          <a:lstStyle/>
          <a:p>
            <a:pPr algn="ctr" defTabSz="609585" hangingPunct="0">
              <a:defRPr>
                <a:solidFill>
                  <a:srgbClr val="FFFFFF"/>
                </a:solidFill>
              </a:defRPr>
            </a:pPr>
            <a:endParaRPr kern="0">
              <a:solidFill>
                <a:srgbClr val="FFFFFF"/>
              </a:solidFill>
              <a:latin typeface="Calibri"/>
              <a:cs typeface="Calibri"/>
              <a:sym typeface="Calibri"/>
            </a:endParaRPr>
          </a:p>
        </p:txBody>
      </p:sp>
      <p:grpSp>
        <p:nvGrpSpPr>
          <p:cNvPr id="207" name="Raggruppa"/>
          <p:cNvGrpSpPr/>
          <p:nvPr/>
        </p:nvGrpSpPr>
        <p:grpSpPr>
          <a:xfrm>
            <a:off x="1482027" y="-86524"/>
            <a:ext cx="9604061" cy="447369"/>
            <a:chOff x="0" y="0"/>
            <a:chExt cx="9604060" cy="447368"/>
          </a:xfrm>
        </p:grpSpPr>
        <p:sp>
          <p:nvSpPr>
            <p:cNvPr id="205" name="Rectangle 3"/>
            <p:cNvSpPr/>
            <p:nvPr/>
          </p:nvSpPr>
          <p:spPr>
            <a:xfrm flipH="1">
              <a:off x="0" y="86524"/>
              <a:ext cx="9185975" cy="360845"/>
            </a:xfrm>
            <a:custGeom>
              <a:avLst/>
              <a:gdLst/>
              <a:ahLst/>
              <a:cxnLst>
                <a:cxn ang="0">
                  <a:pos x="wd2" y="hd2"/>
                </a:cxn>
                <a:cxn ang="5400000">
                  <a:pos x="wd2" y="hd2"/>
                </a:cxn>
                <a:cxn ang="10800000">
                  <a:pos x="wd2" y="hd2"/>
                </a:cxn>
                <a:cxn ang="16200000">
                  <a:pos x="wd2" y="hd2"/>
                </a:cxn>
              </a:cxnLst>
              <a:rect l="0" t="0" r="r" b="b"/>
              <a:pathLst>
                <a:path w="21496" h="8962" extrusionOk="0">
                  <a:moveTo>
                    <a:pt x="98" y="0"/>
                  </a:moveTo>
                  <a:lnTo>
                    <a:pt x="21496" y="0"/>
                  </a:lnTo>
                  <a:lnTo>
                    <a:pt x="21496" y="887"/>
                  </a:lnTo>
                  <a:cubicBezTo>
                    <a:pt x="21191" y="20161"/>
                    <a:pt x="2471" y="-1439"/>
                    <a:pt x="82" y="949"/>
                  </a:cubicBezTo>
                  <a:cubicBezTo>
                    <a:pt x="-104" y="1134"/>
                    <a:pt x="81" y="315"/>
                    <a:pt x="98" y="0"/>
                  </a:cubicBezTo>
                  <a:close/>
                </a:path>
              </a:pathLst>
            </a:custGeom>
            <a:solidFill>
              <a:srgbClr val="1C5631"/>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defTabSz="609585" hangingPunct="0">
                <a:defRPr>
                  <a:solidFill>
                    <a:srgbClr val="FFFFFF"/>
                  </a:solidFill>
                </a:defRPr>
              </a:pPr>
              <a:endParaRPr kern="0">
                <a:solidFill>
                  <a:srgbClr val="FFFFFF"/>
                </a:solidFill>
                <a:latin typeface="Calibri"/>
                <a:cs typeface="Calibri"/>
                <a:sym typeface="Calibri"/>
              </a:endParaRPr>
            </a:p>
          </p:txBody>
        </p:sp>
        <p:sp>
          <p:nvSpPr>
            <p:cNvPr id="206" name="Rectangle 3"/>
            <p:cNvSpPr/>
            <p:nvPr/>
          </p:nvSpPr>
          <p:spPr>
            <a:xfrm>
              <a:off x="418086" y="0"/>
              <a:ext cx="9185975" cy="360844"/>
            </a:xfrm>
            <a:custGeom>
              <a:avLst/>
              <a:gdLst/>
              <a:ahLst/>
              <a:cxnLst>
                <a:cxn ang="0">
                  <a:pos x="wd2" y="hd2"/>
                </a:cxn>
                <a:cxn ang="5400000">
                  <a:pos x="wd2" y="hd2"/>
                </a:cxn>
                <a:cxn ang="10800000">
                  <a:pos x="wd2" y="hd2"/>
                </a:cxn>
                <a:cxn ang="16200000">
                  <a:pos x="wd2" y="hd2"/>
                </a:cxn>
              </a:cxnLst>
              <a:rect l="0" t="0" r="r" b="b"/>
              <a:pathLst>
                <a:path w="21496" h="8962" extrusionOk="0">
                  <a:moveTo>
                    <a:pt x="98" y="0"/>
                  </a:moveTo>
                  <a:lnTo>
                    <a:pt x="21496" y="0"/>
                  </a:lnTo>
                  <a:lnTo>
                    <a:pt x="21496" y="887"/>
                  </a:lnTo>
                  <a:cubicBezTo>
                    <a:pt x="21191" y="20161"/>
                    <a:pt x="2471" y="-1439"/>
                    <a:pt x="82" y="949"/>
                  </a:cubicBezTo>
                  <a:cubicBezTo>
                    <a:pt x="-104" y="1134"/>
                    <a:pt x="81" y="315"/>
                    <a:pt x="98" y="0"/>
                  </a:cubicBezTo>
                  <a:close/>
                </a:path>
              </a:pathLst>
            </a:custGeom>
            <a:solidFill>
              <a:srgbClr val="3A6D43"/>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defTabSz="609585" hangingPunct="0">
                <a:defRPr>
                  <a:solidFill>
                    <a:srgbClr val="FFFFFF"/>
                  </a:solidFill>
                </a:defRPr>
              </a:pPr>
              <a:endParaRPr kern="0">
                <a:solidFill>
                  <a:srgbClr val="FFFFFF"/>
                </a:solidFill>
                <a:latin typeface="Calibri"/>
                <a:cs typeface="Calibri"/>
                <a:sym typeface="Calibri"/>
              </a:endParaRPr>
            </a:p>
          </p:txBody>
        </p:sp>
      </p:grpSp>
      <p:pic>
        <p:nvPicPr>
          <p:cNvPr id="208" name="MASAF LOGO_ORIZ_POSITIVO_RGB.ai" descr="MASAF LOGO_ORIZ_POSITIVO_RGB.ai"/>
          <p:cNvPicPr>
            <a:picLocks noChangeAspect="1"/>
          </p:cNvPicPr>
          <p:nvPr/>
        </p:nvPicPr>
        <p:blipFill>
          <a:blip r:embed="rId3"/>
          <a:stretch>
            <a:fillRect/>
          </a:stretch>
        </p:blipFill>
        <p:spPr>
          <a:xfrm>
            <a:off x="1618249" y="6297207"/>
            <a:ext cx="2277564" cy="257332"/>
          </a:xfrm>
          <a:prstGeom prst="rect">
            <a:avLst/>
          </a:prstGeom>
          <a:ln w="12700">
            <a:miter lim="400000"/>
          </a:ln>
        </p:spPr>
      </p:pic>
      <p:pic>
        <p:nvPicPr>
          <p:cNvPr id="209" name="Logo-Distretto-Biologico-Maremma-Toscana-orizzontale.png" descr="Logo-Distretto-Biologico-Maremma-Toscana-orizzontale.png"/>
          <p:cNvPicPr>
            <a:picLocks noChangeAspect="1"/>
          </p:cNvPicPr>
          <p:nvPr/>
        </p:nvPicPr>
        <p:blipFill>
          <a:blip r:embed="rId4"/>
          <a:stretch>
            <a:fillRect/>
          </a:stretch>
        </p:blipFill>
        <p:spPr>
          <a:xfrm>
            <a:off x="9088776" y="6223000"/>
            <a:ext cx="1507360" cy="326531"/>
          </a:xfrm>
          <a:prstGeom prst="rect">
            <a:avLst/>
          </a:prstGeom>
          <a:ln w="12700">
            <a:miter lim="400000"/>
          </a:ln>
        </p:spPr>
      </p:pic>
      <p:pic>
        <p:nvPicPr>
          <p:cNvPr id="4" name="Immagine 3" descr="Immagine che contiene vestiti, persona, calzature, jeans&#10;&#10;Descrizione generata automaticamente">
            <a:extLst>
              <a:ext uri="{FF2B5EF4-FFF2-40B4-BE49-F238E27FC236}">
                <a16:creationId xmlns:a16="http://schemas.microsoft.com/office/drawing/2014/main" id="{81C5FFA8-D13A-5D01-4C69-1B9B4A05B92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
                    </a14:imgEffect>
                  </a14:imgLayer>
                </a14:imgProps>
              </a:ext>
            </a:extLst>
          </a:blip>
          <a:srcRect l="8096" t="3521" r="7614" b="12870"/>
          <a:stretch/>
        </p:blipFill>
        <p:spPr>
          <a:xfrm>
            <a:off x="1118124" y="1552705"/>
            <a:ext cx="5717480" cy="4253480"/>
          </a:xfrm>
          <a:prstGeom prst="rect">
            <a:avLst/>
          </a:prstGeom>
          <a:effectLst>
            <a:outerShdw blurRad="50800" dist="38100" dir="2700000" algn="tl" rotWithShape="0">
              <a:prstClr val="black">
                <a:alpha val="40000"/>
              </a:prstClr>
            </a:outerShdw>
          </a:effectLst>
        </p:spPr>
      </p:pic>
      <p:sp>
        <p:nvSpPr>
          <p:cNvPr id="5" name="CasellaDiTesto 4">
            <a:extLst>
              <a:ext uri="{FF2B5EF4-FFF2-40B4-BE49-F238E27FC236}">
                <a16:creationId xmlns:a16="http://schemas.microsoft.com/office/drawing/2014/main" id="{ACA91386-1B06-E335-1048-0E6AEFCEC6D0}"/>
              </a:ext>
            </a:extLst>
          </p:cNvPr>
          <p:cNvSpPr txBox="1"/>
          <p:nvPr/>
        </p:nvSpPr>
        <p:spPr>
          <a:xfrm>
            <a:off x="484851" y="530403"/>
            <a:ext cx="9074552"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609585" hangingPunct="0"/>
            <a:r>
              <a:rPr lang="it-IT" sz="4800" kern="0" dirty="0">
                <a:solidFill>
                  <a:srgbClr val="FFFFFF"/>
                </a:solidFill>
                <a:latin typeface="Helvetica"/>
                <a:sym typeface="Calibri"/>
              </a:rPr>
              <a:t>Grazie per l’attenzione</a:t>
            </a:r>
          </a:p>
        </p:txBody>
      </p:sp>
      <p:sp>
        <p:nvSpPr>
          <p:cNvPr id="6" name="CasellaDiTesto 5">
            <a:extLst>
              <a:ext uri="{FF2B5EF4-FFF2-40B4-BE49-F238E27FC236}">
                <a16:creationId xmlns:a16="http://schemas.microsoft.com/office/drawing/2014/main" id="{3361E39F-09D3-3FDA-BC67-60C84575EAF2}"/>
              </a:ext>
            </a:extLst>
          </p:cNvPr>
          <p:cNvSpPr txBox="1"/>
          <p:nvPr/>
        </p:nvSpPr>
        <p:spPr>
          <a:xfrm>
            <a:off x="484851" y="5794810"/>
            <a:ext cx="9074552"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609585" hangingPunct="0"/>
            <a:r>
              <a:rPr lang="it-IT" sz="4800" kern="0" dirty="0" err="1">
                <a:solidFill>
                  <a:srgbClr val="FFFFFF"/>
                </a:solidFill>
                <a:latin typeface="Helvetica"/>
                <a:sym typeface="Calibri"/>
              </a:rPr>
              <a:t>marcello.mele@unipi.it</a:t>
            </a:r>
            <a:endParaRPr lang="it-IT" sz="4800" kern="0" dirty="0">
              <a:solidFill>
                <a:srgbClr val="FFFFFF"/>
              </a:solidFill>
              <a:latin typeface="Helvetica"/>
              <a:sym typeface="Calibri"/>
            </a:endParaRPr>
          </a:p>
        </p:txBody>
      </p:sp>
      <p:pic>
        <p:nvPicPr>
          <p:cNvPr id="7" name="Immagine 6" descr="Immagine che contiene Elementi grafici, modello, schermata, Carattere&#10;&#10;Descrizione generata automaticamente">
            <a:extLst>
              <a:ext uri="{FF2B5EF4-FFF2-40B4-BE49-F238E27FC236}">
                <a16:creationId xmlns:a16="http://schemas.microsoft.com/office/drawing/2014/main" id="{1576DA90-E5EA-F9D5-1CB4-7CCED4DDF6F6}"/>
              </a:ext>
            </a:extLst>
          </p:cNvPr>
          <p:cNvPicPr>
            <a:picLocks noChangeAspect="1"/>
          </p:cNvPicPr>
          <p:nvPr/>
        </p:nvPicPr>
        <p:blipFill>
          <a:blip r:embed="rId7"/>
          <a:stretch>
            <a:fillRect/>
          </a:stretch>
        </p:blipFill>
        <p:spPr>
          <a:xfrm>
            <a:off x="7740207" y="1895235"/>
            <a:ext cx="1333853" cy="1333853"/>
          </a:xfrm>
          <a:prstGeom prst="rect">
            <a:avLst/>
          </a:prstGeom>
        </p:spPr>
      </p:pic>
      <p:grpSp>
        <p:nvGrpSpPr>
          <p:cNvPr id="8" name="Gruppo 7">
            <a:extLst>
              <a:ext uri="{FF2B5EF4-FFF2-40B4-BE49-F238E27FC236}">
                <a16:creationId xmlns:a16="http://schemas.microsoft.com/office/drawing/2014/main" id="{33738FF9-3771-C644-4FD9-919BD0C52271}"/>
              </a:ext>
            </a:extLst>
          </p:cNvPr>
          <p:cNvGrpSpPr>
            <a:grpSpLocks noChangeAspect="1"/>
          </p:cNvGrpSpPr>
          <p:nvPr/>
        </p:nvGrpSpPr>
        <p:grpSpPr>
          <a:xfrm>
            <a:off x="7853395" y="3506161"/>
            <a:ext cx="2742741" cy="861775"/>
            <a:chOff x="2272854" y="1314442"/>
            <a:chExt cx="8570588" cy="2692896"/>
          </a:xfrm>
        </p:grpSpPr>
        <p:pic>
          <p:nvPicPr>
            <p:cNvPr id="9" name="Immagine 8">
              <a:extLst>
                <a:ext uri="{FF2B5EF4-FFF2-40B4-BE49-F238E27FC236}">
                  <a16:creationId xmlns:a16="http://schemas.microsoft.com/office/drawing/2014/main" id="{8FBBFFE4-97C3-61AC-1818-E999765846F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72854" y="1314442"/>
              <a:ext cx="8570588" cy="2692896"/>
            </a:xfrm>
            <a:prstGeom prst="rect">
              <a:avLst/>
            </a:prstGeom>
          </p:spPr>
        </p:pic>
        <p:pic>
          <p:nvPicPr>
            <p:cNvPr id="10" name="Immagine 9">
              <a:extLst>
                <a:ext uri="{FF2B5EF4-FFF2-40B4-BE49-F238E27FC236}">
                  <a16:creationId xmlns:a16="http://schemas.microsoft.com/office/drawing/2014/main" id="{A20E617F-41FD-56BD-8DFA-8D8258BDC2CD}"/>
                </a:ext>
              </a:extLst>
            </p:cNvPr>
            <p:cNvPicPr>
              <a:picLocks noChangeAspect="1"/>
            </p:cNvPicPr>
            <p:nvPr userDrawn="1"/>
          </p:nvPicPr>
          <p:blipFill rotWithShape="1">
            <a:blip r:embed="rId9"/>
            <a:srcRect r="8632" b="-1022"/>
            <a:stretch/>
          </p:blipFill>
          <p:spPr>
            <a:xfrm>
              <a:off x="4506496" y="2967126"/>
              <a:ext cx="6033913" cy="461873"/>
            </a:xfrm>
            <a:prstGeom prst="rect">
              <a:avLst/>
            </a:prstGeom>
          </p:spPr>
        </p:pic>
      </p:grpSp>
      <p:pic>
        <p:nvPicPr>
          <p:cNvPr id="11" name="Immagine 10" descr="cherubino_white.eps">
            <a:extLst>
              <a:ext uri="{FF2B5EF4-FFF2-40B4-BE49-F238E27FC236}">
                <a16:creationId xmlns:a16="http://schemas.microsoft.com/office/drawing/2014/main" id="{ED5FC658-05B9-B61B-FE48-BA6584378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54035" y="5348533"/>
            <a:ext cx="835748" cy="861775"/>
          </a:xfrm>
          <a:prstGeom prst="rect">
            <a:avLst/>
          </a:prstGeom>
          <a:solidFill>
            <a:schemeClr val="accent1"/>
          </a:solidFill>
        </p:spPr>
      </p:pic>
      <p:pic>
        <p:nvPicPr>
          <p:cNvPr id="2" name="Picture 2" descr="Dipartimento di Scienze Agrarie, Alimentari e Agro-ambientali">
            <a:extLst>
              <a:ext uri="{FF2B5EF4-FFF2-40B4-BE49-F238E27FC236}">
                <a16:creationId xmlns:a16="http://schemas.microsoft.com/office/drawing/2014/main" id="{CA4266C2-66C4-1537-F4D0-E2213F9F78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3943" y="1877106"/>
            <a:ext cx="1639633" cy="1380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4D855DF5-60B0-5DB2-FD98-54B1A37B6E43}"/>
              </a:ext>
            </a:extLst>
          </p:cNvPr>
          <p:cNvGraphicFramePr>
            <a:graphicFrameLocks noGrp="1"/>
          </p:cNvGraphicFramePr>
          <p:nvPr>
            <p:extLst>
              <p:ext uri="{D42A27DB-BD31-4B8C-83A1-F6EECF244321}">
                <p14:modId xmlns:p14="http://schemas.microsoft.com/office/powerpoint/2010/main" val="1167492215"/>
              </p:ext>
            </p:extLst>
          </p:nvPr>
        </p:nvGraphicFramePr>
        <p:xfrm>
          <a:off x="195330" y="415647"/>
          <a:ext cx="9863070" cy="1463040"/>
        </p:xfrm>
        <a:graphic>
          <a:graphicData uri="http://schemas.openxmlformats.org/drawingml/2006/table">
            <a:tbl>
              <a:tblPr firstRow="1" firstCol="1" bandRow="1">
                <a:tableStyleId>{5C22544A-7EE6-4342-B048-85BDC9FD1C3A}</a:tableStyleId>
              </a:tblPr>
              <a:tblGrid>
                <a:gridCol w="3318662">
                  <a:extLst>
                    <a:ext uri="{9D8B030D-6E8A-4147-A177-3AD203B41FA5}">
                      <a16:colId xmlns:a16="http://schemas.microsoft.com/office/drawing/2014/main" val="4008984999"/>
                    </a:ext>
                  </a:extLst>
                </a:gridCol>
                <a:gridCol w="3562743">
                  <a:extLst>
                    <a:ext uri="{9D8B030D-6E8A-4147-A177-3AD203B41FA5}">
                      <a16:colId xmlns:a16="http://schemas.microsoft.com/office/drawing/2014/main" val="1973274710"/>
                    </a:ext>
                  </a:extLst>
                </a:gridCol>
                <a:gridCol w="2981665">
                  <a:extLst>
                    <a:ext uri="{9D8B030D-6E8A-4147-A177-3AD203B41FA5}">
                      <a16:colId xmlns:a16="http://schemas.microsoft.com/office/drawing/2014/main" val="2797157434"/>
                    </a:ext>
                  </a:extLst>
                </a:gridCol>
              </a:tblGrid>
              <a:tr h="0">
                <a:tc>
                  <a:txBody>
                    <a:bodyPr/>
                    <a:lstStyle/>
                    <a:p>
                      <a:pPr algn="ctr">
                        <a:buNone/>
                      </a:pPr>
                      <a:r>
                        <a:rPr lang="it-IT" sz="2400">
                          <a:effectLst/>
                        </a:rPr>
                        <a:t>ANNO</a:t>
                      </a:r>
                      <a:endParaRPr lang="it-IT"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dirty="0">
                          <a:effectLst/>
                        </a:rPr>
                        <a:t>Toscana</a:t>
                      </a:r>
                      <a:endParaRPr lang="it-IT"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dirty="0">
                          <a:effectLst/>
                          <a:latin typeface="Times New Roman" panose="02020603050405020304" pitchFamily="18" charset="0"/>
                          <a:ea typeface="Times New Roman" panose="02020603050405020304" pitchFamily="18" charset="0"/>
                        </a:rPr>
                        <a:t>Centrale latte Firenze</a:t>
                      </a:r>
                    </a:p>
                  </a:txBody>
                  <a:tcPr marL="68580" marR="68580" marT="0" marB="0"/>
                </a:tc>
                <a:extLst>
                  <a:ext uri="{0D108BD9-81ED-4DB2-BD59-A6C34878D82A}">
                    <a16:rowId xmlns:a16="http://schemas.microsoft.com/office/drawing/2014/main" val="1924453248"/>
                  </a:ext>
                </a:extLst>
              </a:tr>
              <a:tr h="0">
                <a:tc>
                  <a:txBody>
                    <a:bodyPr/>
                    <a:lstStyle/>
                    <a:p>
                      <a:pPr algn="ctr">
                        <a:buNone/>
                      </a:pPr>
                      <a:r>
                        <a:rPr lang="it-IT" sz="2400">
                          <a:effectLst/>
                        </a:rPr>
                        <a:t>2017</a:t>
                      </a:r>
                      <a:endParaRPr lang="it-IT"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a:effectLst/>
                        </a:rPr>
                        <a:t>66.090.000</a:t>
                      </a:r>
                      <a:endParaRPr lang="it-IT"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dirty="0">
                          <a:effectLst/>
                        </a:rPr>
                        <a:t>30.372.324</a:t>
                      </a:r>
                      <a:endParaRPr lang="it-IT"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71925010"/>
                  </a:ext>
                </a:extLst>
              </a:tr>
              <a:tr h="0">
                <a:tc>
                  <a:txBody>
                    <a:bodyPr/>
                    <a:lstStyle/>
                    <a:p>
                      <a:pPr algn="ctr">
                        <a:buNone/>
                      </a:pPr>
                      <a:r>
                        <a:rPr lang="it-IT" sz="2400">
                          <a:effectLst/>
                        </a:rPr>
                        <a:t>2023</a:t>
                      </a:r>
                      <a:endParaRPr lang="it-IT"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dirty="0">
                          <a:effectLst/>
                        </a:rPr>
                        <a:t>54.941.000</a:t>
                      </a:r>
                      <a:endParaRPr lang="it-IT"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dirty="0">
                          <a:effectLst/>
                        </a:rPr>
                        <a:t>23.389.764</a:t>
                      </a:r>
                      <a:endParaRPr lang="it-IT"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74601026"/>
                  </a:ext>
                </a:extLst>
              </a:tr>
              <a:tr h="0">
                <a:tc>
                  <a:txBody>
                    <a:bodyPr/>
                    <a:lstStyle/>
                    <a:p>
                      <a:pPr algn="ctr">
                        <a:buNone/>
                      </a:pPr>
                      <a:r>
                        <a:rPr lang="it-IT" sz="2400">
                          <a:effectLst/>
                        </a:rPr>
                        <a:t>2025</a:t>
                      </a:r>
                      <a:endParaRPr lang="it-IT"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a:effectLst/>
                        </a:rPr>
                        <a:t>49.484.000</a:t>
                      </a:r>
                      <a:endParaRPr lang="it-IT"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dirty="0">
                          <a:effectLst/>
                        </a:rPr>
                        <a:t>19.355.048</a:t>
                      </a:r>
                      <a:endParaRPr lang="it-IT"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12618877"/>
                  </a:ext>
                </a:extLst>
              </a:tr>
            </a:tbl>
          </a:graphicData>
        </a:graphic>
      </p:graphicFrame>
      <p:graphicFrame>
        <p:nvGraphicFramePr>
          <p:cNvPr id="5" name="Tabella 4">
            <a:extLst>
              <a:ext uri="{FF2B5EF4-FFF2-40B4-BE49-F238E27FC236}">
                <a16:creationId xmlns:a16="http://schemas.microsoft.com/office/drawing/2014/main" id="{ECABBD96-A260-985B-9F26-3683B21C924A}"/>
              </a:ext>
            </a:extLst>
          </p:cNvPr>
          <p:cNvGraphicFramePr>
            <a:graphicFrameLocks noGrp="1"/>
          </p:cNvGraphicFramePr>
          <p:nvPr>
            <p:extLst>
              <p:ext uri="{D42A27DB-BD31-4B8C-83A1-F6EECF244321}">
                <p14:modId xmlns:p14="http://schemas.microsoft.com/office/powerpoint/2010/main" val="3924901164"/>
              </p:ext>
            </p:extLst>
          </p:nvPr>
        </p:nvGraphicFramePr>
        <p:xfrm>
          <a:off x="195331" y="2236114"/>
          <a:ext cx="11616919" cy="4023360"/>
        </p:xfrm>
        <a:graphic>
          <a:graphicData uri="http://schemas.openxmlformats.org/drawingml/2006/table">
            <a:tbl>
              <a:tblPr firstRow="1" firstCol="1" bandRow="1">
                <a:tableStyleId>{5C22544A-7EE6-4342-B048-85BDC9FD1C3A}</a:tableStyleId>
              </a:tblPr>
              <a:tblGrid>
                <a:gridCol w="3871904">
                  <a:extLst>
                    <a:ext uri="{9D8B030D-6E8A-4147-A177-3AD203B41FA5}">
                      <a16:colId xmlns:a16="http://schemas.microsoft.com/office/drawing/2014/main" val="3484500637"/>
                    </a:ext>
                  </a:extLst>
                </a:gridCol>
                <a:gridCol w="3871904">
                  <a:extLst>
                    <a:ext uri="{9D8B030D-6E8A-4147-A177-3AD203B41FA5}">
                      <a16:colId xmlns:a16="http://schemas.microsoft.com/office/drawing/2014/main" val="2657549139"/>
                    </a:ext>
                  </a:extLst>
                </a:gridCol>
                <a:gridCol w="3873111">
                  <a:extLst>
                    <a:ext uri="{9D8B030D-6E8A-4147-A177-3AD203B41FA5}">
                      <a16:colId xmlns:a16="http://schemas.microsoft.com/office/drawing/2014/main" val="794753639"/>
                    </a:ext>
                  </a:extLst>
                </a:gridCol>
              </a:tblGrid>
              <a:tr h="0">
                <a:tc gridSpan="3">
                  <a:txBody>
                    <a:bodyPr/>
                    <a:lstStyle/>
                    <a:p>
                      <a:pPr algn="ctr">
                        <a:buNone/>
                      </a:pPr>
                      <a:r>
                        <a:rPr lang="it-IT" sz="2400" dirty="0">
                          <a:effectLst/>
                          <a:latin typeface="Times New Roman" panose="02020603050405020304" pitchFamily="18" charset="0"/>
                          <a:ea typeface="Times New Roman" panose="02020603050405020304" pitchFamily="18" charset="0"/>
                        </a:rPr>
                        <a:t>Centrale del latte di Firenze</a:t>
                      </a:r>
                    </a:p>
                  </a:txBody>
                  <a:tcPr marL="68580" marR="68580" marT="0" marB="0" anchor="ctr"/>
                </a:tc>
                <a:tc hMerge="1">
                  <a:txBody>
                    <a:bodyPr/>
                    <a:lstStyle/>
                    <a:p>
                      <a:pPr algn="ctr">
                        <a:buNone/>
                      </a:pP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algn="ctr">
                        <a:buNone/>
                      </a:pP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93616109"/>
                  </a:ext>
                </a:extLst>
              </a:tr>
              <a:tr h="0">
                <a:tc>
                  <a:txBody>
                    <a:bodyPr/>
                    <a:lstStyle/>
                    <a:p>
                      <a:pPr>
                        <a:buNone/>
                      </a:pPr>
                      <a:endParaRPr lang="it-IT"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buNone/>
                      </a:pPr>
                      <a:r>
                        <a:rPr lang="it-IT" sz="2400" dirty="0">
                          <a:effectLst/>
                          <a:latin typeface="Times New Roman" panose="02020603050405020304" pitchFamily="18" charset="0"/>
                          <a:ea typeface="Times New Roman" panose="02020603050405020304" pitchFamily="18" charset="0"/>
                        </a:rPr>
                        <a:t>2017</a:t>
                      </a:r>
                    </a:p>
                  </a:txBody>
                  <a:tcPr marL="68580" marR="68580" marT="0" marB="0" anchor="ctr"/>
                </a:tc>
                <a:tc>
                  <a:txBody>
                    <a:bodyPr/>
                    <a:lstStyle/>
                    <a:p>
                      <a:pPr algn="ctr">
                        <a:buNone/>
                      </a:pPr>
                      <a:r>
                        <a:rPr lang="it-IT" sz="2400" dirty="0">
                          <a:effectLst/>
                          <a:latin typeface="Times New Roman" panose="02020603050405020304" pitchFamily="18" charset="0"/>
                          <a:ea typeface="Times New Roman" panose="02020603050405020304" pitchFamily="18" charset="0"/>
                        </a:rPr>
                        <a:t>2025</a:t>
                      </a:r>
                    </a:p>
                  </a:txBody>
                  <a:tcPr marL="68580" marR="68580" marT="0" marB="0" anchor="ctr"/>
                </a:tc>
                <a:extLst>
                  <a:ext uri="{0D108BD9-81ED-4DB2-BD59-A6C34878D82A}">
                    <a16:rowId xmlns:a16="http://schemas.microsoft.com/office/drawing/2014/main" val="2153533360"/>
                  </a:ext>
                </a:extLst>
              </a:tr>
              <a:tr h="0">
                <a:tc>
                  <a:txBody>
                    <a:bodyPr/>
                    <a:lstStyle/>
                    <a:p>
                      <a:pPr algn="ctr">
                        <a:buNone/>
                      </a:pP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buNone/>
                      </a:pPr>
                      <a:r>
                        <a:rPr lang="it-IT" sz="2400" dirty="0">
                          <a:effectLst/>
                        </a:rPr>
                        <a:t>NUMERO AZIENDE </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a:buNone/>
                      </a:pPr>
                      <a:endParaRPr lang="it-IT"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46696133"/>
                  </a:ext>
                </a:extLst>
              </a:tr>
              <a:tr h="0">
                <a:tc>
                  <a:txBody>
                    <a:bodyPr/>
                    <a:lstStyle/>
                    <a:p>
                      <a:pPr algn="l">
                        <a:buNone/>
                      </a:pPr>
                      <a:r>
                        <a:rPr lang="it-IT" sz="2400" dirty="0">
                          <a:effectLst/>
                        </a:rPr>
                        <a:t>COOP GRANDUCATO</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a:effectLst/>
                        </a:rPr>
                        <a:t>26</a:t>
                      </a:r>
                      <a:endParaRPr lang="it-IT"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latin typeface="Times New Roman" panose="02020603050405020304" pitchFamily="18" charset="0"/>
                          <a:ea typeface="Times New Roman" panose="02020603050405020304" pitchFamily="18" charset="0"/>
                        </a:rPr>
                        <a:t>19</a:t>
                      </a:r>
                    </a:p>
                  </a:txBody>
                  <a:tcPr marL="68580" marR="68580" marT="0" marB="0" anchor="ctr"/>
                </a:tc>
                <a:extLst>
                  <a:ext uri="{0D108BD9-81ED-4DB2-BD59-A6C34878D82A}">
                    <a16:rowId xmlns:a16="http://schemas.microsoft.com/office/drawing/2014/main" val="1246336162"/>
                  </a:ext>
                </a:extLst>
              </a:tr>
              <a:tr h="0">
                <a:tc>
                  <a:txBody>
                    <a:bodyPr/>
                    <a:lstStyle/>
                    <a:p>
                      <a:pPr algn="l">
                        <a:buNone/>
                      </a:pPr>
                      <a:r>
                        <a:rPr lang="it-IT" sz="2400" dirty="0">
                          <a:effectLst/>
                        </a:rPr>
                        <a:t>ALTRE COOP.</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10</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latin typeface="Times New Roman" panose="02020603050405020304" pitchFamily="18" charset="0"/>
                          <a:ea typeface="Times New Roman" panose="02020603050405020304" pitchFamily="18" charset="0"/>
                        </a:rPr>
                        <a:t>2</a:t>
                      </a:r>
                    </a:p>
                  </a:txBody>
                  <a:tcPr marL="68580" marR="68580" marT="0" marB="0" anchor="ctr"/>
                </a:tc>
                <a:extLst>
                  <a:ext uri="{0D108BD9-81ED-4DB2-BD59-A6C34878D82A}">
                    <a16:rowId xmlns:a16="http://schemas.microsoft.com/office/drawing/2014/main" val="2610762252"/>
                  </a:ext>
                </a:extLst>
              </a:tr>
              <a:tr h="0">
                <a:tc>
                  <a:txBody>
                    <a:bodyPr/>
                    <a:lstStyle/>
                    <a:p>
                      <a:pPr algn="l">
                        <a:buNone/>
                      </a:pPr>
                      <a:r>
                        <a:rPr lang="it-IT" sz="2400" dirty="0">
                          <a:effectLst/>
                        </a:rPr>
                        <a:t>DIRETTI</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22</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latin typeface="Times New Roman" panose="02020603050405020304" pitchFamily="18" charset="0"/>
                          <a:ea typeface="Times New Roman" panose="02020603050405020304" pitchFamily="18" charset="0"/>
                        </a:rPr>
                        <a:t>8</a:t>
                      </a:r>
                    </a:p>
                  </a:txBody>
                  <a:tcPr marL="68580" marR="68580" marT="0" marB="0" anchor="ctr"/>
                </a:tc>
                <a:extLst>
                  <a:ext uri="{0D108BD9-81ED-4DB2-BD59-A6C34878D82A}">
                    <a16:rowId xmlns:a16="http://schemas.microsoft.com/office/drawing/2014/main" val="1404542288"/>
                  </a:ext>
                </a:extLst>
              </a:tr>
              <a:tr h="0">
                <a:tc>
                  <a:txBody>
                    <a:bodyPr/>
                    <a:lstStyle/>
                    <a:p>
                      <a:pPr algn="l">
                        <a:buNone/>
                      </a:pPr>
                      <a:r>
                        <a:rPr lang="it-IT" sz="2400" dirty="0">
                          <a:effectLst/>
                        </a:rPr>
                        <a:t> </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effectLst/>
                        </a:rPr>
                        <a:t> KG. PRODOTTI</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algn="r">
                        <a:buNone/>
                      </a:pPr>
                      <a:endParaRPr lang="it-IT"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44687224"/>
                  </a:ext>
                </a:extLst>
              </a:tr>
              <a:tr h="0">
                <a:tc>
                  <a:txBody>
                    <a:bodyPr/>
                    <a:lstStyle/>
                    <a:p>
                      <a:pPr algn="l">
                        <a:buNone/>
                      </a:pPr>
                      <a:r>
                        <a:rPr lang="it-IT" sz="2400" dirty="0">
                          <a:effectLst/>
                        </a:rPr>
                        <a:t>COOP GRANDUCATO</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8.932.854</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9.690.268</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19720088"/>
                  </a:ext>
                </a:extLst>
              </a:tr>
              <a:tr h="0">
                <a:tc>
                  <a:txBody>
                    <a:bodyPr/>
                    <a:lstStyle/>
                    <a:p>
                      <a:pPr algn="l">
                        <a:buNone/>
                      </a:pPr>
                      <a:r>
                        <a:rPr lang="it-IT" sz="2400" dirty="0">
                          <a:effectLst/>
                        </a:rPr>
                        <a:t>ALTRE COOP.</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10.349.414</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2.966.305</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51312065"/>
                  </a:ext>
                </a:extLst>
              </a:tr>
              <a:tr h="0">
                <a:tc>
                  <a:txBody>
                    <a:bodyPr/>
                    <a:lstStyle/>
                    <a:p>
                      <a:pPr algn="l">
                        <a:buNone/>
                      </a:pPr>
                      <a:r>
                        <a:rPr lang="it-IT" sz="2400" dirty="0">
                          <a:effectLst/>
                        </a:rPr>
                        <a:t>DIRETTI</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11.090.056</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6.698.475</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59123407"/>
                  </a:ext>
                </a:extLst>
              </a:tr>
              <a:tr h="0">
                <a:tc>
                  <a:txBody>
                    <a:bodyPr/>
                    <a:lstStyle/>
                    <a:p>
                      <a:pPr algn="l">
                        <a:buNone/>
                      </a:pPr>
                      <a:r>
                        <a:rPr lang="it-IT" sz="2400" dirty="0">
                          <a:effectLst/>
                        </a:rPr>
                        <a:t> </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30.372.324</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buNone/>
                      </a:pPr>
                      <a:r>
                        <a:rPr lang="it-IT" sz="2400" dirty="0">
                          <a:effectLst/>
                        </a:rPr>
                        <a:t>19.355.048</a:t>
                      </a:r>
                      <a:endParaRPr lang="it-IT" sz="2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43448721"/>
                  </a:ext>
                </a:extLst>
              </a:tr>
            </a:tbl>
          </a:graphicData>
        </a:graphic>
      </p:graphicFrame>
      <p:pic>
        <p:nvPicPr>
          <p:cNvPr id="6" name="Immagine 5">
            <a:extLst>
              <a:ext uri="{FF2B5EF4-FFF2-40B4-BE49-F238E27FC236}">
                <a16:creationId xmlns:a16="http://schemas.microsoft.com/office/drawing/2014/main" id="{02E7ACB4-7C5C-7497-C685-7F6433C15F1C}"/>
              </a:ext>
            </a:extLst>
          </p:cNvPr>
          <p:cNvPicPr>
            <a:picLocks noChangeAspect="1"/>
          </p:cNvPicPr>
          <p:nvPr/>
        </p:nvPicPr>
        <p:blipFill>
          <a:blip r:embed="rId2"/>
          <a:stretch>
            <a:fillRect/>
          </a:stretch>
        </p:blipFill>
        <p:spPr>
          <a:xfrm>
            <a:off x="379750" y="6259474"/>
            <a:ext cx="6337300" cy="482600"/>
          </a:xfrm>
          <a:prstGeom prst="rect">
            <a:avLst/>
          </a:prstGeom>
        </p:spPr>
      </p:pic>
    </p:spTree>
    <p:extLst>
      <p:ext uri="{BB962C8B-B14F-4D97-AF65-F5344CB8AC3E}">
        <p14:creationId xmlns:p14="http://schemas.microsoft.com/office/powerpoint/2010/main" val="3461964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44AA0EC-EEB9-0482-C250-0B4992623714}"/>
              </a:ext>
            </a:extLst>
          </p:cNvPr>
          <p:cNvPicPr>
            <a:picLocks noChangeAspect="1"/>
          </p:cNvPicPr>
          <p:nvPr/>
        </p:nvPicPr>
        <p:blipFill>
          <a:blip r:embed="rId2"/>
          <a:stretch>
            <a:fillRect/>
          </a:stretch>
        </p:blipFill>
        <p:spPr>
          <a:xfrm>
            <a:off x="0" y="0"/>
            <a:ext cx="6680200" cy="3962400"/>
          </a:xfrm>
          <a:prstGeom prst="rect">
            <a:avLst/>
          </a:prstGeom>
        </p:spPr>
      </p:pic>
      <p:pic>
        <p:nvPicPr>
          <p:cNvPr id="4" name="Immagine 3">
            <a:extLst>
              <a:ext uri="{FF2B5EF4-FFF2-40B4-BE49-F238E27FC236}">
                <a16:creationId xmlns:a16="http://schemas.microsoft.com/office/drawing/2014/main" id="{0CA47A0D-0902-B43F-2C99-6E17EC68FC68}"/>
              </a:ext>
            </a:extLst>
          </p:cNvPr>
          <p:cNvPicPr>
            <a:picLocks noChangeAspect="1"/>
          </p:cNvPicPr>
          <p:nvPr/>
        </p:nvPicPr>
        <p:blipFill>
          <a:blip r:embed="rId3"/>
          <a:stretch>
            <a:fillRect/>
          </a:stretch>
        </p:blipFill>
        <p:spPr>
          <a:xfrm>
            <a:off x="7191531" y="170930"/>
            <a:ext cx="4569009" cy="3258070"/>
          </a:xfrm>
          <a:prstGeom prst="rect">
            <a:avLst/>
          </a:prstGeom>
        </p:spPr>
      </p:pic>
      <p:pic>
        <p:nvPicPr>
          <p:cNvPr id="8" name="Immagine 7">
            <a:extLst>
              <a:ext uri="{FF2B5EF4-FFF2-40B4-BE49-F238E27FC236}">
                <a16:creationId xmlns:a16="http://schemas.microsoft.com/office/drawing/2014/main" id="{1862B4B3-E668-9F61-0D3F-89BE8E805DD3}"/>
              </a:ext>
            </a:extLst>
          </p:cNvPr>
          <p:cNvPicPr>
            <a:picLocks noChangeAspect="1"/>
          </p:cNvPicPr>
          <p:nvPr/>
        </p:nvPicPr>
        <p:blipFill>
          <a:blip r:embed="rId4"/>
          <a:stretch>
            <a:fillRect/>
          </a:stretch>
        </p:blipFill>
        <p:spPr>
          <a:xfrm>
            <a:off x="6535712" y="3514355"/>
            <a:ext cx="5645552" cy="3343645"/>
          </a:xfrm>
          <a:prstGeom prst="rect">
            <a:avLst/>
          </a:prstGeom>
        </p:spPr>
      </p:pic>
      <p:sp>
        <p:nvSpPr>
          <p:cNvPr id="9" name="CasellaDiTesto 8">
            <a:extLst>
              <a:ext uri="{FF2B5EF4-FFF2-40B4-BE49-F238E27FC236}">
                <a16:creationId xmlns:a16="http://schemas.microsoft.com/office/drawing/2014/main" id="{84A1112D-7DEA-B658-5EF7-255DD790A607}"/>
              </a:ext>
            </a:extLst>
          </p:cNvPr>
          <p:cNvSpPr txBox="1"/>
          <p:nvPr/>
        </p:nvSpPr>
        <p:spPr>
          <a:xfrm>
            <a:off x="10418164" y="4422098"/>
            <a:ext cx="1214203" cy="523220"/>
          </a:xfrm>
          <a:prstGeom prst="rect">
            <a:avLst/>
          </a:prstGeom>
          <a:noFill/>
        </p:spPr>
        <p:txBody>
          <a:bodyPr wrap="square" rtlCol="0">
            <a:spAutoFit/>
          </a:bodyPr>
          <a:lstStyle/>
          <a:p>
            <a:pPr algn="ctr"/>
            <a:r>
              <a:rPr lang="it-IT" sz="2800" b="1" dirty="0"/>
              <a:t>-50%</a:t>
            </a:r>
          </a:p>
        </p:txBody>
      </p:sp>
      <p:sp>
        <p:nvSpPr>
          <p:cNvPr id="10" name="CasellaDiTesto 9">
            <a:extLst>
              <a:ext uri="{FF2B5EF4-FFF2-40B4-BE49-F238E27FC236}">
                <a16:creationId xmlns:a16="http://schemas.microsoft.com/office/drawing/2014/main" id="{7972CC6F-2117-F157-8207-C53EC398DAFD}"/>
              </a:ext>
            </a:extLst>
          </p:cNvPr>
          <p:cNvSpPr txBox="1"/>
          <p:nvPr/>
        </p:nvSpPr>
        <p:spPr>
          <a:xfrm>
            <a:off x="4691921" y="779488"/>
            <a:ext cx="1214203" cy="523220"/>
          </a:xfrm>
          <a:prstGeom prst="rect">
            <a:avLst/>
          </a:prstGeom>
          <a:noFill/>
        </p:spPr>
        <p:txBody>
          <a:bodyPr wrap="square" rtlCol="0">
            <a:spAutoFit/>
          </a:bodyPr>
          <a:lstStyle/>
          <a:p>
            <a:pPr algn="ctr"/>
            <a:r>
              <a:rPr lang="it-IT" sz="2800" b="1" dirty="0"/>
              <a:t>-20%</a:t>
            </a:r>
          </a:p>
        </p:txBody>
      </p:sp>
      <p:sp>
        <p:nvSpPr>
          <p:cNvPr id="11" name="CasellaDiTesto 10">
            <a:extLst>
              <a:ext uri="{FF2B5EF4-FFF2-40B4-BE49-F238E27FC236}">
                <a16:creationId xmlns:a16="http://schemas.microsoft.com/office/drawing/2014/main" id="{A438FE99-7E17-1112-4A44-10331B53CCFC}"/>
              </a:ext>
            </a:extLst>
          </p:cNvPr>
          <p:cNvSpPr txBox="1"/>
          <p:nvPr/>
        </p:nvSpPr>
        <p:spPr>
          <a:xfrm>
            <a:off x="1240436" y="4262630"/>
            <a:ext cx="4601980" cy="1815882"/>
          </a:xfrm>
          <a:prstGeom prst="rect">
            <a:avLst/>
          </a:prstGeom>
          <a:noFill/>
        </p:spPr>
        <p:txBody>
          <a:bodyPr wrap="square" rtlCol="0">
            <a:spAutoFit/>
          </a:bodyPr>
          <a:lstStyle/>
          <a:p>
            <a:pPr algn="ctr"/>
            <a:r>
              <a:rPr lang="it-IT" sz="2800" b="1" dirty="0"/>
              <a:t>Provincia di Massa-Carrara perde il 78% degli allevamenti e il 20% dei capi</a:t>
            </a:r>
          </a:p>
        </p:txBody>
      </p:sp>
    </p:spTree>
    <p:extLst>
      <p:ext uri="{BB962C8B-B14F-4D97-AF65-F5344CB8AC3E}">
        <p14:creationId xmlns:p14="http://schemas.microsoft.com/office/powerpoint/2010/main" val="635197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57A7AF9-0F0A-E89F-7D12-A1B5E8290C2B}"/>
              </a:ext>
            </a:extLst>
          </p:cNvPr>
          <p:cNvPicPr>
            <a:picLocks noChangeAspect="1"/>
          </p:cNvPicPr>
          <p:nvPr/>
        </p:nvPicPr>
        <p:blipFill>
          <a:blip r:embed="rId2"/>
          <a:stretch>
            <a:fillRect/>
          </a:stretch>
        </p:blipFill>
        <p:spPr>
          <a:xfrm>
            <a:off x="4686300" y="3429000"/>
            <a:ext cx="7505700" cy="3416300"/>
          </a:xfrm>
          <a:prstGeom prst="rect">
            <a:avLst/>
          </a:prstGeom>
        </p:spPr>
      </p:pic>
      <p:sp>
        <p:nvSpPr>
          <p:cNvPr id="6" name="CasellaDiTesto 5">
            <a:extLst>
              <a:ext uri="{FF2B5EF4-FFF2-40B4-BE49-F238E27FC236}">
                <a16:creationId xmlns:a16="http://schemas.microsoft.com/office/drawing/2014/main" id="{4AD89517-72B0-9B54-7317-4290BF74F15C}"/>
              </a:ext>
            </a:extLst>
          </p:cNvPr>
          <p:cNvSpPr txBox="1"/>
          <p:nvPr/>
        </p:nvSpPr>
        <p:spPr>
          <a:xfrm>
            <a:off x="10433154" y="4077324"/>
            <a:ext cx="1214203" cy="523220"/>
          </a:xfrm>
          <a:prstGeom prst="rect">
            <a:avLst/>
          </a:prstGeom>
          <a:noFill/>
        </p:spPr>
        <p:txBody>
          <a:bodyPr wrap="square" rtlCol="0">
            <a:spAutoFit/>
          </a:bodyPr>
          <a:lstStyle/>
          <a:p>
            <a:pPr algn="ctr"/>
            <a:r>
              <a:rPr lang="it-IT" sz="2800" b="1" dirty="0"/>
              <a:t>-24%</a:t>
            </a:r>
          </a:p>
        </p:txBody>
      </p:sp>
      <p:pic>
        <p:nvPicPr>
          <p:cNvPr id="7" name="Immagine 6">
            <a:extLst>
              <a:ext uri="{FF2B5EF4-FFF2-40B4-BE49-F238E27FC236}">
                <a16:creationId xmlns:a16="http://schemas.microsoft.com/office/drawing/2014/main" id="{011661C9-08F5-AB55-B769-1EA171A51AF2}"/>
              </a:ext>
            </a:extLst>
          </p:cNvPr>
          <p:cNvPicPr>
            <a:picLocks noChangeAspect="1"/>
          </p:cNvPicPr>
          <p:nvPr/>
        </p:nvPicPr>
        <p:blipFill>
          <a:blip r:embed="rId3"/>
          <a:stretch>
            <a:fillRect/>
          </a:stretch>
        </p:blipFill>
        <p:spPr>
          <a:xfrm>
            <a:off x="-1" y="-1"/>
            <a:ext cx="7405141" cy="3567659"/>
          </a:xfrm>
          <a:prstGeom prst="rect">
            <a:avLst/>
          </a:prstGeom>
        </p:spPr>
      </p:pic>
      <p:sp>
        <p:nvSpPr>
          <p:cNvPr id="8" name="CasellaDiTesto 7">
            <a:extLst>
              <a:ext uri="{FF2B5EF4-FFF2-40B4-BE49-F238E27FC236}">
                <a16:creationId xmlns:a16="http://schemas.microsoft.com/office/drawing/2014/main" id="{6F5A87D2-3C60-0FFE-1FE6-3DC9571B462E}"/>
              </a:ext>
            </a:extLst>
          </p:cNvPr>
          <p:cNvSpPr txBox="1"/>
          <p:nvPr/>
        </p:nvSpPr>
        <p:spPr>
          <a:xfrm>
            <a:off x="5923613" y="482183"/>
            <a:ext cx="1214203" cy="523220"/>
          </a:xfrm>
          <a:prstGeom prst="rect">
            <a:avLst/>
          </a:prstGeom>
          <a:noFill/>
        </p:spPr>
        <p:txBody>
          <a:bodyPr wrap="square" rtlCol="0">
            <a:spAutoFit/>
          </a:bodyPr>
          <a:lstStyle/>
          <a:p>
            <a:pPr algn="ctr"/>
            <a:r>
              <a:rPr lang="it-IT" sz="2800" b="1" dirty="0"/>
              <a:t>-25%</a:t>
            </a:r>
          </a:p>
        </p:txBody>
      </p:sp>
      <p:sp>
        <p:nvSpPr>
          <p:cNvPr id="9" name="CasellaDiTesto 8">
            <a:extLst>
              <a:ext uri="{FF2B5EF4-FFF2-40B4-BE49-F238E27FC236}">
                <a16:creationId xmlns:a16="http://schemas.microsoft.com/office/drawing/2014/main" id="{F17433D2-3BCB-D187-9DCC-CFFEBAB57D96}"/>
              </a:ext>
            </a:extLst>
          </p:cNvPr>
          <p:cNvSpPr txBox="1"/>
          <p:nvPr/>
        </p:nvSpPr>
        <p:spPr>
          <a:xfrm>
            <a:off x="7405140" y="663127"/>
            <a:ext cx="4601980" cy="1815882"/>
          </a:xfrm>
          <a:prstGeom prst="rect">
            <a:avLst/>
          </a:prstGeom>
          <a:noFill/>
        </p:spPr>
        <p:txBody>
          <a:bodyPr wrap="square" rtlCol="0">
            <a:spAutoFit/>
          </a:bodyPr>
          <a:lstStyle/>
          <a:p>
            <a:pPr algn="ctr"/>
            <a:r>
              <a:rPr lang="it-IT" sz="2800" b="1" dirty="0"/>
              <a:t>Il 50% degli allevamenti nella sola provincia di Grosseto, più del 70% tra Siena e Grosseto</a:t>
            </a:r>
          </a:p>
        </p:txBody>
      </p:sp>
      <p:sp>
        <p:nvSpPr>
          <p:cNvPr id="10" name="CasellaDiTesto 9">
            <a:extLst>
              <a:ext uri="{FF2B5EF4-FFF2-40B4-BE49-F238E27FC236}">
                <a16:creationId xmlns:a16="http://schemas.microsoft.com/office/drawing/2014/main" id="{0AB9F2C1-ED50-1DCC-BDE9-0FAFF2AADE7C}"/>
              </a:ext>
            </a:extLst>
          </p:cNvPr>
          <p:cNvSpPr txBox="1"/>
          <p:nvPr/>
        </p:nvSpPr>
        <p:spPr>
          <a:xfrm>
            <a:off x="0" y="4077324"/>
            <a:ext cx="4601980" cy="1384995"/>
          </a:xfrm>
          <a:prstGeom prst="rect">
            <a:avLst/>
          </a:prstGeom>
          <a:noFill/>
        </p:spPr>
        <p:txBody>
          <a:bodyPr wrap="square" rtlCol="0">
            <a:spAutoFit/>
          </a:bodyPr>
          <a:lstStyle/>
          <a:p>
            <a:pPr algn="ctr"/>
            <a:r>
              <a:rPr lang="it-IT" sz="2800" b="1" dirty="0"/>
              <a:t>Il 50% dei capi nella sola provincia di Grosseto, circa 80% tra Siena e Grosseto</a:t>
            </a:r>
          </a:p>
        </p:txBody>
      </p:sp>
    </p:spTree>
    <p:extLst>
      <p:ext uri="{BB962C8B-B14F-4D97-AF65-F5344CB8AC3E}">
        <p14:creationId xmlns:p14="http://schemas.microsoft.com/office/powerpoint/2010/main" val="3325323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2" name="CasellaDiTesto 1">
            <a:extLst>
              <a:ext uri="{FF2B5EF4-FFF2-40B4-BE49-F238E27FC236}">
                <a16:creationId xmlns:a16="http://schemas.microsoft.com/office/drawing/2014/main" id="{9D5805D5-0AC8-2C12-81D4-EFDF833EE5C5}"/>
              </a:ext>
            </a:extLst>
          </p:cNvPr>
          <p:cNvSpPr txBox="1"/>
          <p:nvPr/>
        </p:nvSpPr>
        <p:spPr>
          <a:xfrm>
            <a:off x="406399" y="184115"/>
            <a:ext cx="11379203" cy="63299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spcBef>
                <a:spcPts val="800"/>
              </a:spcBef>
              <a:spcAft>
                <a:spcPts val="800"/>
              </a:spcAft>
              <a:buClr>
                <a:schemeClr val="bg1"/>
              </a:buClr>
            </a:pPr>
            <a:r>
              <a:rPr lang="it-IT" sz="3200" b="1" dirty="0"/>
              <a:t>Analisi del contesto e dei fabbisogni</a:t>
            </a:r>
          </a:p>
          <a:p>
            <a:pPr marL="457189" indent="-457189">
              <a:spcBef>
                <a:spcPts val="800"/>
              </a:spcBef>
              <a:spcAft>
                <a:spcPts val="800"/>
              </a:spcAft>
              <a:buClr>
                <a:schemeClr val="bg1"/>
              </a:buClr>
              <a:buFont typeface="Wingdings" pitchFamily="2" charset="2"/>
              <a:buChar char="Ø"/>
            </a:pPr>
            <a:r>
              <a:rPr lang="it-IT" sz="2800" dirty="0"/>
              <a:t>Riduzione di circa il 15% della SAU complessiva in Toscana, un dato superiore alla media nazionale (-2,5%).</a:t>
            </a:r>
          </a:p>
          <a:p>
            <a:pPr marL="457189" indent="-457189">
              <a:spcBef>
                <a:spcPts val="800"/>
              </a:spcBef>
              <a:spcAft>
                <a:spcPts val="800"/>
              </a:spcAft>
              <a:buClr>
                <a:schemeClr val="bg1"/>
              </a:buClr>
              <a:buFont typeface="Wingdings" pitchFamily="2" charset="2"/>
              <a:buChar char="Ø"/>
            </a:pPr>
            <a:r>
              <a:rPr lang="it-IT" sz="2800" dirty="0"/>
              <a:t>Superfici investite a prato-pascolo si riducono quasi della metà, a fronte di una contrazione a livello nazionale di circa il 9%.</a:t>
            </a:r>
          </a:p>
          <a:p>
            <a:pPr marL="457189" indent="-457189">
              <a:spcBef>
                <a:spcPts val="800"/>
              </a:spcBef>
              <a:spcAft>
                <a:spcPts val="800"/>
              </a:spcAft>
              <a:buClr>
                <a:schemeClr val="bg1"/>
              </a:buClr>
              <a:buFont typeface="Wingdings" pitchFamily="2" charset="2"/>
              <a:buChar char="Ø"/>
            </a:pPr>
            <a:r>
              <a:rPr lang="it-IT" sz="2800" dirty="0"/>
              <a:t>Riduzione del numero di aziende zootecniche, unita a un calo del numero dei capi nati e allevati.</a:t>
            </a:r>
          </a:p>
          <a:p>
            <a:pPr marL="457189" indent="-457189">
              <a:spcBef>
                <a:spcPts val="800"/>
              </a:spcBef>
              <a:spcAft>
                <a:spcPts val="800"/>
              </a:spcAft>
              <a:buClr>
                <a:schemeClr val="bg1"/>
              </a:buClr>
              <a:buFont typeface="Wingdings" pitchFamily="2" charset="2"/>
              <a:buChar char="Ø"/>
            </a:pPr>
            <a:r>
              <a:rPr lang="it-IT" sz="2800" dirty="0"/>
              <a:t>Problematiche sanitarie emergenti</a:t>
            </a:r>
          </a:p>
          <a:p>
            <a:pPr marL="457189" indent="-457189">
              <a:spcBef>
                <a:spcPts val="800"/>
              </a:spcBef>
              <a:spcAft>
                <a:spcPts val="800"/>
              </a:spcAft>
              <a:buClr>
                <a:schemeClr val="bg1"/>
              </a:buClr>
              <a:buFont typeface="Wingdings" pitchFamily="2" charset="2"/>
              <a:buChar char="Ø"/>
            </a:pPr>
            <a:r>
              <a:rPr lang="it-IT" sz="2800" dirty="0"/>
              <a:t>Carenze strutturali nel sistema di assistenza tecnica </a:t>
            </a:r>
          </a:p>
          <a:p>
            <a:pPr marL="457189" indent="-457189">
              <a:spcBef>
                <a:spcPts val="800"/>
              </a:spcBef>
              <a:spcAft>
                <a:spcPts val="800"/>
              </a:spcAft>
              <a:buClr>
                <a:schemeClr val="bg1"/>
              </a:buClr>
              <a:buFont typeface="Wingdings" pitchFamily="2" charset="2"/>
              <a:buChar char="Ø"/>
            </a:pPr>
            <a:r>
              <a:rPr lang="it-IT" sz="2800" dirty="0"/>
              <a:t>Mancanza di una consolidata industria mangimistica regionale</a:t>
            </a:r>
          </a:p>
          <a:p>
            <a:pPr marL="457189" indent="-457189">
              <a:spcBef>
                <a:spcPts val="800"/>
              </a:spcBef>
              <a:spcAft>
                <a:spcPts val="800"/>
              </a:spcAft>
              <a:buClr>
                <a:schemeClr val="bg1"/>
              </a:buClr>
              <a:buFont typeface="Wingdings" pitchFamily="2" charset="2"/>
              <a:buChar char="Ø"/>
            </a:pPr>
            <a:r>
              <a:rPr lang="it-IT" sz="2800" dirty="0"/>
              <a:t>Mancanza turn-over</a:t>
            </a:r>
          </a:p>
        </p:txBody>
      </p:sp>
      <p:sp>
        <p:nvSpPr>
          <p:cNvPr id="3" name="CasellaDiTesto 2">
            <a:extLst>
              <a:ext uri="{FF2B5EF4-FFF2-40B4-BE49-F238E27FC236}">
                <a16:creationId xmlns:a16="http://schemas.microsoft.com/office/drawing/2014/main" id="{C134D75D-28CC-BC64-0A73-AAF73C167C62}"/>
              </a:ext>
            </a:extLst>
          </p:cNvPr>
          <p:cNvSpPr txBox="1"/>
          <p:nvPr/>
        </p:nvSpPr>
        <p:spPr>
          <a:xfrm>
            <a:off x="3018264" y="1888274"/>
            <a:ext cx="6735336" cy="280096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it-IT" sz="5867" dirty="0">
                <a:latin typeface="Merriweather" pitchFamily="2" charset="77"/>
              </a:rPr>
              <a:t>Bassa resilienza delle aziende zootecniche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8FF85C-27A6-692B-B793-7292B65F66AC}"/>
              </a:ext>
            </a:extLst>
          </p:cNvPr>
          <p:cNvSpPr txBox="1">
            <a:spLocks/>
          </p:cNvSpPr>
          <p:nvPr/>
        </p:nvSpPr>
        <p:spPr>
          <a:xfrm>
            <a:off x="609600" y="274637"/>
            <a:ext cx="10972800" cy="1143000"/>
          </a:xfrm>
          <a:prstGeom prst="rect">
            <a:avLst/>
          </a:prstGeom>
        </p:spPr>
        <p:txBody>
          <a:bodyPr vert="horz" lIns="121920" tIns="60960" rIns="121920" bIns="6096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defTabSz="457189">
              <a:defRPr/>
            </a:pPr>
            <a:r>
              <a:rPr lang="it-IT" sz="4400" dirty="0">
                <a:solidFill>
                  <a:sysClr val="windowText" lastClr="000000"/>
                </a:solidFill>
              </a:rPr>
              <a:t>Definizione di Resilienza</a:t>
            </a:r>
          </a:p>
        </p:txBody>
      </p:sp>
      <p:sp>
        <p:nvSpPr>
          <p:cNvPr id="6" name="Content Placeholder 2">
            <a:extLst>
              <a:ext uri="{FF2B5EF4-FFF2-40B4-BE49-F238E27FC236}">
                <a16:creationId xmlns:a16="http://schemas.microsoft.com/office/drawing/2014/main" id="{D55BA981-B9FC-F114-B916-F215A43F6C5F}"/>
              </a:ext>
            </a:extLst>
          </p:cNvPr>
          <p:cNvSpPr txBox="1">
            <a:spLocks/>
          </p:cNvSpPr>
          <p:nvPr/>
        </p:nvSpPr>
        <p:spPr>
          <a:xfrm>
            <a:off x="609600" y="1600201"/>
            <a:ext cx="10972800" cy="3321204"/>
          </a:xfrm>
          <a:prstGeom prst="rect">
            <a:avLst/>
          </a:prstGeom>
          <a:solidFill>
            <a:srgbClr val="4F81BD"/>
          </a:solidFill>
          <a:ln w="25400" cap="flat" cmpd="sng" algn="ctr">
            <a:solidFill>
              <a:srgbClr val="4F81BD">
                <a:shade val="15000"/>
              </a:srgbClr>
            </a:solidFill>
            <a:prstDash val="solid"/>
          </a:ln>
          <a:effectLst/>
        </p:spPr>
        <p:txBody>
          <a:bodyPr vert="horz" wrap="square" lIns="121920" tIns="60960" rIns="121920" bIns="60960" rtlCol="0" anchor="ctr">
            <a:normAutofit/>
          </a:bodyPr>
          <a:lstStyle>
            <a:lvl1pPr marL="257175" indent="-257175" algn="l" defTabSz="342900" rtl="0" eaLnBrk="1" latinLnBrk="0" hangingPunct="1">
              <a:spcBef>
                <a:spcPct val="20000"/>
              </a:spcBef>
              <a:buFont typeface="Arial"/>
              <a:buChar char="•"/>
              <a:defRPr sz="2400" kern="1200">
                <a:solidFill>
                  <a:schemeClr val="lt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lt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lt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lt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lt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lt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lt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lt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lt1"/>
                </a:solidFill>
                <a:latin typeface="+mn-lt"/>
                <a:ea typeface="+mn-ea"/>
                <a:cs typeface="+mn-cs"/>
              </a:defRPr>
            </a:lvl9pPr>
          </a:lstStyle>
          <a:p>
            <a:pPr marL="0" indent="0" algn="ctr" defTabSz="457189">
              <a:buNone/>
              <a:defRPr/>
            </a:pPr>
            <a:r>
              <a:rPr lang="it-IT" sz="3200" dirty="0">
                <a:solidFill>
                  <a:sysClr val="window" lastClr="FFFFFF"/>
                </a:solidFill>
              </a:rPr>
              <a:t>“La resilienza è la capacità di un sistema di assorbire disturbi e riorganizzarsi mentre attraversa un cambiamento, in modo da mantenere sostanzialmente la stessa funzione, struttura, identità e retroazioni.” (Walker et al., 2004)</a:t>
            </a:r>
          </a:p>
        </p:txBody>
      </p:sp>
    </p:spTree>
    <p:extLst>
      <p:ext uri="{BB962C8B-B14F-4D97-AF65-F5344CB8AC3E}">
        <p14:creationId xmlns:p14="http://schemas.microsoft.com/office/powerpoint/2010/main" val="346177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0AAA7-1E65-0655-B8F3-FE816785F4F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5594890-989B-2973-E506-C29BB50F6D3A}"/>
              </a:ext>
            </a:extLst>
          </p:cNvPr>
          <p:cNvSpPr txBox="1"/>
          <p:nvPr/>
        </p:nvSpPr>
        <p:spPr>
          <a:xfrm>
            <a:off x="787400" y="299937"/>
            <a:ext cx="10617200" cy="6227346"/>
          </a:xfrm>
          <a:prstGeom prst="rect">
            <a:avLst/>
          </a:prstGeom>
          <a:solidFill>
            <a:srgbClr val="4F81BD"/>
          </a:solidFill>
          <a:ln w="25400" cap="flat" cmpd="sng" algn="ctr">
            <a:solidFill>
              <a:srgbClr val="4F81BD">
                <a:shade val="15000"/>
              </a:srgbClr>
            </a:solidFill>
            <a:prstDash val="solid"/>
          </a:ln>
          <a:effectLst/>
        </p:spPr>
        <p:txBody>
          <a:bodyPr wrap="square" rtlCol="0">
            <a:spAutoFit/>
          </a:bodyPr>
          <a:lstStyle/>
          <a:p>
            <a:pPr algn="ctr" defTabSz="609585">
              <a:defRPr/>
            </a:pPr>
            <a:r>
              <a:rPr lang="it-IT" sz="3200" dirty="0">
                <a:solidFill>
                  <a:prstClr val="white"/>
                </a:solidFill>
              </a:rPr>
              <a:t>Principali stress registrati negli ultimi 20 anni</a:t>
            </a:r>
          </a:p>
          <a:p>
            <a:pPr marL="380990" indent="-380990" defTabSz="609585">
              <a:spcBef>
                <a:spcPts val="800"/>
              </a:spcBef>
              <a:spcAft>
                <a:spcPts val="800"/>
              </a:spcAft>
              <a:buFont typeface="Wingdings" pitchFamily="2" charset="2"/>
              <a:buChar char="Ø"/>
              <a:defRPr/>
            </a:pPr>
            <a:r>
              <a:rPr lang="it-IT" sz="2400" dirty="0">
                <a:solidFill>
                  <a:prstClr val="white"/>
                </a:solidFill>
              </a:rPr>
              <a:t>Epizoozie</a:t>
            </a:r>
          </a:p>
          <a:p>
            <a:pPr marL="380990" indent="-380990" defTabSz="609585">
              <a:spcBef>
                <a:spcPts val="800"/>
              </a:spcBef>
              <a:spcAft>
                <a:spcPts val="800"/>
              </a:spcAft>
              <a:buFont typeface="Wingdings" pitchFamily="2" charset="2"/>
              <a:buChar char="Ø"/>
              <a:defRPr/>
            </a:pPr>
            <a:r>
              <a:rPr lang="it-IT" sz="2400" dirty="0">
                <a:solidFill>
                  <a:prstClr val="white"/>
                </a:solidFill>
              </a:rPr>
              <a:t>Oscillazione dei prezzi delle materie prime</a:t>
            </a:r>
          </a:p>
          <a:p>
            <a:pPr marL="380990" indent="-380990" defTabSz="609585">
              <a:spcBef>
                <a:spcPts val="800"/>
              </a:spcBef>
              <a:spcAft>
                <a:spcPts val="800"/>
              </a:spcAft>
              <a:buFont typeface="Wingdings" pitchFamily="2" charset="2"/>
              <a:buChar char="Ø"/>
              <a:defRPr/>
            </a:pPr>
            <a:r>
              <a:rPr lang="it-IT" sz="2400" dirty="0">
                <a:solidFill>
                  <a:prstClr val="white"/>
                </a:solidFill>
              </a:rPr>
              <a:t>Oscillazione dei prezzi di mercato</a:t>
            </a:r>
          </a:p>
          <a:p>
            <a:pPr marL="380990" indent="-380990" defTabSz="609585">
              <a:spcBef>
                <a:spcPts val="800"/>
              </a:spcBef>
              <a:spcAft>
                <a:spcPts val="800"/>
              </a:spcAft>
              <a:buFont typeface="Wingdings" pitchFamily="2" charset="2"/>
              <a:buChar char="Ø"/>
              <a:defRPr/>
            </a:pPr>
            <a:r>
              <a:rPr lang="it-IT" sz="2400" dirty="0">
                <a:solidFill>
                  <a:prstClr val="white"/>
                </a:solidFill>
              </a:rPr>
              <a:t>Campagne di informazione/disinformazione contro la carne</a:t>
            </a:r>
          </a:p>
          <a:p>
            <a:pPr marL="380990" indent="-380990" defTabSz="609585">
              <a:spcBef>
                <a:spcPts val="800"/>
              </a:spcBef>
              <a:spcAft>
                <a:spcPts val="800"/>
              </a:spcAft>
              <a:buFont typeface="Wingdings" pitchFamily="2" charset="2"/>
              <a:buChar char="Ø"/>
              <a:defRPr/>
            </a:pPr>
            <a:r>
              <a:rPr lang="it-IT" sz="2400" dirty="0">
                <a:solidFill>
                  <a:prstClr val="white"/>
                </a:solidFill>
              </a:rPr>
              <a:t>Cambiamenti normativi</a:t>
            </a:r>
          </a:p>
          <a:p>
            <a:pPr marL="380990" indent="-380990" defTabSz="609585">
              <a:spcBef>
                <a:spcPts val="800"/>
              </a:spcBef>
              <a:spcAft>
                <a:spcPts val="800"/>
              </a:spcAft>
              <a:buFont typeface="Wingdings" pitchFamily="2" charset="2"/>
              <a:buChar char="Ø"/>
              <a:defRPr/>
            </a:pPr>
            <a:r>
              <a:rPr lang="it-IT" sz="2400" dirty="0">
                <a:solidFill>
                  <a:prstClr val="white"/>
                </a:solidFill>
              </a:rPr>
              <a:t>Aumento età media allevatori</a:t>
            </a:r>
          </a:p>
          <a:p>
            <a:pPr marL="380990" indent="-380990" defTabSz="609585">
              <a:spcBef>
                <a:spcPts val="800"/>
              </a:spcBef>
              <a:spcAft>
                <a:spcPts val="800"/>
              </a:spcAft>
              <a:buFont typeface="Wingdings" pitchFamily="2" charset="2"/>
              <a:buChar char="Ø"/>
              <a:defRPr/>
            </a:pPr>
            <a:r>
              <a:rPr lang="it-IT" sz="2400" dirty="0">
                <a:solidFill>
                  <a:prstClr val="white"/>
                </a:solidFill>
              </a:rPr>
              <a:t>Aumento del carico di adempimenti burocratici</a:t>
            </a:r>
          </a:p>
          <a:p>
            <a:pPr marL="380990" indent="-380990" defTabSz="609585">
              <a:spcBef>
                <a:spcPts val="800"/>
              </a:spcBef>
              <a:spcAft>
                <a:spcPts val="800"/>
              </a:spcAft>
              <a:buFont typeface="Wingdings" pitchFamily="2" charset="2"/>
              <a:buChar char="Ø"/>
              <a:defRPr/>
            </a:pPr>
            <a:r>
              <a:rPr lang="it-IT" sz="2400" dirty="0">
                <a:solidFill>
                  <a:prstClr val="white"/>
                </a:solidFill>
              </a:rPr>
              <a:t>Predatori</a:t>
            </a:r>
          </a:p>
          <a:p>
            <a:pPr marL="380990" indent="-380990" defTabSz="609585">
              <a:spcBef>
                <a:spcPts val="800"/>
              </a:spcBef>
              <a:spcAft>
                <a:spcPts val="800"/>
              </a:spcAft>
              <a:buFont typeface="Wingdings" pitchFamily="2" charset="2"/>
              <a:buChar char="Ø"/>
              <a:defRPr/>
            </a:pPr>
            <a:r>
              <a:rPr lang="it-IT" sz="2400" dirty="0">
                <a:solidFill>
                  <a:prstClr val="white"/>
                </a:solidFill>
              </a:rPr>
              <a:t>Carenza di manodopera</a:t>
            </a:r>
          </a:p>
          <a:p>
            <a:pPr marL="380990" indent="-380990" defTabSz="609585">
              <a:spcBef>
                <a:spcPts val="800"/>
              </a:spcBef>
              <a:spcAft>
                <a:spcPts val="800"/>
              </a:spcAft>
              <a:buFont typeface="Wingdings" pitchFamily="2" charset="2"/>
              <a:buChar char="Ø"/>
              <a:defRPr/>
            </a:pPr>
            <a:r>
              <a:rPr lang="it-IT" sz="2400" dirty="0">
                <a:solidFill>
                  <a:prstClr val="white"/>
                </a:solidFill>
              </a:rPr>
              <a:t>Aumento costo della vita</a:t>
            </a:r>
          </a:p>
        </p:txBody>
      </p:sp>
    </p:spTree>
    <p:extLst>
      <p:ext uri="{BB962C8B-B14F-4D97-AF65-F5344CB8AC3E}">
        <p14:creationId xmlns:p14="http://schemas.microsoft.com/office/powerpoint/2010/main" val="1909698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C29A8C-5D42-107F-AA2D-6FD4A7C01CA4}"/>
              </a:ext>
            </a:extLst>
          </p:cNvPr>
          <p:cNvSpPr txBox="1">
            <a:spLocks/>
          </p:cNvSpPr>
          <p:nvPr/>
        </p:nvSpPr>
        <p:spPr>
          <a:xfrm>
            <a:off x="233356" y="2022087"/>
            <a:ext cx="3571104" cy="2869580"/>
          </a:xfrm>
          <a:prstGeom prst="rect">
            <a:avLst/>
          </a:prstGeom>
        </p:spPr>
        <p:txBody>
          <a:bodyPr vert="horz" lIns="121920" tIns="60960" rIns="121920" bIns="60960" rtlCol="0" anchor="b">
            <a:normAutofit fontScale="85000" lnSpcReduction="10000"/>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defTabSz="457189">
              <a:lnSpc>
                <a:spcPct val="120000"/>
              </a:lnSpc>
              <a:defRPr/>
            </a:pPr>
            <a:r>
              <a:rPr lang="it-IT" sz="3200" dirty="0">
                <a:solidFill>
                  <a:schemeClr val="tx1">
                    <a:lumMod val="50000"/>
                  </a:schemeClr>
                </a:solidFill>
                <a:latin typeface="Merriweather" pitchFamily="2" charset="77"/>
              </a:rPr>
              <a:t>Resilienza generale</a:t>
            </a:r>
            <a:br>
              <a:rPr lang="it-IT" sz="3200" dirty="0">
                <a:solidFill>
                  <a:schemeClr val="tx1">
                    <a:lumMod val="50000"/>
                  </a:schemeClr>
                </a:solidFill>
                <a:latin typeface="Merriweather" pitchFamily="2" charset="77"/>
              </a:rPr>
            </a:br>
            <a:br>
              <a:rPr lang="it-IT" sz="3200" dirty="0">
                <a:solidFill>
                  <a:schemeClr val="tx1">
                    <a:lumMod val="50000"/>
                  </a:schemeClr>
                </a:solidFill>
                <a:latin typeface="Merriweather" pitchFamily="2" charset="77"/>
              </a:rPr>
            </a:br>
            <a:r>
              <a:rPr lang="it-IT" sz="3200" dirty="0">
                <a:solidFill>
                  <a:schemeClr val="tx1">
                    <a:lumMod val="50000"/>
                  </a:schemeClr>
                </a:solidFill>
                <a:latin typeface="Merriweather" pitchFamily="2" charset="77"/>
              </a:rPr>
              <a:t>Capacità di un sistema di resistere a un’ampia gamma di shock e stress</a:t>
            </a:r>
          </a:p>
        </p:txBody>
      </p:sp>
      <p:sp>
        <p:nvSpPr>
          <p:cNvPr id="5" name="Content Placeholder 2">
            <a:extLst>
              <a:ext uri="{FF2B5EF4-FFF2-40B4-BE49-F238E27FC236}">
                <a16:creationId xmlns:a16="http://schemas.microsoft.com/office/drawing/2014/main" id="{B9466B54-D080-16C5-3361-5B29D384F82B}"/>
              </a:ext>
            </a:extLst>
          </p:cNvPr>
          <p:cNvSpPr txBox="1">
            <a:spLocks/>
          </p:cNvSpPr>
          <p:nvPr/>
        </p:nvSpPr>
        <p:spPr>
          <a:xfrm>
            <a:off x="3991629" y="1"/>
            <a:ext cx="8081425" cy="6195527"/>
          </a:xfrm>
          <a:prstGeom prst="rect">
            <a:avLst/>
          </a:prstGeom>
        </p:spPr>
        <p:txBody>
          <a:bodyPr vert="horz" lIns="121920" tIns="60960" rIns="121920" bIns="6096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457189">
              <a:buNone/>
              <a:defRPr/>
            </a:pPr>
            <a:r>
              <a:rPr lang="it-IT" dirty="0">
                <a:solidFill>
                  <a:sysClr val="windowText" lastClr="000000"/>
                </a:solidFill>
                <a:latin typeface="Merriweather" pitchFamily="2" charset="77"/>
              </a:rPr>
              <a:t>Si concentra sulla robustezza complessiva del sistema</a:t>
            </a:r>
          </a:p>
          <a:p>
            <a:pPr marL="0" indent="0" defTabSz="457189">
              <a:buNone/>
              <a:defRPr/>
            </a:pPr>
            <a:r>
              <a:rPr lang="it-IT" dirty="0">
                <a:solidFill>
                  <a:sysClr val="windowText" lastClr="000000"/>
                </a:solidFill>
                <a:latin typeface="Merriweather" pitchFamily="2" charset="77"/>
              </a:rPr>
              <a:t>Non è mirata a una minaccia specifica</a:t>
            </a:r>
          </a:p>
          <a:p>
            <a:pPr marL="0" indent="0" defTabSz="457189">
              <a:buNone/>
              <a:defRPr/>
            </a:pPr>
            <a:r>
              <a:rPr lang="it-IT" dirty="0">
                <a:solidFill>
                  <a:sysClr val="windowText" lastClr="000000"/>
                </a:solidFill>
                <a:latin typeface="Merriweather" pitchFamily="2" charset="77"/>
              </a:rPr>
              <a:t>Supporta l’adattabilità e la flessibilità nel lungo termine</a:t>
            </a:r>
          </a:p>
          <a:p>
            <a:pPr marL="0" indent="0" defTabSz="457189">
              <a:buNone/>
              <a:defRPr/>
            </a:pPr>
            <a:r>
              <a:rPr lang="it-IT" dirty="0">
                <a:solidFill>
                  <a:sysClr val="windowText" lastClr="000000"/>
                </a:solidFill>
                <a:latin typeface="Merriweather" pitchFamily="2" charset="77"/>
              </a:rPr>
              <a:t>È importante quando l’incertezza è elevata</a:t>
            </a:r>
          </a:p>
          <a:p>
            <a:pPr marL="0" indent="0" defTabSz="457189">
              <a:buNone/>
              <a:defRPr/>
            </a:pPr>
            <a:endParaRPr lang="it-IT" dirty="0">
              <a:solidFill>
                <a:sysClr val="windowText" lastClr="000000"/>
              </a:solidFill>
              <a:latin typeface="Merriweather" pitchFamily="2" charset="77"/>
            </a:endParaRPr>
          </a:p>
          <a:p>
            <a:pPr marL="0" indent="0" defTabSz="457189">
              <a:buNone/>
              <a:defRPr/>
            </a:pPr>
            <a:r>
              <a:rPr lang="it-IT" dirty="0">
                <a:solidFill>
                  <a:sysClr val="windowText" lastClr="000000"/>
                </a:solidFill>
                <a:latin typeface="Merriweather" pitchFamily="2" charset="77"/>
              </a:rPr>
              <a:t>Esempi per la zootecnia:</a:t>
            </a:r>
          </a:p>
          <a:p>
            <a:pPr marL="342891" indent="-342891" defTabSz="457189">
              <a:buFont typeface="Wingdings" pitchFamily="2" charset="2"/>
              <a:buChar char="Ø"/>
              <a:defRPr/>
            </a:pPr>
            <a:r>
              <a:rPr lang="it-IT" dirty="0">
                <a:solidFill>
                  <a:sysClr val="windowText" lastClr="000000"/>
                </a:solidFill>
                <a:latin typeface="Merriweather" pitchFamily="2" charset="77"/>
              </a:rPr>
              <a:t>Diversificazione dei canali di vendita</a:t>
            </a:r>
          </a:p>
          <a:p>
            <a:pPr marL="342891" indent="-342891" defTabSz="457189">
              <a:buFont typeface="Wingdings" pitchFamily="2" charset="2"/>
              <a:buChar char="Ø"/>
              <a:defRPr/>
            </a:pPr>
            <a:r>
              <a:rPr lang="it-IT" dirty="0">
                <a:solidFill>
                  <a:sysClr val="windowText" lastClr="000000"/>
                </a:solidFill>
                <a:latin typeface="Merriweather" pitchFamily="2" charset="77"/>
              </a:rPr>
              <a:t>Mantenimento della salute del suolo per la produzione di foraggio</a:t>
            </a:r>
          </a:p>
          <a:p>
            <a:pPr marL="342891" indent="-342891" defTabSz="457189">
              <a:buFont typeface="Wingdings" pitchFamily="2" charset="2"/>
              <a:buChar char="Ø"/>
              <a:defRPr/>
            </a:pPr>
            <a:r>
              <a:rPr lang="it-IT" dirty="0">
                <a:solidFill>
                  <a:sysClr val="windowText" lastClr="000000"/>
                </a:solidFill>
                <a:latin typeface="Merriweather" pitchFamily="2" charset="77"/>
              </a:rPr>
              <a:t>Creazione di riserve finanziarie per assorbire gli shock</a:t>
            </a:r>
          </a:p>
        </p:txBody>
      </p:sp>
    </p:spTree>
    <p:extLst>
      <p:ext uri="{BB962C8B-B14F-4D97-AF65-F5344CB8AC3E}">
        <p14:creationId xmlns:p14="http://schemas.microsoft.com/office/powerpoint/2010/main" val="2602883415"/>
      </p:ext>
    </p:extLst>
  </p:cSld>
  <p:clrMapOvr>
    <a:masterClrMapping/>
  </p:clrMapOvr>
</p:sld>
</file>

<file path=ppt/theme/theme1.xml><?xml version="1.0" encoding="utf-8"?>
<a:theme xmlns:a="http://schemas.openxmlformats.org/drawingml/2006/main" name="Tema di Offic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ketchy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2122</TotalTime>
  <Words>1357</Words>
  <Application>Microsoft Macintosh PowerPoint</Application>
  <PresentationFormat>Widescreen</PresentationFormat>
  <Paragraphs>224</Paragraphs>
  <Slides>26</Slides>
  <Notes>6</Notes>
  <HiddenSlides>0</HiddenSlides>
  <MMClips>0</MMClips>
  <ScaleCrop>false</ScaleCrop>
  <HeadingPairs>
    <vt:vector size="6" baseType="variant">
      <vt:variant>
        <vt:lpstr>Caratteri utilizzati</vt:lpstr>
      </vt:variant>
      <vt:variant>
        <vt:i4>12</vt:i4>
      </vt:variant>
      <vt:variant>
        <vt:lpstr>Tema</vt:lpstr>
      </vt:variant>
      <vt:variant>
        <vt:i4>3</vt:i4>
      </vt:variant>
      <vt:variant>
        <vt:lpstr>Titoli diapositive</vt:lpstr>
      </vt:variant>
      <vt:variant>
        <vt:i4>26</vt:i4>
      </vt:variant>
    </vt:vector>
  </HeadingPairs>
  <TitlesOfParts>
    <vt:vector size="41" baseType="lpstr">
      <vt:lpstr>American Typewriter</vt:lpstr>
      <vt:lpstr>Aptos</vt:lpstr>
      <vt:lpstr>Aptos Display</vt:lpstr>
      <vt:lpstr>Arial</vt:lpstr>
      <vt:lpstr>Calibri</vt:lpstr>
      <vt:lpstr>Calibri Light</vt:lpstr>
      <vt:lpstr>Candara</vt:lpstr>
      <vt:lpstr>Font di sistema regolare</vt:lpstr>
      <vt:lpstr>Helvetica</vt:lpstr>
      <vt:lpstr>Merriweather</vt:lpstr>
      <vt:lpstr>Times New Roman</vt:lpstr>
      <vt:lpstr>Wingdings</vt:lpstr>
      <vt:lpstr>Tema di Office</vt:lpstr>
      <vt:lpstr>Office Theme</vt:lpstr>
      <vt:lpstr>SketchyVTI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L’agroforestry in pratica</vt:lpstr>
      <vt:lpstr>Presentazione standard di PowerPoint</vt:lpstr>
      <vt:lpstr>Agroforestry e sostenibilità: dalla Teoria alla pratica, le aziende silvopastorali dlela Maremma Toscana</vt:lpstr>
      <vt:lpstr>Un esempio di ricaduta positiva dei sistemi integrati per l’impatto sull’ambiente </vt:lpstr>
      <vt:lpstr>Valore economico dei crediti di C</vt:lpstr>
      <vt:lpstr>Presentazione standard di PowerPoint</vt:lpstr>
      <vt:lpstr>Presentazione standard di PowerPoint</vt:lpstr>
      <vt:lpstr>Presentazione standard di PowerPoint</vt:lpstr>
      <vt:lpstr>Scenari tecnici per il miglioramento della sostenibilità e della resilienza dele aziende zootecniche: livello di sistema</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Marcello Mele</dc:creator>
  <cp:lastModifiedBy>Marcello Mele</cp:lastModifiedBy>
  <cp:revision>9</cp:revision>
  <dcterms:created xsi:type="dcterms:W3CDTF">2026-06-21T10:40:01Z</dcterms:created>
  <dcterms:modified xsi:type="dcterms:W3CDTF">2026-06-22T22:02:44Z</dcterms:modified>
</cp:coreProperties>
</file>