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3"/>
  </p:notesMasterIdLst>
  <p:sldIdLst>
    <p:sldId id="256" r:id="rId5"/>
    <p:sldId id="705" r:id="rId6"/>
    <p:sldId id="257" r:id="rId7"/>
    <p:sldId id="258" r:id="rId8"/>
    <p:sldId id="259" r:id="rId9"/>
    <p:sldId id="706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61" r:id="rId18"/>
    <p:sldId id="707" r:id="rId19"/>
    <p:sldId id="711" r:id="rId20"/>
    <p:sldId id="712" r:id="rId21"/>
    <p:sldId id="69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404"/>
    <a:srgbClr val="E2B02F"/>
    <a:srgbClr val="FB7600"/>
    <a:srgbClr val="042A48"/>
    <a:srgbClr val="C24F23"/>
    <a:srgbClr val="588B34"/>
    <a:srgbClr val="0480A7"/>
    <a:srgbClr val="FFCD1C"/>
    <a:srgbClr val="029FBC"/>
    <a:srgbClr val="D70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81300"/>
  </p:normalViewPr>
  <p:slideViewPr>
    <p:cSldViewPr snapToGrid="0">
      <p:cViewPr>
        <p:scale>
          <a:sx n="150" d="100"/>
          <a:sy n="150" d="100"/>
        </p:scale>
        <p:origin x="21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3BC78-9169-4742-8D91-26C61BF023E1}" type="datetimeFigureOut">
              <a:rPr lang="it-IT" smtClean="0"/>
              <a:t>22/06/26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C56E-4758-014D-A84E-5028F06BD0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9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netti4reforms.com/policy-field-e-nuovi-interventi-del-fondo-europeo-per-lo-sviluppo-regionale-nel-periodo-2028-2034-9513.html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preform.eu/" TargetMode="External"/><Relationship Id="rId5" Type="http://schemas.openxmlformats.org/officeDocument/2006/relationships/hyperlink" Target="https://www.agroportal.pt/reflections-on-the-future-governance-of-the-cap/" TargetMode="External"/><Relationship Id="rId4" Type="http://schemas.openxmlformats.org/officeDocument/2006/relationships/hyperlink" Target="https://www.cec.lu.se/sites/cec.lu.se/files/2025-10/CAP_PolicyBriefing_2025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L’incertezza riguarda:</a:t>
            </a:r>
          </a:p>
          <a:p>
            <a:r>
              <a:rPr lang="it-IT" dirty="0"/>
              <a:t>mercati</a:t>
            </a:r>
          </a:p>
          <a:p>
            <a:r>
              <a:rPr lang="it-IT" dirty="0"/>
              <a:t>società</a:t>
            </a:r>
          </a:p>
          <a:p>
            <a:r>
              <a:rPr lang="it-IT" dirty="0"/>
              <a:t>politiche</a:t>
            </a:r>
          </a:p>
          <a:p>
            <a:r>
              <a:rPr lang="it-IT" dirty="0"/>
              <a:t>tecnologie</a:t>
            </a:r>
          </a:p>
          <a:p>
            <a:r>
              <a:rPr lang="it-IT" dirty="0"/>
              <a:t>risorse naturali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264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23026-C24E-CDA8-61DF-0F9F7A4DF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1E65F0-7FF6-7A35-1BB9-6028602FB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C6C560-C843-4FA9-EC1E-5B41DFDF6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/>
              <a:t>Sul tavolo delle trattative, il tema della semplificazione punta a disinnescare le tensioni burocratiche degli ultimi anni. La bozza prevede la possibilità di esentare del tutto le aziende agricole inferiori a 30 ettari dai controlli ordinari e dalle sanzioni legate alla condizionalità climatica [1.51]. Parallelamente, gli </a:t>
            </a:r>
            <a:r>
              <a:rPr lang="it-IT" sz="1600" dirty="0" err="1"/>
              <a:t>ecoschemi</a:t>
            </a:r>
            <a:r>
              <a:rPr lang="it-IT" sz="1600" dirty="0"/>
              <a:t> che abbiamo conosciuto finora potrebbero essere archiviati in favore del modello di 'Farm </a:t>
            </a:r>
            <a:r>
              <a:rPr lang="it-IT" sz="1600" dirty="0" err="1"/>
              <a:t>Stewardship</a:t>
            </a:r>
            <a:r>
              <a:rPr lang="it-IT" sz="1600" dirty="0"/>
              <a:t>'. Non si tratterebbe più di imporre vincoli rigidi e punire chi sbaglia un modulo, ma di premiare economicamente gli agricoltori che scelgono su base volontaria di erogare servizi ecosistemici a tutela dell'ambiente. È bene ricordare che questo punto è oggetto di un forte dibattito in Europa: alcune delegazioni temono che l'eliminazione dei vincoli minimi verdi possa portare a una rincorsa al ribasso degli standard ambientali tra i vari Paesi.»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D62B55-E4C3-53C6-7BDC-5FF030C30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33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147D8-336C-4033-5149-0FB1B2F1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C3E71C-F95B-E12A-2093-16E9956DE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91D15A-AFD6-E911-8DE9-38750A3D5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*"Concludiamo l'analisi concentrandoci sul settore più esposto a questa transizione: la zootecnia. Sul piano strettamente economico, la proposta mette in campo uno scudo importante: gli Stati membri avranno la facoltà di innalzare il sostegno accoppiato al reddito fino al 20% del budget, con un extra 5% per le filiere in forte crisi [1.51]. Queste risorse serviranno a finanziare i nuovi impegni unificati di 'Farm </a:t>
            </a:r>
            <a:r>
              <a:rPr lang="it-IT" sz="1200" b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Stewardship</a:t>
            </a:r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premiando gli allevatori che investono concretamente in benessere animale, riduzione degli antibiotici e autonomia proteica.</a:t>
            </a:r>
          </a:p>
          <a:p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è sul fronte degli investimenti strutturali e delle stalle che si gioca la vera partita, ed è qui che emerge quella che definiamo </a:t>
            </a:r>
            <a:r>
              <a:rPr lang="it-IT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'sfida competitiva’</a:t>
            </a:r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it-IT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la nascita del Fondo Unico, scompare il vecchio muro che separava i soldi dell'agricoltura dagli altri settori. Fatta eccezione per le quote blindate, oltre il 55% del bilancio complessivo diventa un terreno di caccia aperto. La zootecnia non riceverà più fondi garantiti a prescindere: dovrà sedersi al tavolo nazionale e competere politicamente e progettualmente con i trasporti, le infrastrutture e l'industria per dimostrare la strategicità dei propri investimenti.</a:t>
            </a:r>
          </a:p>
          <a:p>
            <a:r>
              <a:rPr lang="it-IT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solo: l'adozione del modello PNRR introduce un rischio sistemico. Se un ministero o un settore non agricolo accumula ritardi e manca i suoi obiettivi, l'Europa potrebbe congelare le rate dell'intero Fondo Unico. Significa che un ritardo nella digitalizzazione della pubblica amministrazione o nelle riforme dei trasporti potrebbe bloccare i pagamenti destinati all'ammodernamento delle nostre stalle. Inoltre, anche quel 10% di potenziale riserva per lo sviluppo rurale non sarà a uso esclusivo dei produttori, ma andrà diviso con i Comuni per la connettività o il dissesto idrogeologico. Per gli allevatori, la vera sfida dei prossimi anni non sarà solo applicare la sostenibilità in stalla, ma dimostrare di saper progettare e correre più velocemente degli altri settori per difendere la propria fetta di bilancio."*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F4DC24-9880-CE06-269F-490BA4AE9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154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39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64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descrivono il contesto socioeconomico.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Descrivono differenti strategie di trasformazione.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28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Ogni strategia migliora alcuni obiettivi e peggiora altri.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584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L’unità di analisi deve essere il sistema alimentare.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Non il singolo animale.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71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dirty="0"/>
              <a:t>I ruminanti:</a:t>
            </a:r>
          </a:p>
          <a:p>
            <a:r>
              <a:rPr lang="it-IT" sz="1200" dirty="0"/>
              <a:t>valorizzano prati permanenti</a:t>
            </a:r>
          </a:p>
          <a:p>
            <a:r>
              <a:rPr lang="it-IT" sz="1200" dirty="0"/>
              <a:t>utilizzano biomasse non edibili</a:t>
            </a:r>
          </a:p>
          <a:p>
            <a:r>
              <a:rPr lang="it-IT" sz="1200" dirty="0"/>
              <a:t>mantengono i cicli dei nutrienti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314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Industria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Distribuzione</a:t>
            </a:r>
            <a:br>
              <a:rPr lang="it-IT" dirty="0"/>
            </a:br>
            <a:endParaRPr lang="it-IT" dirty="0"/>
          </a:p>
          <a:p>
            <a:r>
              <a:rPr lang="it-IT" dirty="0"/>
              <a:t>Consumatori</a:t>
            </a:r>
          </a:p>
          <a:p>
            <a:endParaRPr lang="it-IT" dirty="0"/>
          </a:p>
          <a:p>
            <a:r>
              <a:rPr lang="it-IT" dirty="0"/>
              <a:t>Governance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/>
              <a:t>sono parte della transizione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20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53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"La proposta della Commissione Europea per il post-2027 delinea una svolta radicale, ma va letta come un testo in piena fase di negoziato. L'intenzione è quella di superare la storica separazione tra Primo e Secondo Pilastro della PAC, facendo confluire gran parte delle risorse in un unico macro-fondo comune insieme alla coesione. Lo Stato membro guadagnerebbe un'enorme flessibilità d'uso tramite i nuovi Piani di Partenariato Nazionali, ma l'effettiva erogazione dei fondi diventerebbe vincolata al raggiungimento di riforme e target specifici.</a:t>
            </a:r>
          </a:p>
          <a:p>
            <a:endParaRPr lang="it-IT" sz="16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6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tutelare il comparto, la proposta introduce un meccanismo di 'ring-</a:t>
            </a:r>
            <a:r>
              <a:rPr lang="it-IT" sz="16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fencing</a:t>
            </a:r>
            <a:r>
              <a:rPr lang="it-IT" sz="16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(una blindatura di bilancio): a livello UE, una quota minima di circa 296 miliardi di euro verrebbe rigidamente riservata e protetta per il solo sostegno diretto al reddito degli agricoltori, impedendo che tali somme siano dirottate su altri capitoli di spesa."</a:t>
            </a:r>
            <a:r>
              <a:rPr lang="it-IT" sz="1600" dirty="0"/>
              <a:t> [</a:t>
            </a:r>
            <a:r>
              <a:rPr lang="it-IT" sz="1600" dirty="0">
                <a:hlinkClick r:id="rId3"/>
              </a:rPr>
              <a:t>1</a:t>
            </a:r>
            <a:r>
              <a:rPr lang="it-IT" sz="1600" dirty="0"/>
              <a:t>, </a:t>
            </a:r>
            <a:r>
              <a:rPr lang="it-IT" sz="1600" dirty="0">
                <a:hlinkClick r:id="rId4"/>
              </a:rPr>
              <a:t>2</a:t>
            </a:r>
            <a:r>
              <a:rPr lang="it-IT" sz="1600" dirty="0"/>
              <a:t>, </a:t>
            </a:r>
            <a:r>
              <a:rPr lang="it-IT" sz="1600" dirty="0">
                <a:hlinkClick r:id="rId5"/>
              </a:rPr>
              <a:t>3</a:t>
            </a:r>
            <a:r>
              <a:rPr lang="it-IT" sz="1600" dirty="0"/>
              <a:t>, </a:t>
            </a:r>
            <a:r>
              <a:rPr lang="it-IT" sz="1600" dirty="0">
                <a:hlinkClick r:id="rId6"/>
              </a:rPr>
              <a:t>4</a:t>
            </a:r>
            <a:r>
              <a:rPr lang="it-IT" sz="1600" dirty="0"/>
              <a:t>]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8C56E-4758-014D-A84E-5028F06BD01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01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+immagine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726646EF-4EEB-4861-9B7F-7071175AD0FF}"/>
              </a:ext>
            </a:extLst>
          </p:cNvPr>
          <p:cNvPicPr>
            <a:picLocks noChangeAspect="1"/>
          </p:cNvPicPr>
          <p:nvPr/>
        </p:nvPicPr>
        <p:blipFill>
          <a:blip>
            <a:alphaModFix amt="17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187553" y="4094101"/>
            <a:ext cx="6657311" cy="67629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FCA71C0-66DE-4D6D-8176-FC24BD1219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4944" y="1524000"/>
            <a:ext cx="5818909" cy="1521945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062A48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33DCFF-8AC4-46F7-B2AE-82C5919CDD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4926" y="5295209"/>
            <a:ext cx="5818927" cy="9075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rgbClr val="062A48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Date and </a:t>
            </a:r>
            <a:r>
              <a:rPr lang="it-IT" err="1"/>
              <a:t>presenters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FDEE02E2-A0E4-4547-B207-2156DCC012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161" y="2613207"/>
            <a:ext cx="2418091" cy="1288403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F116547-A0CD-4F69-A5E6-8D3A5A67FE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4927" y="3045947"/>
            <a:ext cx="5818927" cy="855663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rgbClr val="062A48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1pPr>
            <a:lvl2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2pPr>
            <a:lvl3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3pPr>
            <a:lvl4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4pPr>
            <a:lvl5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it-IT"/>
              <a:t>Sub-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91F7C5F-DA49-024B-9F66-C3066C0C67A7}"/>
              </a:ext>
            </a:extLst>
          </p:cNvPr>
          <p:cNvSpPr/>
          <p:nvPr/>
        </p:nvSpPr>
        <p:spPr>
          <a:xfrm>
            <a:off x="0" y="5836024"/>
            <a:ext cx="5469757" cy="1021976"/>
          </a:xfrm>
          <a:prstGeom prst="rect">
            <a:avLst/>
          </a:prstGeom>
          <a:solidFill>
            <a:srgbClr val="04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11423D8-45D4-254E-9576-13B8BE3D2D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160" y="2613205"/>
            <a:ext cx="2418091" cy="128840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4DB661-F752-264F-89EE-7D17DBC30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0F722-682E-7A47-B150-90E5A0507774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B81E81E6-0297-2C40-2731-E8016A9AF9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323" y="6002533"/>
            <a:ext cx="1368858" cy="729353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671DE7C6-9E9A-3375-C082-0CD3864A2F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9143" y="5984033"/>
            <a:ext cx="794825" cy="7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3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and 2 graphs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9">
            <a:extLst>
              <a:ext uri="{FF2B5EF4-FFF2-40B4-BE49-F238E27FC236}">
                <a16:creationId xmlns:a16="http://schemas.microsoft.com/office/drawing/2014/main" id="{91DE1EF5-26A6-4C36-878E-88C4DE8DA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459" y="4077700"/>
            <a:ext cx="4892008" cy="236042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A047425-74EC-4EF9-96DF-2AB468EE22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634193"/>
            <a:ext cx="10192787" cy="2143534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A4F56095-8846-8842-BBF4-74DAF3D167C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D6870A4A-6D67-2044-B908-FE8CF3023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9" name="Segnaposto immagine 9">
            <a:extLst>
              <a:ext uri="{FF2B5EF4-FFF2-40B4-BE49-F238E27FC236}">
                <a16:creationId xmlns:a16="http://schemas.microsoft.com/office/drawing/2014/main" id="{43843B8B-E8A4-A34F-8093-699D94D89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2238" y="4077700"/>
            <a:ext cx="4892008" cy="236042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823326B0-3EE9-460B-3FB5-818ACFB135BA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9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99E7EE09-8995-40B9-BA16-9A8AF08A92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8975" y="1808984"/>
            <a:ext cx="5261158" cy="4287016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BB3602ED-BE05-4B32-9E48-52F3954A6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6177" y="341965"/>
            <a:ext cx="4641111" cy="1119438"/>
          </a:xfrm>
        </p:spPr>
        <p:txBody>
          <a:bodyPr anchor="b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5E27109E-A535-4366-A8C0-6C49B675A65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2" y="6367210"/>
            <a:ext cx="1822843" cy="45407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80B11B43-1D14-994A-A26F-360441C8B20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3" name="Connettore pagina esterna 2">
            <a:extLst>
              <a:ext uri="{FF2B5EF4-FFF2-40B4-BE49-F238E27FC236}">
                <a16:creationId xmlns:a16="http://schemas.microsoft.com/office/drawing/2014/main" id="{AB5B984C-C649-A6FF-B462-C0CDB04125B6}"/>
              </a:ext>
            </a:extLst>
          </p:cNvPr>
          <p:cNvSpPr/>
          <p:nvPr userDrawn="1"/>
        </p:nvSpPr>
        <p:spPr>
          <a:xfrm>
            <a:off x="6356177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1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4812FB7-A716-4973-AEC1-13FC25F2F5DC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6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90CE3CF3-6519-49E7-8566-B58FF3A4E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7034" y="1531961"/>
            <a:ext cx="4157026" cy="2161734"/>
          </a:xfr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/>
              <a:t>Thanks for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attention</a:t>
            </a:r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43F6B1F-7523-437F-A628-48430644F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28267" y="1536001"/>
            <a:ext cx="5267957" cy="86853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4400" b="0" i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Inserire qui il nome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63C5463-0917-4A96-AF13-06650B2B8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1626" y="1206358"/>
            <a:ext cx="1741967" cy="85061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51CB5FE-9895-4D32-955D-2FBC74E073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034" y="4741573"/>
            <a:ext cx="3416311" cy="1814915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A62B70FA-6006-E642-8C88-3E486872EA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6390" y="4910531"/>
            <a:ext cx="3950572" cy="1016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F2EBF8-3A1F-634B-B872-640C42C6FDFF}"/>
              </a:ext>
            </a:extLst>
          </p:cNvPr>
          <p:cNvSpPr txBox="1"/>
          <p:nvPr userDrawn="1"/>
        </p:nvSpPr>
        <p:spPr>
          <a:xfrm>
            <a:off x="9144000" y="5945597"/>
            <a:ext cx="225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000">
                <a:solidFill>
                  <a:schemeClr val="bg1"/>
                </a:solidFill>
                <a:latin typeface="Montserrat" pitchFamily="2" charset="77"/>
              </a:rPr>
              <a:t>Dipartimento di Scienze Agrarie,</a:t>
            </a:r>
          </a:p>
          <a:p>
            <a:pPr algn="l"/>
            <a:r>
              <a:rPr lang="it-IT" sz="1000">
                <a:solidFill>
                  <a:schemeClr val="bg1"/>
                </a:solidFill>
                <a:latin typeface="Montserrat" pitchFamily="2" charset="77"/>
              </a:rPr>
              <a:t>Alimentari e Agro-ambientali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D4B9C3-25FD-6442-A966-6C8AC3C8F1F3}"/>
              </a:ext>
            </a:extLst>
          </p:cNvPr>
          <p:cNvSpPr txBox="1"/>
          <p:nvPr userDrawn="1"/>
        </p:nvSpPr>
        <p:spPr>
          <a:xfrm>
            <a:off x="8933935" y="6335822"/>
            <a:ext cx="2467169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80" err="1">
                <a:solidFill>
                  <a:schemeClr val="bg1"/>
                </a:solidFill>
                <a:latin typeface="Montserrat" pitchFamily="2" charset="77"/>
              </a:rPr>
              <a:t>www.page.agr.unipi.it</a:t>
            </a:r>
            <a:endParaRPr lang="it-IT" sz="148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6070020D-9E0F-C743-AC60-1B668C64B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8267" y="2404533"/>
            <a:ext cx="5267957" cy="592667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</a:defRPr>
            </a:lvl1pPr>
          </a:lstStyle>
          <a:p>
            <a:r>
              <a:rPr lang="it-IT"/>
              <a:t>e il contatto email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3EC51D00-AD8B-494F-B7C2-12BC5CA0C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8267" y="2997200"/>
            <a:ext cx="5267957" cy="696913"/>
          </a:xfrm>
        </p:spPr>
        <p:txBody>
          <a:bodyPr>
            <a:no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Roboto Cn" pitchFamily="2" charset="0"/>
                <a:ea typeface="Roboto Cn" pitchFamily="2" charset="0"/>
              </a:defRPr>
            </a:lvl1pPr>
          </a:lstStyle>
          <a:p>
            <a:r>
              <a:rPr lang="it-IT"/>
              <a:t>Link alla pagina personale su PAGE </a:t>
            </a:r>
          </a:p>
        </p:txBody>
      </p:sp>
    </p:spTree>
    <p:extLst>
      <p:ext uri="{BB962C8B-B14F-4D97-AF65-F5344CB8AC3E}">
        <p14:creationId xmlns:p14="http://schemas.microsoft.com/office/powerpoint/2010/main" val="332559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4812FB7-A716-4973-AEC1-13FC25F2F5DC}"/>
              </a:ext>
            </a:extLst>
          </p:cNvPr>
          <p:cNvSpPr/>
          <p:nvPr/>
        </p:nvSpPr>
        <p:spPr>
          <a:xfrm>
            <a:off x="-114299" y="9137"/>
            <a:ext cx="12677775" cy="7162800"/>
          </a:xfrm>
          <a:prstGeom prst="rect">
            <a:avLst/>
          </a:prstGeom>
          <a:solidFill>
            <a:srgbClr val="06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90CE3CF3-6519-49E7-8566-B58FF3A4E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7033" y="1531961"/>
            <a:ext cx="4157027" cy="2161734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/>
              <a:t>Thanks for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attention</a:t>
            </a:r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43F6B1F-7523-437F-A628-48430644FE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1313" y="1536001"/>
            <a:ext cx="4794913" cy="141083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Date and </a:t>
            </a:r>
            <a:r>
              <a:rPr lang="it-IT" err="1"/>
              <a:t>presenters</a:t>
            </a:r>
            <a:endParaRPr lang="it-IT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63C5463-0917-4A96-AF13-06650B2B8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1627" y="1206360"/>
            <a:ext cx="1741967" cy="85061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EAAE4931-194A-4FAD-8738-60BE7F412C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1875" y="5816742"/>
            <a:ext cx="3871912" cy="417370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B830E1AF-57A7-48D4-BDA8-D428790E51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6392" y="4416261"/>
            <a:ext cx="3847641" cy="99040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51CB5FE-9895-4D32-955D-2FBC74E073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035" y="4387590"/>
            <a:ext cx="3416311" cy="181491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B45922E-F302-304D-8515-08004A7B3BC4}"/>
              </a:ext>
            </a:extLst>
          </p:cNvPr>
          <p:cNvSpPr/>
          <p:nvPr/>
        </p:nvSpPr>
        <p:spPr>
          <a:xfrm>
            <a:off x="-114300" y="9137"/>
            <a:ext cx="12677775" cy="7162800"/>
          </a:xfrm>
          <a:prstGeom prst="rect">
            <a:avLst/>
          </a:prstGeom>
          <a:solidFill>
            <a:srgbClr val="06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404AB7BA-113D-1D47-8A01-71047BD2DC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1626" y="1206358"/>
            <a:ext cx="1741967" cy="85061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F03B5D-E89A-2A4C-B3A3-00BAC969BA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1875" y="5816742"/>
            <a:ext cx="3871912" cy="417370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C6E26026-6F8A-CD42-A3C9-F4B99D1BC0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6390" y="4416261"/>
            <a:ext cx="3847641" cy="990404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C71B2A19-9A1C-084D-895C-A0BB712279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034" y="4387588"/>
            <a:ext cx="3416311" cy="18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6F94C3A-7E00-4749-831E-E3D638BBAA19}"/>
              </a:ext>
            </a:extLst>
          </p:cNvPr>
          <p:cNvSpPr/>
          <p:nvPr/>
        </p:nvSpPr>
        <p:spPr>
          <a:xfrm>
            <a:off x="0" y="0"/>
            <a:ext cx="5469757" cy="6858000"/>
          </a:xfrm>
          <a:prstGeom prst="rect">
            <a:avLst/>
          </a:prstGeom>
          <a:solidFill>
            <a:srgbClr val="06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726646EF-4EEB-4861-9B7F-7071175AD0FF}"/>
              </a:ext>
            </a:extLst>
          </p:cNvPr>
          <p:cNvPicPr>
            <a:picLocks noChangeAspect="1"/>
          </p:cNvPicPr>
          <p:nvPr/>
        </p:nvPicPr>
        <p:blipFill>
          <a:blip>
            <a:alphaModFix amt="17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187553" y="4094101"/>
            <a:ext cx="6657311" cy="67629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FCA71C0-66DE-4D6D-8176-FC24BD1219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4944" y="1524000"/>
            <a:ext cx="5818909" cy="1521945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062A48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en-US" noProof="0"/>
              <a:t>The effect of non tariff agreements on the food systems in sub </a:t>
            </a:r>
            <a:r>
              <a:rPr lang="en-US" noProof="0" err="1"/>
              <a:t>Saharaina</a:t>
            </a:r>
            <a:r>
              <a:rPr lang="en-US" noProof="0"/>
              <a:t> Africa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33DCFF-8AC4-46F7-B2AE-82C5919CDD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4926" y="5295209"/>
            <a:ext cx="5818927" cy="907517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rgbClr val="062A48"/>
                </a:solidFill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Date and </a:t>
            </a:r>
            <a:r>
              <a:rPr lang="it-IT" err="1"/>
              <a:t>presenters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FDEE02E2-A0E4-4547-B207-2156DCC012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161" y="2613207"/>
            <a:ext cx="2418091" cy="1288403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F116547-A0CD-4F69-A5E6-8D3A5A67FE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4927" y="3045947"/>
            <a:ext cx="5818927" cy="855663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rgbClr val="062A48"/>
                </a:solidFill>
                <a:latin typeface="Montserrat Medium" panose="00000600000000000000" pitchFamily="2" charset="0"/>
                <a:ea typeface="Roboto" panose="02000000000000000000" pitchFamily="2" charset="0"/>
              </a:defRPr>
            </a:lvl1pPr>
            <a:lvl2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2pPr>
            <a:lvl3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3pPr>
            <a:lvl4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4pPr>
            <a:lvl5pPr>
              <a:defRPr sz="825">
                <a:solidFill>
                  <a:schemeClr val="bg1"/>
                </a:solidFill>
                <a:latin typeface="Montserrat Medium" panose="000006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it-IT"/>
              <a:t>Sub-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B54E3A32-34C3-4DE4-9335-97FAB6E167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935" y="2547844"/>
            <a:ext cx="1404059" cy="135376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91F7C5F-DA49-024B-9F66-C3066C0C67A7}"/>
              </a:ext>
            </a:extLst>
          </p:cNvPr>
          <p:cNvSpPr/>
          <p:nvPr/>
        </p:nvSpPr>
        <p:spPr>
          <a:xfrm>
            <a:off x="0" y="0"/>
            <a:ext cx="5469757" cy="6858000"/>
          </a:xfrm>
          <a:prstGeom prst="rect">
            <a:avLst/>
          </a:prstGeom>
          <a:solidFill>
            <a:srgbClr val="042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056B7F91-B93B-5249-A617-2D08A47301B6}"/>
              </a:ext>
            </a:extLst>
          </p:cNvPr>
          <p:cNvPicPr>
            <a:picLocks noChangeAspect="1"/>
          </p:cNvPicPr>
          <p:nvPr/>
        </p:nvPicPr>
        <p:blipFill>
          <a:blip>
            <a:alphaModFix amt="17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187554" y="4094101"/>
            <a:ext cx="6657311" cy="6762984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11423D8-45D4-254E-9576-13B8BE3D2D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160" y="2613205"/>
            <a:ext cx="2418091" cy="1288403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98069699-4D2A-0C40-A217-BDA3E9EEBA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934" y="2547844"/>
            <a:ext cx="1404059" cy="135376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4DB661-F752-264F-89EE-7D17DBC30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0F722-682E-7A47-B150-90E5A0507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245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LY IMAGE OR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9">
            <a:extLst>
              <a:ext uri="{FF2B5EF4-FFF2-40B4-BE49-F238E27FC236}">
                <a16:creationId xmlns:a16="http://schemas.microsoft.com/office/drawing/2014/main" id="{91DE1EF5-26A6-4C36-878E-88C4DE8DA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459" y="1507525"/>
            <a:ext cx="10192789" cy="48590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99C32417-6B7B-F94A-9DDF-F8964B137FC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304DD810-5E7B-0543-B09B-A1F47773E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10752687-B5FD-1F8B-21AB-37E038A6B375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48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596B321-C9EA-AB4F-879D-7642262D3A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495168"/>
            <a:ext cx="10192787" cy="4778874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Font typeface="Arial" panose="020B0604020202020204" pitchFamily="34" charset="0"/>
              <a:buNone/>
              <a:defRPr sz="200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3C0489C-F58C-0341-A4CB-2742FE9C1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0F8642BB-A34D-3447-8064-782B663F4D8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D48503BA-3A1A-6DDB-21C9-6E1C38CE44D0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86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LY_TEXT_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596B321-C9EA-AB4F-879D-7642262D3A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495168"/>
            <a:ext cx="10192787" cy="4778874"/>
          </a:xfrm>
        </p:spPr>
        <p:txBody>
          <a:bodyPr lIns="46800" rIns="46800">
            <a:normAutofit/>
          </a:bodyPr>
          <a:lstStyle>
            <a:lvl1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Font di sistema regolare"/>
              <a:buChar char="-"/>
              <a:defRPr sz="2000"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800" b="0" i="0">
                <a:latin typeface="Montserrat" pitchFamily="2" charset="77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  <a:p>
            <a:pPr lvl="0"/>
            <a:r>
              <a:rPr lang="it-IT" err="1"/>
              <a:t>Insert</a:t>
            </a:r>
            <a:r>
              <a:rPr lang="it-IT"/>
              <a:t> text</a:t>
            </a:r>
          </a:p>
          <a:p>
            <a:pPr lvl="1"/>
            <a:r>
              <a:rPr lang="it-IT"/>
              <a:t>Secondo livello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3C0489C-F58C-0341-A4CB-2742FE9C1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0F8642BB-A34D-3447-8064-782B663F4D8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F1E0A5AC-F331-0171-2312-7F10E801622F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21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L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3C0489C-F58C-0341-A4CB-2742FE9C1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0F8642BB-A34D-3447-8064-782B663F4D8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18" name="Connettore pagina esterna 17">
            <a:extLst>
              <a:ext uri="{FF2B5EF4-FFF2-40B4-BE49-F238E27FC236}">
                <a16:creationId xmlns:a16="http://schemas.microsoft.com/office/drawing/2014/main" id="{EF916661-7C3E-62D6-CB50-E34624379EF8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318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B2B38F4C-FA44-7C4E-8930-8FBDC539A68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0E59896D-9481-A386-BC2C-440388ED77F7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_TEXT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3F4DAF7-1B5B-4690-BBDA-3B4E9EEE73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516465"/>
            <a:ext cx="4939146" cy="4525989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B10991BF-DC6D-44AC-BFB5-4786FE3F19C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88975" y="1516465"/>
            <a:ext cx="4939146" cy="4525989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D52DCDFC-5168-46D4-B91F-D703B3AB5D9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2" y="6367210"/>
            <a:ext cx="1822843" cy="45407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DA14CC84-B8D4-704C-8E5A-A83E7379F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29C727FA-0192-68BB-BD44-21F43B46F99E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and 3 graphs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9">
            <a:extLst>
              <a:ext uri="{FF2B5EF4-FFF2-40B4-BE49-F238E27FC236}">
                <a16:creationId xmlns:a16="http://schemas.microsoft.com/office/drawing/2014/main" id="{91DE1EF5-26A6-4C36-878E-88C4DE8DA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459" y="4077700"/>
            <a:ext cx="3239021" cy="236042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4" name="Segnaposto immagine 9">
            <a:extLst>
              <a:ext uri="{FF2B5EF4-FFF2-40B4-BE49-F238E27FC236}">
                <a16:creationId xmlns:a16="http://schemas.microsoft.com/office/drawing/2014/main" id="{71D8317D-35D5-45F9-A78B-08518774A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8342" y="4077700"/>
            <a:ext cx="3239021" cy="236042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5" name="Segnaposto immagine 9">
            <a:extLst>
              <a:ext uri="{FF2B5EF4-FFF2-40B4-BE49-F238E27FC236}">
                <a16:creationId xmlns:a16="http://schemas.microsoft.com/office/drawing/2014/main" id="{578359A1-F43C-4BDD-AA8D-B77A89FDEF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5225" y="4077700"/>
            <a:ext cx="3239021" cy="2360429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A047425-74EC-4EF9-96DF-2AB468EE22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1459" y="1634193"/>
            <a:ext cx="10192787" cy="2143534"/>
          </a:xfrm>
        </p:spPr>
        <p:txBody>
          <a:bodyPr lIns="46800" rIns="46800">
            <a:normAutofit/>
          </a:bodyPr>
          <a:lstStyle>
            <a:lvl1pPr marL="0" indent="0" algn="just">
              <a:lnSpc>
                <a:spcPct val="150000"/>
              </a:lnSpc>
              <a:buNone/>
              <a:defRPr sz="2000" b="0" i="0">
                <a:latin typeface="Montserrat" pitchFamily="2" charset="77"/>
              </a:defRPr>
            </a:lvl1pPr>
            <a:lvl2pPr>
              <a:defRPr sz="825">
                <a:latin typeface="Montserrat SemiBold" panose="00000700000000000000" pitchFamily="2" charset="0"/>
              </a:defRPr>
            </a:lvl2pPr>
            <a:lvl3pPr>
              <a:defRPr sz="825">
                <a:latin typeface="Montserrat SemiBold" panose="00000700000000000000" pitchFamily="2" charset="0"/>
              </a:defRPr>
            </a:lvl3pPr>
            <a:lvl4pPr>
              <a:defRPr sz="825">
                <a:latin typeface="Montserrat SemiBold" panose="00000700000000000000" pitchFamily="2" charset="0"/>
              </a:defRPr>
            </a:lvl4pPr>
            <a:lvl5pPr>
              <a:defRPr sz="825"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A4F56095-8846-8842-BBF4-74DAF3D167C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66083" b="-26732"/>
          <a:stretch/>
        </p:blipFill>
        <p:spPr>
          <a:xfrm>
            <a:off x="10242871" y="6367210"/>
            <a:ext cx="1822843" cy="45407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D6870A4A-6D67-2044-B908-FE8CF3023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>
            <a:lvl1pPr>
              <a:defRPr sz="3200" b="1">
                <a:latin typeface="Roboto ExtraBold" panose="02000000000000000000" pitchFamily="2" charset="0"/>
                <a:ea typeface="Roboto ExtraBold" panose="0200000000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2" name="Connettore pagina esterna 1">
            <a:extLst>
              <a:ext uri="{FF2B5EF4-FFF2-40B4-BE49-F238E27FC236}">
                <a16:creationId xmlns:a16="http://schemas.microsoft.com/office/drawing/2014/main" id="{505546B2-B9C9-1ED8-0288-1270FC50F930}"/>
              </a:ext>
            </a:extLst>
          </p:cNvPr>
          <p:cNvSpPr/>
          <p:nvPr userDrawn="1"/>
        </p:nvSpPr>
        <p:spPr>
          <a:xfrm>
            <a:off x="838200" y="-38103"/>
            <a:ext cx="1026941" cy="196948"/>
          </a:xfrm>
          <a:custGeom>
            <a:avLst/>
            <a:gdLst>
              <a:gd name="csX0" fmla="*/ 0 w 1026941"/>
              <a:gd name="csY0" fmla="*/ 0 h 196948"/>
              <a:gd name="csX1" fmla="*/ 1026941 w 1026941"/>
              <a:gd name="csY1" fmla="*/ 0 h 196948"/>
              <a:gd name="csX2" fmla="*/ 1026941 w 1026941"/>
              <a:gd name="csY2" fmla="*/ 157558 h 196948"/>
              <a:gd name="csX3" fmla="*/ 513470 w 1026941"/>
              <a:gd name="csY3" fmla="*/ 196948 h 196948"/>
              <a:gd name="csX4" fmla="*/ 0 w 1026941"/>
              <a:gd name="csY4" fmla="*/ 157558 h 196948"/>
              <a:gd name="csX5" fmla="*/ 0 w 1026941"/>
              <a:gd name="csY5" fmla="*/ 0 h 196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26941" h="196948" fill="none" extrusionOk="0">
                <a:moveTo>
                  <a:pt x="0" y="0"/>
                </a:moveTo>
                <a:cubicBezTo>
                  <a:pt x="201116" y="-184"/>
                  <a:pt x="835724" y="22011"/>
                  <a:pt x="1026941" y="0"/>
                </a:cubicBezTo>
                <a:cubicBezTo>
                  <a:pt x="1028508" y="67002"/>
                  <a:pt x="1022946" y="97912"/>
                  <a:pt x="1026941" y="157558"/>
                </a:cubicBezTo>
                <a:cubicBezTo>
                  <a:pt x="802917" y="142849"/>
                  <a:pt x="621768" y="166496"/>
                  <a:pt x="513470" y="196948"/>
                </a:cubicBezTo>
                <a:cubicBezTo>
                  <a:pt x="455663" y="203527"/>
                  <a:pt x="228475" y="150263"/>
                  <a:pt x="0" y="157558"/>
                </a:cubicBezTo>
                <a:cubicBezTo>
                  <a:pt x="3029" y="134050"/>
                  <a:pt x="-11399" y="32214"/>
                  <a:pt x="0" y="0"/>
                </a:cubicBezTo>
                <a:close/>
              </a:path>
              <a:path w="1026941" h="196948" stroke="0" extrusionOk="0">
                <a:moveTo>
                  <a:pt x="0" y="0"/>
                </a:moveTo>
                <a:cubicBezTo>
                  <a:pt x="338124" y="-77095"/>
                  <a:pt x="584017" y="82115"/>
                  <a:pt x="1026941" y="0"/>
                </a:cubicBezTo>
                <a:cubicBezTo>
                  <a:pt x="1024662" y="20240"/>
                  <a:pt x="1013638" y="132277"/>
                  <a:pt x="1026941" y="157558"/>
                </a:cubicBezTo>
                <a:cubicBezTo>
                  <a:pt x="921601" y="191275"/>
                  <a:pt x="570838" y="168167"/>
                  <a:pt x="513470" y="196948"/>
                </a:cubicBezTo>
                <a:cubicBezTo>
                  <a:pt x="339671" y="200257"/>
                  <a:pt x="204529" y="168325"/>
                  <a:pt x="0" y="157558"/>
                </a:cubicBezTo>
                <a:cubicBezTo>
                  <a:pt x="-6847" y="92419"/>
                  <a:pt x="6231" y="25965"/>
                  <a:pt x="0" y="0"/>
                </a:cubicBezTo>
                <a:close/>
              </a:path>
            </a:pathLst>
          </a:custGeom>
          <a:solidFill>
            <a:srgbClr val="B5B404"/>
          </a:solidFill>
          <a:ln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8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B36839-84D0-486E-8243-E4858182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845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C2F824-5629-4691-AC32-BD5F56784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7524"/>
            <a:ext cx="10515600" cy="466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6F094-6AF9-4D23-867A-B07492BE9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0F722-682E-7A47-B150-90E5A05077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65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0" r:id="rId2"/>
    <p:sldLayoutId id="2147483663" r:id="rId3"/>
    <p:sldLayoutId id="2147483664" r:id="rId4"/>
    <p:sldLayoutId id="2147483689" r:id="rId5"/>
    <p:sldLayoutId id="2147483688" r:id="rId6"/>
    <p:sldLayoutId id="2147483665" r:id="rId7"/>
    <p:sldLayoutId id="2147483667" r:id="rId8"/>
    <p:sldLayoutId id="2147483669" r:id="rId9"/>
    <p:sldLayoutId id="2147483687" r:id="rId10"/>
    <p:sldLayoutId id="2147483671" r:id="rId11"/>
    <p:sldLayoutId id="2147483684" r:id="rId12"/>
    <p:sldLayoutId id="2147483672" r:id="rId13"/>
    <p:sldLayoutId id="214748369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Medium" pitchFamily="2" charset="0"/>
          <a:ea typeface="Roboto Medium" pitchFamily="2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8F58B-6905-6540-3D97-EB6850696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ruolo della zootecnia: scenari futuri ed il futuro assetto della PAC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BC05D2-6FD9-7109-486A-068F674D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4926" y="5159920"/>
            <a:ext cx="5818927" cy="907517"/>
          </a:xfrm>
        </p:spPr>
        <p:txBody>
          <a:bodyPr/>
          <a:lstStyle/>
          <a:p>
            <a:r>
              <a:rPr lang="it-IT" dirty="0"/>
              <a:t>23 Giugno 2026 – Michele Moretti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5FAF77C-5023-F869-F82F-6F30DEBF8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31EBB3A-2E48-3F11-4942-95D59A6A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14" y="4552526"/>
            <a:ext cx="1823178" cy="153556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FF8B3B7-1210-E64F-46CF-C6FBC7BF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469" y="5701061"/>
            <a:ext cx="2531533" cy="130220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BC40065-D651-3962-99FC-1CE8E2753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019" y="5884333"/>
            <a:ext cx="2977981" cy="9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dirty="0"/>
              <a:t>Il problema non è solo la proteina</a:t>
            </a:r>
            <a:br>
              <a:rPr lang="it-IT" sz="2800" b="1" dirty="0"/>
            </a:br>
            <a:endParaRPr sz="280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E316D08-E364-C851-0CB8-D03B37EEA04D}"/>
              </a:ext>
            </a:extLst>
          </p:cNvPr>
          <p:cNvGrpSpPr/>
          <p:nvPr/>
        </p:nvGrpSpPr>
        <p:grpSpPr>
          <a:xfrm>
            <a:off x="228432" y="1614590"/>
            <a:ext cx="7629144" cy="4768215"/>
            <a:chOff x="1112520" y="2128648"/>
            <a:chExt cx="7629144" cy="4768215"/>
          </a:xfrm>
        </p:grpSpPr>
        <p:pic>
          <p:nvPicPr>
            <p:cNvPr id="6" name="drawing">
              <a:extLst>
                <a:ext uri="{FF2B5EF4-FFF2-40B4-BE49-F238E27FC236}">
                  <a16:creationId xmlns:a16="http://schemas.microsoft.com/office/drawing/2014/main" id="{86A1643C-EDB1-5AE7-58C6-347BE362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20" y="2128648"/>
              <a:ext cx="7629144" cy="4768215"/>
            </a:xfrm>
            <a:prstGeom prst="rect">
              <a:avLst/>
            </a:prstGeom>
          </p:spPr>
        </p:pic>
        <p:sp>
          <p:nvSpPr>
            <p:cNvPr id="7" name="Rechteck 12">
              <a:extLst>
                <a:ext uri="{FF2B5EF4-FFF2-40B4-BE49-F238E27FC236}">
                  <a16:creationId xmlns:a16="http://schemas.microsoft.com/office/drawing/2014/main" id="{9B8E8A43-B952-45DD-1A42-4A9D6B58049B}"/>
                </a:ext>
              </a:extLst>
            </p:cNvPr>
            <p:cNvSpPr/>
            <p:nvPr/>
          </p:nvSpPr>
          <p:spPr>
            <a:xfrm>
              <a:off x="3203448" y="2135061"/>
              <a:ext cx="1712404" cy="472909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hteck 15">
              <a:extLst>
                <a:ext uri="{FF2B5EF4-FFF2-40B4-BE49-F238E27FC236}">
                  <a16:creationId xmlns:a16="http://schemas.microsoft.com/office/drawing/2014/main" id="{8ADB5548-338F-3482-798A-E871B844E3A8}"/>
                </a:ext>
              </a:extLst>
            </p:cNvPr>
            <p:cNvSpPr/>
            <p:nvPr/>
          </p:nvSpPr>
          <p:spPr>
            <a:xfrm>
              <a:off x="6442138" y="2135061"/>
              <a:ext cx="1002792" cy="472909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E2EA9D-6AFD-3D36-8CAE-8CE7AECE5F62}"/>
              </a:ext>
            </a:extLst>
          </p:cNvPr>
          <p:cNvSpPr txBox="1"/>
          <p:nvPr/>
        </p:nvSpPr>
        <p:spPr>
          <a:xfrm>
            <a:off x="8005064" y="2565274"/>
            <a:ext cx="609600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latin typeface="Montserrat" pitchFamily="2" charset="77"/>
              </a:rPr>
              <a:t>Le criticità emergono su: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" pitchFamily="2" charset="77"/>
              </a:rPr>
              <a:t>grassi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" pitchFamily="2" charset="77"/>
              </a:rPr>
              <a:t>micronutrienti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" pitchFamily="2" charset="77"/>
              </a:rPr>
              <a:t>qualità nutrizionale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latin typeface="Montserrat" pitchFamily="2" charset="77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latin typeface="Montserrat" pitchFamily="2" charset="77"/>
              </a:rPr>
              <a:t>Non solo sulle proteine.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6595"/>
            <a:ext cx="10515600" cy="84583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Montserrat" pitchFamily="2" charset="77"/>
              </a:rPr>
              <a:t>Archetipi di consumatori e ruolo nelle transizioni dei sistemi zootecnici</a:t>
            </a:r>
            <a:br>
              <a:rPr lang="it-IT" b="1" dirty="0">
                <a:latin typeface="Montserrat" pitchFamily="2" charset="77"/>
              </a:rPr>
            </a:br>
            <a:endParaRPr lang="it-IT" b="1" dirty="0">
              <a:latin typeface="Montserrat" pitchFamily="2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7C5E971-B5EA-0894-9DE2-F45A8BC4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299865"/>
            <a:ext cx="7772400" cy="51816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4480C6-5603-A70F-1759-5AB89CE84474}"/>
              </a:ext>
            </a:extLst>
          </p:cNvPr>
          <p:cNvSpPr txBox="1"/>
          <p:nvPr/>
        </p:nvSpPr>
        <p:spPr>
          <a:xfrm>
            <a:off x="8085667" y="2921169"/>
            <a:ext cx="3742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Montserrat" pitchFamily="2" charset="77"/>
              </a:rPr>
              <a:t>I consumatori attori che possono facilitare o ostacolare le diverse traiettorie di transizione.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Chi paga i beni pubblici?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7" y="1041399"/>
            <a:ext cx="5198535" cy="46207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/>
              <a:t>Gli allevamenti che generano più beni pubblici non sono necessariamente quelli più redditizi.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C48480-7514-E7CA-1C16-CD5A7CEA1EBB}"/>
              </a:ext>
            </a:extLst>
          </p:cNvPr>
          <p:cNvSpPr txBox="1"/>
          <p:nvPr/>
        </p:nvSpPr>
        <p:spPr>
          <a:xfrm>
            <a:off x="6096000" y="6277428"/>
            <a:ext cx="6096000" cy="45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1050" b="1" dirty="0"/>
              <a:t>Fonte: Díaz Vicuña, E. et al. (2025). </a:t>
            </a:r>
            <a:r>
              <a:rPr lang="en-GB" sz="1050" b="1" dirty="0" err="1"/>
              <a:t>Risultati</a:t>
            </a:r>
            <a:r>
              <a:rPr lang="en-GB" sz="1050" b="1" dirty="0"/>
              <a:t> </a:t>
            </a:r>
            <a:r>
              <a:rPr lang="en-GB" sz="1050" b="1" dirty="0" err="1"/>
              <a:t>dello</a:t>
            </a:r>
            <a:r>
              <a:rPr lang="en-GB" sz="1050" b="1" dirty="0"/>
              <a:t> </a:t>
            </a:r>
            <a:r>
              <a:rPr lang="en-GB" sz="1050" b="1" dirty="0" err="1"/>
              <a:t>Strumento</a:t>
            </a:r>
            <a:r>
              <a:rPr lang="en-GB" sz="1050" b="1" dirty="0"/>
              <a:t> per </a:t>
            </a:r>
            <a:r>
              <a:rPr lang="en-GB" sz="1050" b="1" dirty="0" err="1"/>
              <a:t>i</a:t>
            </a:r>
            <a:r>
              <a:rPr lang="en-GB" sz="1050" b="1" dirty="0"/>
              <a:t> Beni </a:t>
            </a:r>
            <a:r>
              <a:rPr lang="en-GB" sz="1050" b="1" dirty="0" err="1"/>
              <a:t>Pubblici</a:t>
            </a:r>
            <a:r>
              <a:rPr lang="en-GB" sz="1050" b="1" dirty="0"/>
              <a:t> </a:t>
            </a:r>
            <a:r>
              <a:rPr lang="en-GB" sz="1050" b="1" dirty="0" err="1"/>
              <a:t>dai</a:t>
            </a:r>
            <a:r>
              <a:rPr lang="en-GB" sz="1050" b="1" dirty="0"/>
              <a:t> PATHWAYS Practice Hubs. International Journal of Agricultural Sustainability, 23(1), 2601486.</a:t>
            </a:r>
            <a:endParaRPr lang="en-GB" sz="1050" i="1" dirty="0"/>
          </a:p>
        </p:txBody>
      </p:sp>
      <p:pic>
        <p:nvPicPr>
          <p:cNvPr id="7" name="Picture 12" descr="A green and white chart&#10;&#10;Description automatically generated with medium confidence">
            <a:extLst>
              <a:ext uri="{FF2B5EF4-FFF2-40B4-BE49-F238E27FC236}">
                <a16:creationId xmlns:a16="http://schemas.microsoft.com/office/drawing/2014/main" id="{2D4DE043-E5A3-05CC-B093-77B0EB08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012" y="573412"/>
            <a:ext cx="6998988" cy="571117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F5E8429-C853-8A21-E40C-3A039197A978}"/>
              </a:ext>
            </a:extLst>
          </p:cNvPr>
          <p:cNvSpPr/>
          <p:nvPr/>
        </p:nvSpPr>
        <p:spPr>
          <a:xfrm>
            <a:off x="6451599" y="1041399"/>
            <a:ext cx="508001" cy="44026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D281C2-F11B-02BC-5291-8A8A9648A93D}"/>
              </a:ext>
            </a:extLst>
          </p:cNvPr>
          <p:cNvSpPr txBox="1"/>
          <p:nvPr/>
        </p:nvSpPr>
        <p:spPr>
          <a:xfrm>
            <a:off x="355599" y="3955107"/>
            <a:ext cx="6096000" cy="2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>
                <a:latin typeface="Montserrat" pitchFamily="2" charset="77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Montserrat" pitchFamily="2" charset="77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Montserrat" pitchFamily="2" charset="77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Montserrat" pitchFamily="2" charset="77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l"/>
            <a:r>
              <a:rPr lang="it-IT" sz="2400" dirty="0"/>
              <a:t>Come remunerare: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it-IT" sz="2400" dirty="0"/>
              <a:t>biodiversità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it-IT" sz="2400" dirty="0"/>
              <a:t>paesaggio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it-IT" sz="2400" dirty="0"/>
              <a:t>welfare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it-IT" sz="2400" dirty="0"/>
              <a:t>servizi ecosistemici?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192"/>
            <a:ext cx="10515600" cy="845834"/>
          </a:xfrm>
        </p:spPr>
        <p:txBody>
          <a:bodyPr>
            <a:normAutofit/>
          </a:bodyPr>
          <a:lstStyle/>
          <a:p>
            <a:r>
              <a:rPr lang="it-IT" dirty="0"/>
              <a:t>La transizione va oltre l’azienda l’agricola</a:t>
            </a:r>
            <a:endParaRPr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92A993-6C34-E800-66A2-7AC24DB7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78" b="74541"/>
          <a:stretch>
            <a:fillRect/>
          </a:stretch>
        </p:blipFill>
        <p:spPr>
          <a:xfrm>
            <a:off x="1854197" y="962346"/>
            <a:ext cx="8662461" cy="845834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843840E-ED79-6BDB-3E42-21A276F98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4197" y="2276671"/>
            <a:ext cx="8662461" cy="386166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FF99ECB-D04F-AD1D-858E-0CFFC74CA2A3}"/>
              </a:ext>
            </a:extLst>
          </p:cNvPr>
          <p:cNvSpPr/>
          <p:nvPr/>
        </p:nvSpPr>
        <p:spPr>
          <a:xfrm>
            <a:off x="2839865" y="1875913"/>
            <a:ext cx="1176341" cy="341491"/>
          </a:xfrm>
          <a:prstGeom prst="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200" b="1" dirty="0">
                <a:latin typeface="Montserrat" pitchFamily="2" charset="77"/>
              </a:rPr>
              <a:t>EF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872E033-47F9-69F4-8998-8991069FAAC3}"/>
              </a:ext>
            </a:extLst>
          </p:cNvPr>
          <p:cNvSpPr/>
          <p:nvPr/>
        </p:nvSpPr>
        <p:spPr>
          <a:xfrm>
            <a:off x="5507830" y="1875913"/>
            <a:ext cx="1176341" cy="341492"/>
          </a:xfrm>
          <a:prstGeom prst="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200" b="1" dirty="0" err="1">
                <a:latin typeface="Montserrat" pitchFamily="2" charset="77"/>
              </a:rPr>
              <a:t>FnF</a:t>
            </a:r>
            <a:endParaRPr lang="it-IT" sz="1200" b="1" dirty="0">
              <a:latin typeface="Montserrat" pitchFamily="2" charset="77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9E6543-7896-4E7B-51AE-2578E3A180CD}"/>
              </a:ext>
            </a:extLst>
          </p:cNvPr>
          <p:cNvSpPr/>
          <p:nvPr/>
        </p:nvSpPr>
        <p:spPr>
          <a:xfrm>
            <a:off x="8582195" y="1875912"/>
            <a:ext cx="1176341" cy="341492"/>
          </a:xfrm>
          <a:prstGeom prst="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200" b="1" dirty="0" err="1">
                <a:latin typeface="Montserrat" pitchFamily="2" charset="77"/>
              </a:rPr>
              <a:t>Rr</a:t>
            </a:r>
            <a:endParaRPr lang="it-IT" sz="1200" b="1" dirty="0">
              <a:latin typeface="Montserrat" pitchFamily="2" charset="77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DF4EB9AC-C87D-AAF5-1EAA-A6820D0454F3}"/>
              </a:ext>
            </a:extLst>
          </p:cNvPr>
          <p:cNvSpPr/>
          <p:nvPr/>
        </p:nvSpPr>
        <p:spPr>
          <a:xfrm>
            <a:off x="1921687" y="6154521"/>
            <a:ext cx="2760380" cy="60810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600" dirty="0">
                <a:latin typeface="Montserrat" pitchFamily="2" charset="77"/>
              </a:rPr>
              <a:t>Concentrazione e perdita di posti di lavoro</a:t>
            </a:r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CA1B5734-FAE0-6C54-2049-A78A52A21247}"/>
              </a:ext>
            </a:extLst>
          </p:cNvPr>
          <p:cNvSpPr/>
          <p:nvPr/>
        </p:nvSpPr>
        <p:spPr>
          <a:xfrm>
            <a:off x="4834465" y="6154521"/>
            <a:ext cx="2760380" cy="60810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600" dirty="0">
                <a:latin typeface="Montserrat" pitchFamily="2" charset="77"/>
              </a:rPr>
              <a:t>Bisogno di cambiamenti strutturali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81CA9FCF-21A4-E1C2-AFE6-5E7F0AB2C51D}"/>
              </a:ext>
            </a:extLst>
          </p:cNvPr>
          <p:cNvSpPr/>
          <p:nvPr/>
        </p:nvSpPr>
        <p:spPr>
          <a:xfrm>
            <a:off x="7722085" y="6158835"/>
            <a:ext cx="2760381" cy="60810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1600" dirty="0">
                <a:latin typeface="Montserrat" pitchFamily="2" charset="77"/>
              </a:rPr>
              <a:t>Minore competitività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90CF-5A71-2308-1725-E11BD6042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FA8E26-B192-F8CF-20F0-5B2040AA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06" y="69799"/>
            <a:ext cx="9867219" cy="1325563"/>
          </a:xfrm>
        </p:spPr>
        <p:txBody>
          <a:bodyPr/>
          <a:lstStyle/>
          <a:p>
            <a:r>
              <a:rPr lang="it-IT" dirty="0"/>
              <a:t>Non esiste una soluzione </a:t>
            </a:r>
            <a:r>
              <a:rPr lang="it-IT" dirty="0" err="1"/>
              <a:t>win-win-win</a:t>
            </a:r>
            <a:endParaRPr lang="en-GB" sz="3200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821B506F-50AE-DBC2-8CF2-67CA9B5FE4AB}"/>
              </a:ext>
            </a:extLst>
          </p:cNvPr>
          <p:cNvSpPr txBox="1"/>
          <p:nvPr/>
        </p:nvSpPr>
        <p:spPr>
          <a:xfrm>
            <a:off x="6696450" y="1192685"/>
            <a:ext cx="5495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Montserrat" pitchFamily="2" charset="77"/>
            </a:endParaRPr>
          </a:p>
          <a:p>
            <a:r>
              <a:rPr lang="en-US" sz="2000" b="1" dirty="0">
                <a:latin typeface="Montserrat" pitchFamily="2" charset="77"/>
              </a:rPr>
              <a:t>
</a:t>
            </a:r>
            <a:r>
              <a:rPr lang="en-US" sz="2000" b="1" dirty="0" err="1">
                <a:latin typeface="Montserrat" pitchFamily="2" charset="77"/>
              </a:rPr>
              <a:t>Monogastri</a:t>
            </a:r>
            <a:r>
              <a:rPr lang="en-US" sz="2000" b="1" dirty="0">
                <a:latin typeface="Montserrat" pitchFamily="2" charset="77"/>
              </a:rPr>
              <a:t> </a:t>
            </a:r>
            <a:r>
              <a:rPr lang="en-US" sz="2000" b="1" dirty="0" err="1">
                <a:latin typeface="Montserrat" pitchFamily="2" charset="77"/>
              </a:rPr>
              <a:t>efficienti</a:t>
            </a:r>
            <a:r>
              <a:rPr lang="en-US" sz="2000" b="1" dirty="0">
                <a:latin typeface="Montserrat" pitchFamily="2" charset="77"/>
              </a:rPr>
              <a:t>
</a:t>
            </a:r>
            <a:r>
              <a:rPr lang="en-US" sz="2000" dirty="0">
                <a:latin typeface="Montserrat" pitchFamily="2" charset="77"/>
              </a:rPr>
              <a:t>+ </a:t>
            </a:r>
            <a:r>
              <a:rPr lang="en-US" sz="2000" dirty="0" err="1">
                <a:latin typeface="Montserrat" pitchFamily="2" charset="77"/>
              </a:rPr>
              <a:t>migliore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sicurezza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alimentare</a:t>
            </a:r>
            <a:br>
              <a:rPr lang="en-US" sz="2000" dirty="0">
                <a:latin typeface="Montserrat" pitchFamily="2" charset="77"/>
              </a:rPr>
            </a:br>
            <a:r>
              <a:rPr lang="en-US" sz="2000" dirty="0">
                <a:latin typeface="Montserrat" pitchFamily="2" charset="77"/>
              </a:rPr>
              <a:t>− </a:t>
            </a:r>
            <a:r>
              <a:rPr lang="en-US" sz="2000" dirty="0" err="1">
                <a:latin typeface="Montserrat" pitchFamily="2" charset="77"/>
              </a:rPr>
              <a:t>peggiore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sostenibilità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ambientale</a:t>
            </a:r>
            <a:r>
              <a:rPr lang="en-US" sz="2000" dirty="0">
                <a:latin typeface="Montserrat" pitchFamily="2" charset="77"/>
              </a:rPr>
              <a:t> </a:t>
            </a:r>
          </a:p>
          <a:p>
            <a:r>
              <a:rPr lang="en-US" sz="2000" b="1" dirty="0">
                <a:latin typeface="Montserrat" pitchFamily="2" charset="77"/>
              </a:rPr>
              <a:t>
</a:t>
            </a:r>
            <a:r>
              <a:rPr lang="en-US" sz="2000" b="1" dirty="0" err="1">
                <a:latin typeface="Montserrat" pitchFamily="2" charset="77"/>
              </a:rPr>
              <a:t>Animali</a:t>
            </a:r>
            <a:r>
              <a:rPr lang="en-US" sz="2000" b="1" dirty="0">
                <a:latin typeface="Montserrat" pitchFamily="2" charset="77"/>
              </a:rPr>
              <a:t> ad alto </a:t>
            </a:r>
            <a:r>
              <a:rPr lang="en-US" sz="2000" b="1" dirty="0" err="1">
                <a:latin typeface="Montserrat" pitchFamily="2" charset="77"/>
              </a:rPr>
              <a:t>benessere</a:t>
            </a:r>
            <a:r>
              <a:rPr lang="en-US" sz="2000" b="1" dirty="0">
                <a:latin typeface="Montserrat" pitchFamily="2" charset="77"/>
              </a:rPr>
              <a:t>
</a:t>
            </a:r>
            <a:r>
              <a:rPr lang="en-US" sz="2000" dirty="0">
                <a:latin typeface="Montserrat" pitchFamily="2" charset="77"/>
              </a:rPr>
              <a:t>+ </a:t>
            </a:r>
            <a:r>
              <a:rPr lang="en-US" sz="2000" dirty="0" err="1">
                <a:latin typeface="Montserrat" pitchFamily="2" charset="77"/>
              </a:rPr>
              <a:t>vite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animali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migliori</a:t>
            </a:r>
            <a:br>
              <a:rPr lang="en-US" sz="2000" dirty="0">
                <a:latin typeface="Montserrat" pitchFamily="2" charset="77"/>
              </a:rPr>
            </a:br>
            <a:r>
              <a:rPr lang="en-US" sz="2000" dirty="0">
                <a:latin typeface="Montserrat" pitchFamily="2" charset="77"/>
              </a:rPr>
              <a:t>− </a:t>
            </a:r>
            <a:r>
              <a:rPr lang="en-US" sz="2000" dirty="0" err="1">
                <a:latin typeface="Montserrat" pitchFamily="2" charset="77"/>
              </a:rPr>
              <a:t>sicurezza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alimentare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più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dirty="0" err="1">
                <a:latin typeface="Montserrat" pitchFamily="2" charset="77"/>
              </a:rPr>
              <a:t>debole</a:t>
            </a:r>
            <a:endParaRPr lang="en-GB" sz="2000" dirty="0">
              <a:latin typeface="Montserrat" pitchFamily="2" charset="77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4CC9446-F356-D565-4348-464E9FCB84D6}"/>
              </a:ext>
            </a:extLst>
          </p:cNvPr>
          <p:cNvGrpSpPr/>
          <p:nvPr/>
        </p:nvGrpSpPr>
        <p:grpSpPr>
          <a:xfrm>
            <a:off x="123001" y="1036916"/>
            <a:ext cx="6684874" cy="4649456"/>
            <a:chOff x="141737" y="1584250"/>
            <a:chExt cx="6910400" cy="5077625"/>
          </a:xfrm>
        </p:grpSpPr>
        <p:sp>
          <p:nvSpPr>
            <p:cNvPr id="48" name="Gleichschenkliges Dreieck 47">
              <a:extLst>
                <a:ext uri="{FF2B5EF4-FFF2-40B4-BE49-F238E27FC236}">
                  <a16:creationId xmlns:a16="http://schemas.microsoft.com/office/drawing/2014/main" id="{6071AB8B-F047-1458-C1D1-46BC038B99AD}"/>
                </a:ext>
              </a:extLst>
            </p:cNvPr>
            <p:cNvSpPr/>
            <p:nvPr/>
          </p:nvSpPr>
          <p:spPr>
            <a:xfrm>
              <a:off x="141737" y="1584250"/>
              <a:ext cx="6910400" cy="5076397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3862E822-E5F3-024E-CC81-34360F3AD72D}"/>
                </a:ext>
              </a:extLst>
            </p:cNvPr>
            <p:cNvSpPr txBox="1"/>
            <p:nvPr/>
          </p:nvSpPr>
          <p:spPr>
            <a:xfrm>
              <a:off x="2587579" y="2164250"/>
              <a:ext cx="2018716" cy="571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Sicurezza</a:t>
              </a:r>
              <a:endParaRPr lang="en-GB" sz="14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endParaRPr>
            </a:p>
            <a:p>
              <a:pPr algn="ctr"/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Alimentare</a:t>
              </a:r>
              <a:endParaRPr lang="en-GB" sz="14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316DD2A-FE1B-04C3-0431-151F339A471D}"/>
                </a:ext>
              </a:extLst>
            </p:cNvPr>
            <p:cNvSpPr txBox="1"/>
            <p:nvPr/>
          </p:nvSpPr>
          <p:spPr>
            <a:xfrm>
              <a:off x="264001" y="6325755"/>
              <a:ext cx="3645477" cy="33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Adeguatezza</a:t>
              </a:r>
              <a:r>
                <a:rPr lang="en-GB" sz="1400" b="1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 della </a:t>
              </a:r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dieta</a:t>
              </a:r>
              <a:endParaRPr lang="en-GB" sz="14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4DCB6C8-F1D2-B06C-7A9F-DE77D4098A5F}"/>
                </a:ext>
              </a:extLst>
            </p:cNvPr>
            <p:cNvSpPr txBox="1"/>
            <p:nvPr/>
          </p:nvSpPr>
          <p:spPr>
            <a:xfrm>
              <a:off x="3325474" y="6308209"/>
              <a:ext cx="3645477" cy="33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Capacità</a:t>
              </a:r>
              <a:r>
                <a:rPr lang="en-GB" sz="1400" b="1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 di </a:t>
              </a:r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carico</a:t>
              </a:r>
              <a:r>
                <a:rPr lang="en-GB" sz="1400" b="1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 degli </a:t>
              </a:r>
              <a:r>
                <a:rPr lang="en-GB" sz="1400" b="1" dirty="0" err="1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rPr>
                <a:t>ecosistemi</a:t>
              </a:r>
              <a:endParaRPr lang="en-GB" sz="14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B0612F7-308F-5684-206F-1D412D40964A}"/>
                </a:ext>
              </a:extLst>
            </p:cNvPr>
            <p:cNvSpPr/>
            <p:nvPr/>
          </p:nvSpPr>
          <p:spPr>
            <a:xfrm>
              <a:off x="3860360" y="3984715"/>
              <a:ext cx="280422" cy="2591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C49ACD99-E7B4-2567-CF89-5C68806FF781}"/>
                </a:ext>
              </a:extLst>
            </p:cNvPr>
            <p:cNvSpPr/>
            <p:nvPr/>
          </p:nvSpPr>
          <p:spPr>
            <a:xfrm>
              <a:off x="2481340" y="3522667"/>
              <a:ext cx="280422" cy="2591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13F4104-0976-FE25-86B3-0BCE924AE2B0}"/>
                </a:ext>
              </a:extLst>
            </p:cNvPr>
            <p:cNvSpPr/>
            <p:nvPr/>
          </p:nvSpPr>
          <p:spPr>
            <a:xfrm>
              <a:off x="2637866" y="4122449"/>
              <a:ext cx="280422" cy="2591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87CEF218-45E4-C7D8-61C1-18BCF43A9ECB}"/>
                </a:ext>
              </a:extLst>
            </p:cNvPr>
            <p:cNvSpPr txBox="1"/>
            <p:nvPr/>
          </p:nvSpPr>
          <p:spPr>
            <a:xfrm>
              <a:off x="4187031" y="3919401"/>
              <a:ext cx="189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  <a:latin typeface="Montserrat" pitchFamily="2" charset="77"/>
                </a:rPr>
                <a:t>FnF</a:t>
              </a:r>
              <a:r>
                <a:rPr lang="en-GB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B3571195-6D32-5373-532B-B343417303BB}"/>
                </a:ext>
              </a:extLst>
            </p:cNvPr>
            <p:cNvSpPr/>
            <p:nvPr/>
          </p:nvSpPr>
          <p:spPr>
            <a:xfrm>
              <a:off x="2162831" y="4205101"/>
              <a:ext cx="280422" cy="2591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BCB0ED9-1FBA-C75F-27C2-DC1216BB4D51}"/>
                </a:ext>
              </a:extLst>
            </p:cNvPr>
            <p:cNvSpPr/>
            <p:nvPr/>
          </p:nvSpPr>
          <p:spPr>
            <a:xfrm>
              <a:off x="5773227" y="5318191"/>
              <a:ext cx="280422" cy="25915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BE05C83-67B8-AC89-544A-C79A77AE84F4}"/>
                </a:ext>
              </a:extLst>
            </p:cNvPr>
            <p:cNvSpPr/>
            <p:nvPr/>
          </p:nvSpPr>
          <p:spPr>
            <a:xfrm>
              <a:off x="2086740" y="3675471"/>
              <a:ext cx="280422" cy="2591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11CF5ED9-7298-4601-1EC0-9E9108D62C53}"/>
                </a:ext>
              </a:extLst>
            </p:cNvPr>
            <p:cNvSpPr txBox="1"/>
            <p:nvPr/>
          </p:nvSpPr>
          <p:spPr>
            <a:xfrm>
              <a:off x="2847250" y="3748759"/>
              <a:ext cx="618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ontserrat" pitchFamily="2" charset="77"/>
                </a:rPr>
                <a:t>RR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50727989-A8AE-E287-4136-2A4052955356}"/>
                </a:ext>
              </a:extLst>
            </p:cNvPr>
            <p:cNvSpPr txBox="1"/>
            <p:nvPr/>
          </p:nvSpPr>
          <p:spPr>
            <a:xfrm>
              <a:off x="4751922" y="5346515"/>
              <a:ext cx="953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err="1">
                  <a:solidFill>
                    <a:schemeClr val="bg1"/>
                  </a:solidFill>
                  <a:latin typeface="Montserrat" pitchFamily="2" charset="77"/>
                </a:rPr>
                <a:t>NoLS</a:t>
              </a:r>
              <a:r>
                <a:rPr lang="en-GB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44318C9B-0D79-2D63-663B-6B673AB16313}"/>
                </a:ext>
              </a:extLst>
            </p:cNvPr>
            <p:cNvSpPr txBox="1"/>
            <p:nvPr/>
          </p:nvSpPr>
          <p:spPr>
            <a:xfrm>
              <a:off x="2012510" y="4462412"/>
              <a:ext cx="189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Montserrat" pitchFamily="2" charset="77"/>
                </a:rPr>
                <a:t>AW </a:t>
              </a: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F671DDD6-5EA8-FAC0-3986-4CFDD255F8F0}"/>
                </a:ext>
              </a:extLst>
            </p:cNvPr>
            <p:cNvSpPr/>
            <p:nvPr/>
          </p:nvSpPr>
          <p:spPr>
            <a:xfrm>
              <a:off x="2424818" y="3791708"/>
              <a:ext cx="280422" cy="2591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B7897C9A-0593-6DF7-3E90-853703A4CD24}"/>
                </a:ext>
              </a:extLst>
            </p:cNvPr>
            <p:cNvSpPr txBox="1"/>
            <p:nvPr/>
          </p:nvSpPr>
          <p:spPr>
            <a:xfrm>
              <a:off x="2636782" y="3454843"/>
              <a:ext cx="189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ontserrat" pitchFamily="2" charset="77"/>
                </a:rPr>
                <a:t>Baseline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2BF4DB6C-E6ED-A871-647A-71943F5F0F31}"/>
                </a:ext>
              </a:extLst>
            </p:cNvPr>
            <p:cNvSpPr txBox="1"/>
            <p:nvPr/>
          </p:nvSpPr>
          <p:spPr>
            <a:xfrm>
              <a:off x="2847249" y="4159785"/>
              <a:ext cx="189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ontserrat" pitchFamily="2" charset="77"/>
                </a:rPr>
                <a:t>EF-121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E4353D4F-4239-1A09-CF14-270550B72E9E}"/>
                </a:ext>
              </a:extLst>
            </p:cNvPr>
            <p:cNvSpPr txBox="1"/>
            <p:nvPr/>
          </p:nvSpPr>
          <p:spPr>
            <a:xfrm>
              <a:off x="2854954" y="2840527"/>
              <a:ext cx="189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ontserrat" pitchFamily="2" charset="77"/>
                </a:rPr>
                <a:t>EF-131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449C649-5ADD-CC42-C821-BD78BF8908CB}"/>
                </a:ext>
              </a:extLst>
            </p:cNvPr>
            <p:cNvSpPr/>
            <p:nvPr/>
          </p:nvSpPr>
          <p:spPr>
            <a:xfrm>
              <a:off x="2585853" y="2957801"/>
              <a:ext cx="280422" cy="2591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0DE735D9-B285-2C05-D674-7DF5858D6FD0}"/>
              </a:ext>
            </a:extLst>
          </p:cNvPr>
          <p:cNvSpPr/>
          <p:nvPr/>
        </p:nvSpPr>
        <p:spPr>
          <a:xfrm>
            <a:off x="746760" y="5923784"/>
            <a:ext cx="10698480" cy="84188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en-US" sz="2400" b="1" dirty="0">
                <a:latin typeface="Montserrat" pitchFamily="2" charset="77"/>
              </a:rPr>
              <a:t>Una </a:t>
            </a:r>
            <a:r>
              <a:rPr lang="en-US" sz="2400" b="1" dirty="0" err="1">
                <a:latin typeface="Montserrat" pitchFamily="2" charset="77"/>
              </a:rPr>
              <a:t>transizione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sostenibile</a:t>
            </a:r>
            <a:r>
              <a:rPr lang="en-US" sz="2400" b="1" dirty="0">
                <a:latin typeface="Montserrat" pitchFamily="2" charset="77"/>
              </a:rPr>
              <a:t> per il </a:t>
            </a:r>
            <a:r>
              <a:rPr lang="en-US" sz="2400" b="1" dirty="0" err="1">
                <a:latin typeface="Montserrat" pitchFamily="2" charset="77"/>
              </a:rPr>
              <a:t>settore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zootecnico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è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una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transizione</a:t>
            </a:r>
            <a:r>
              <a:rPr lang="en-US" sz="2400" b="1" dirty="0">
                <a:latin typeface="Montserrat" pitchFamily="2" charset="77"/>
              </a:rPr>
              <a:t> con </a:t>
            </a:r>
            <a:r>
              <a:rPr lang="en-US" sz="2400" b="1" dirty="0" err="1">
                <a:latin typeface="Montserrat" pitchFamily="2" charset="77"/>
              </a:rPr>
              <a:t>compromessi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socialmente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b="1" dirty="0" err="1">
                <a:latin typeface="Montserrat" pitchFamily="2" charset="77"/>
              </a:rPr>
              <a:t>accettabili</a:t>
            </a:r>
            <a:r>
              <a:rPr lang="en-US" sz="2400" b="1" dirty="0">
                <a:latin typeface="Montserrat" pitchFamily="2" charset="77"/>
              </a:rPr>
              <a:t>.</a:t>
            </a:r>
            <a:endParaRPr lang="it-IT" sz="2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801EDBF-7142-4AFE-E968-A53C5B9B9535}"/>
              </a:ext>
            </a:extLst>
          </p:cNvPr>
          <p:cNvSpPr/>
          <p:nvPr/>
        </p:nvSpPr>
        <p:spPr>
          <a:xfrm>
            <a:off x="3622191" y="3068028"/>
            <a:ext cx="1306955" cy="510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5EF19BF-131B-B97E-5B4C-4BB04EB530FE}"/>
              </a:ext>
            </a:extLst>
          </p:cNvPr>
          <p:cNvSpPr/>
          <p:nvPr/>
        </p:nvSpPr>
        <p:spPr>
          <a:xfrm>
            <a:off x="6502211" y="1827635"/>
            <a:ext cx="4819097" cy="1048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956D297-51A7-A223-5BFA-7706D970A788}"/>
              </a:ext>
            </a:extLst>
          </p:cNvPr>
          <p:cNvSpPr/>
          <p:nvPr/>
        </p:nvSpPr>
        <p:spPr>
          <a:xfrm>
            <a:off x="1804088" y="3408184"/>
            <a:ext cx="732530" cy="67166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82014E6-AC71-CB90-ABCE-F331BF827F67}"/>
              </a:ext>
            </a:extLst>
          </p:cNvPr>
          <p:cNvSpPr/>
          <p:nvPr/>
        </p:nvSpPr>
        <p:spPr>
          <a:xfrm>
            <a:off x="6519500" y="3030986"/>
            <a:ext cx="4819097" cy="104885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367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A1912-D81D-8EF0-F427-8F40B1D1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CAC2-F934-E1F8-7F85-0B5E483E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Proposta MFF 2028-2034</a:t>
            </a:r>
            <a:endParaRPr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7D3057-B7CF-1A07-83CD-F6EEF505970C}"/>
              </a:ext>
            </a:extLst>
          </p:cNvPr>
          <p:cNvSpPr txBox="1"/>
          <p:nvPr/>
        </p:nvSpPr>
        <p:spPr>
          <a:xfrm>
            <a:off x="203200" y="1464733"/>
            <a:ext cx="117601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Superamento Strutturale:</a:t>
            </a:r>
            <a:r>
              <a:rPr lang="it-IT" sz="2400" dirty="0">
                <a:latin typeface="Montserrat" pitchFamily="2" charset="77"/>
              </a:rPr>
              <a:t> Ipotesi di fusione tra FEAGA (I Pilastro) e FEASR (II Pilastro).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Integrazione in un Paniere Unico:</a:t>
            </a:r>
            <a:r>
              <a:rPr lang="it-IT" sz="2400" dirty="0">
                <a:latin typeface="Montserrat" pitchFamily="2" charset="77"/>
              </a:rPr>
              <a:t> Confluenza dei fondi agricoli, di coesione e della pesca.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Flessibilità a Performance:</a:t>
            </a:r>
            <a:r>
              <a:rPr lang="it-IT" sz="2400" dirty="0">
                <a:latin typeface="Montserrat" pitchFamily="2" charset="77"/>
              </a:rPr>
              <a:t> Erogazione vincolata ai traguardi dei Piani di Partenariato Nazionali (PPNR).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Il Ring-</a:t>
            </a:r>
            <a:r>
              <a:rPr lang="it-IT" sz="2400" b="1" dirty="0" err="1">
                <a:latin typeface="Montserrat" pitchFamily="2" charset="77"/>
              </a:rPr>
              <a:t>Fencing</a:t>
            </a:r>
            <a:r>
              <a:rPr lang="it-IT" sz="2400" b="1" dirty="0">
                <a:latin typeface="Montserrat" pitchFamily="2" charset="77"/>
              </a:rPr>
              <a:t> del Sostegno Diretto:</a:t>
            </a:r>
            <a:r>
              <a:rPr lang="it-IT" sz="2400" dirty="0">
                <a:latin typeface="Montserrat" pitchFamily="2" charset="77"/>
              </a:rPr>
              <a:t> Garanzia minima proposta a livello UE di circa il </a:t>
            </a:r>
            <a:r>
              <a:rPr lang="it-IT" sz="2400" b="1" dirty="0">
                <a:latin typeface="Montserrat" pitchFamily="2" charset="77"/>
              </a:rPr>
              <a:t>34 %</a:t>
            </a:r>
            <a:r>
              <a:rPr lang="it-IT" sz="2400" dirty="0">
                <a:latin typeface="Montserrat" pitchFamily="2" charset="77"/>
              </a:rPr>
              <a:t> del fondo unico per i pagamenti diretti.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Il "</a:t>
            </a:r>
            <a:r>
              <a:rPr lang="it-IT" sz="2400" b="1" dirty="0" err="1">
                <a:latin typeface="Montserrat" pitchFamily="2" charset="77"/>
              </a:rPr>
              <a:t>Potential</a:t>
            </a:r>
            <a:r>
              <a:rPr lang="it-IT" sz="2400" b="1" dirty="0">
                <a:latin typeface="Montserrat" pitchFamily="2" charset="77"/>
              </a:rPr>
              <a:t> Ring-</a:t>
            </a:r>
            <a:r>
              <a:rPr lang="it-IT" sz="2400" b="1" dirty="0" err="1">
                <a:latin typeface="Montserrat" pitchFamily="2" charset="77"/>
              </a:rPr>
              <a:t>Fencing</a:t>
            </a:r>
            <a:r>
              <a:rPr lang="it-IT" sz="2400" b="1" dirty="0">
                <a:latin typeface="Montserrat" pitchFamily="2" charset="77"/>
              </a:rPr>
              <a:t>" dello Sviluppo Rurale: </a:t>
            </a:r>
            <a:r>
              <a:rPr lang="it-IT" sz="2400" dirty="0">
                <a:latin typeface="Montserrat" pitchFamily="2" charset="77"/>
              </a:rPr>
              <a:t>Proposta di blindare il 10% del fondo unico per i territori rurali.</a:t>
            </a:r>
          </a:p>
        </p:txBody>
      </p:sp>
    </p:spTree>
    <p:extLst>
      <p:ext uri="{BB962C8B-B14F-4D97-AF65-F5344CB8AC3E}">
        <p14:creationId xmlns:p14="http://schemas.microsoft.com/office/powerpoint/2010/main" val="19876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EEF9-FBB3-8D69-00E6-D1E49E86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FCFC-7B20-4057-BFA6-8184C833E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Semplificazione e il Modello "Farm </a:t>
            </a:r>
            <a:r>
              <a:rPr lang="it-IT" dirty="0" err="1"/>
              <a:t>Stewardship</a:t>
            </a:r>
            <a:r>
              <a:rPr lang="it-IT" dirty="0"/>
              <a:t>"</a:t>
            </a:r>
            <a:endParaRPr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23F367-EF4C-9B6F-CBD6-5E85F444F71F}"/>
              </a:ext>
            </a:extLst>
          </p:cNvPr>
          <p:cNvSpPr txBox="1"/>
          <p:nvPr/>
        </p:nvSpPr>
        <p:spPr>
          <a:xfrm>
            <a:off x="173567" y="1674673"/>
            <a:ext cx="1184486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Alleggerimento Amministrativo:</a:t>
            </a:r>
            <a:r>
              <a:rPr lang="it-IT" sz="2400" dirty="0">
                <a:latin typeface="Montserrat" pitchFamily="2" charset="77"/>
              </a:rPr>
              <a:t> Possibile esenzione da controlli e sanzioni per le aziende sotto i 30 ettari.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Evoluzione dell'Architettura Verde:</a:t>
            </a:r>
            <a:r>
              <a:rPr lang="it-IT" sz="2400" dirty="0">
                <a:latin typeface="Montserrat" pitchFamily="2" charset="77"/>
              </a:rPr>
              <a:t> Sostituzione dei vecchi </a:t>
            </a:r>
            <a:r>
              <a:rPr lang="it-IT" sz="2400" dirty="0" err="1">
                <a:latin typeface="Montserrat" pitchFamily="2" charset="77"/>
              </a:rPr>
              <a:t>ecoschemi</a:t>
            </a:r>
            <a:r>
              <a:rPr lang="it-IT" sz="2400" dirty="0">
                <a:latin typeface="Montserrat" pitchFamily="2" charset="77"/>
              </a:rPr>
              <a:t> con Azioni Agro-ambientali e Climatiche (</a:t>
            </a:r>
            <a:r>
              <a:rPr lang="it-IT" sz="2400" dirty="0" err="1">
                <a:latin typeface="Montserrat" pitchFamily="2" charset="77"/>
              </a:rPr>
              <a:t>Ecoschemi</a:t>
            </a:r>
            <a:r>
              <a:rPr lang="it-IT" sz="2400" dirty="0">
                <a:latin typeface="Montserrat" pitchFamily="2" charset="77"/>
              </a:rPr>
              <a:t> + Misure del PSR).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La Filosofia della Custodia:</a:t>
            </a:r>
            <a:r>
              <a:rPr lang="it-IT" sz="2400" dirty="0">
                <a:latin typeface="Montserrat" pitchFamily="2" charset="77"/>
              </a:rPr>
              <a:t> Passaggio dai vincoli sanzionatori ai premi per servizi ecosistemici.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Il Nodo Politico Ambientale:</a:t>
            </a:r>
            <a:r>
              <a:rPr lang="it-IT" sz="2400" dirty="0">
                <a:latin typeface="Montserrat" pitchFamily="2" charset="77"/>
              </a:rPr>
              <a:t> Dibattito sul rischio di deregolamentazione o perdita di target verdi minimi.</a:t>
            </a:r>
          </a:p>
        </p:txBody>
      </p:sp>
    </p:spTree>
    <p:extLst>
      <p:ext uri="{BB962C8B-B14F-4D97-AF65-F5344CB8AC3E}">
        <p14:creationId xmlns:p14="http://schemas.microsoft.com/office/powerpoint/2010/main" val="377063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7316A-96FD-2CB3-CB12-BCDDFB12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F43B-0250-955B-C42F-3DD45D6CA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Futuro della Zootecnia e le Risorse per lo Sviluppo Rurale</a:t>
            </a:r>
            <a:endParaRPr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0F2095-ED61-3859-6E59-C205F27E011D}"/>
              </a:ext>
            </a:extLst>
          </p:cNvPr>
          <p:cNvSpPr txBox="1"/>
          <p:nvPr/>
        </p:nvSpPr>
        <p:spPr>
          <a:xfrm>
            <a:off x="228601" y="1210962"/>
            <a:ext cx="1136226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Potenziamento dell'Accoppiato: </a:t>
            </a:r>
            <a:r>
              <a:rPr lang="it-IT" sz="2400" dirty="0">
                <a:latin typeface="Montserrat" pitchFamily="2" charset="77"/>
              </a:rPr>
              <a:t>Ipotesi di innalzamento del tetto dal 13% fino al 20% (+5% riserva di crisi).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Premi per la Sostenibilità Stalla-Pascolo: </a:t>
            </a:r>
            <a:r>
              <a:rPr lang="it-IT" sz="2400" dirty="0">
                <a:latin typeface="Montserrat" pitchFamily="2" charset="77"/>
              </a:rPr>
              <a:t>Incentivi legati al benessere animale e taglio degli antibiotici.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La Sfida Competitiva: </a:t>
            </a:r>
            <a:r>
              <a:rPr lang="it-IT" sz="2400" dirty="0">
                <a:latin typeface="Montserrat" pitchFamily="2" charset="77"/>
              </a:rPr>
              <a:t>Rischio di penalizzazione per i progetti territoriali e l'innovazione zootecnica.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Fondi Extra-Agricoli: </a:t>
            </a:r>
            <a:r>
              <a:rPr lang="it-IT" sz="2400" dirty="0">
                <a:latin typeface="Montserrat" pitchFamily="2" charset="77"/>
              </a:rPr>
              <a:t>Obbligo di competere con infrastrutture e industria per intercettare il 55,8% del bilancio non blindato.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b="1" dirty="0">
                <a:latin typeface="Montserrat" pitchFamily="2" charset="77"/>
              </a:rPr>
              <a:t>Rischio Blocco Modello PNRR: </a:t>
            </a:r>
            <a:r>
              <a:rPr lang="it-IT" sz="2400" dirty="0">
                <a:latin typeface="Montserrat" pitchFamily="2" charset="77"/>
              </a:rPr>
              <a:t>Ritardi burocratici o riforme mancate in altri settori possono congelare i pagamenti gli allevatori.</a:t>
            </a:r>
            <a:br>
              <a:rPr lang="it-IT" sz="2400" dirty="0">
                <a:latin typeface="Montserrat" pitchFamily="2" charset="77"/>
              </a:rPr>
            </a:br>
            <a:endParaRPr lang="it-IT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519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4EA05642-5C48-794C-983B-D5EF743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 per l’attenzione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914C86-1D4F-8E79-C23B-2823E871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Michele Moretti</a:t>
            </a:r>
          </a:p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3588C64-06A5-A846-9E37-B46182B69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michele.moretti@unipi.it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230655-C5F0-B88D-0001-D2DD5C1A0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48" y="4672505"/>
            <a:ext cx="1823178" cy="15355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9FCB0A-B7BB-6E38-B6D3-2D8713F62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940" y="3591598"/>
            <a:ext cx="2438400" cy="12542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FC179F1-8D8E-2038-95F2-D77B11113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340" y="3764988"/>
            <a:ext cx="2580927" cy="9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Quale futuro per la zootecnia Europea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858"/>
            <a:ext cx="9135533" cy="845835"/>
          </a:xfrm>
        </p:spPr>
        <p:txBody>
          <a:bodyPr/>
          <a:lstStyle/>
          <a:p>
            <a:pPr marL="0" indent="0">
              <a:buNone/>
            </a:pPr>
            <a:r>
              <a:rPr lang="it-IT" i="1" dirty="0"/>
              <a:t>Evidenze dai progetti Europei PATHWAYS e Re-</a:t>
            </a:r>
            <a:r>
              <a:rPr lang="it-IT" i="1" dirty="0" err="1"/>
              <a:t>Livestock</a:t>
            </a:r>
            <a:endParaRPr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DC872E-BF95-BD7B-FEA3-A725E439A546}"/>
              </a:ext>
            </a:extLst>
          </p:cNvPr>
          <p:cNvSpPr txBox="1"/>
          <p:nvPr/>
        </p:nvSpPr>
        <p:spPr>
          <a:xfrm>
            <a:off x="389465" y="1760692"/>
            <a:ext cx="1058333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latin typeface="Montserrat" pitchFamily="2" charset="77"/>
              </a:rPr>
              <a:t>La zootecnia europea è chiamata a rispondere simultaneamente a: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cambiamento climatico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biodiversità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sicurezza alimentare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benessere animale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competitività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>
                <a:latin typeface="Montserrat" pitchFamily="2" charset="77"/>
              </a:rPr>
              <a:t>sviluppo rurale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latin typeface="Montserrat" pitchFamily="2" charset="77"/>
            </a:endParaRPr>
          </a:p>
        </p:txBody>
      </p:sp>
      <p:pic>
        <p:nvPicPr>
          <p:cNvPr id="5" name="Immagine 4" descr="Pecore più produttive con l'agricoltura di precisione">
            <a:extLst>
              <a:ext uri="{FF2B5EF4-FFF2-40B4-BE49-F238E27FC236}">
                <a16:creationId xmlns:a16="http://schemas.microsoft.com/office/drawing/2014/main" id="{3002B1E9-76E4-82EA-F112-681727F0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29" y="2648309"/>
            <a:ext cx="2360086" cy="2360086"/>
          </a:xfrm>
          <a:prstGeom prst="rect">
            <a:avLst/>
          </a:prstGeom>
        </p:spPr>
      </p:pic>
      <p:pic>
        <p:nvPicPr>
          <p:cNvPr id="7" name="Immagine 6" descr="Allevamento: in Toscana 13mila aziende e 2,8 milioni di animali - intoscana">
            <a:extLst>
              <a:ext uri="{FF2B5EF4-FFF2-40B4-BE49-F238E27FC236}">
                <a16:creationId xmlns:a16="http://schemas.microsoft.com/office/drawing/2014/main" id="{BEC3611C-E176-6E0E-E109-11B392A2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939" y="2310423"/>
            <a:ext cx="2904596" cy="1936397"/>
          </a:xfrm>
          <a:prstGeom prst="rect">
            <a:avLst/>
          </a:prstGeom>
        </p:spPr>
      </p:pic>
      <p:pic>
        <p:nvPicPr>
          <p:cNvPr id="9" name="Immagine 8" descr="Dai pascoli ai dati: i collari smart per le mucche che rivoluzionano gli allevamenti">
            <a:extLst>
              <a:ext uri="{FF2B5EF4-FFF2-40B4-BE49-F238E27FC236}">
                <a16:creationId xmlns:a16="http://schemas.microsoft.com/office/drawing/2014/main" id="{7040C621-B00F-E6E6-4548-91EE5A84C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957" y="4315585"/>
            <a:ext cx="3702578" cy="24683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62ADD7-EA52-75F4-6CFE-61468E0E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26" y="2023533"/>
            <a:ext cx="5494354" cy="342023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6264122" y="2515532"/>
            <a:ext cx="5557492" cy="4525989"/>
          </a:xfrm>
        </p:spPr>
        <p:txBody>
          <a:bodyPr>
            <a:normAutofit/>
          </a:bodyPr>
          <a:lstStyle/>
          <a:p>
            <a:r>
              <a:rPr lang="it-IT" sz="2800" dirty="0"/>
              <a:t>Gli Scenari non sono previsioni</a:t>
            </a:r>
          </a:p>
          <a:p>
            <a:r>
              <a:rPr lang="it-IT" sz="2800" dirty="0"/>
              <a:t>Sono strumenti per esplorare futuri plausibili.</a:t>
            </a:r>
          </a:p>
          <a:p>
            <a:endParaRPr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/>
          <a:p>
            <a:r>
              <a:rPr lang="it-IT" dirty="0"/>
              <a:t>Perché servono gli scenari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driver che modellano il futuro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2835A6-C112-7E8E-ACE5-100533EF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66" y="943609"/>
            <a:ext cx="10397067" cy="58514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526" y="1524932"/>
            <a:ext cx="5586274" cy="4123308"/>
          </a:xfrm>
          <a:noFill/>
        </p:spPr>
        <p:txBody>
          <a:bodyPr wrap="square">
            <a:spAutoFit/>
          </a:bodyPr>
          <a:lstStyle/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it-IT" sz="2400" b="1" dirty="0"/>
              <a:t>Cinque narrative:</a:t>
            </a:r>
          </a:p>
          <a:p>
            <a:pPr marL="285750" indent="-285750" algn="l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 err="1"/>
              <a:t>Sustainable</a:t>
            </a:r>
            <a:r>
              <a:rPr lang="it-IT" sz="2400" dirty="0"/>
              <a:t> Era</a:t>
            </a:r>
          </a:p>
          <a:p>
            <a:pPr marL="285750" indent="-285750" algn="l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 err="1"/>
              <a:t>Established</a:t>
            </a:r>
            <a:r>
              <a:rPr lang="it-IT" sz="2400" dirty="0"/>
              <a:t> Era</a:t>
            </a:r>
          </a:p>
          <a:p>
            <a:pPr marL="285750" indent="-285750" algn="l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/>
              <a:t>Self-</a:t>
            </a:r>
            <a:r>
              <a:rPr lang="it-IT" sz="2400" dirty="0" err="1"/>
              <a:t>Sufficient</a:t>
            </a:r>
            <a:r>
              <a:rPr lang="it-IT" sz="2400" dirty="0"/>
              <a:t> Era</a:t>
            </a:r>
          </a:p>
          <a:p>
            <a:pPr marL="285750" indent="-285750" algn="l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 err="1"/>
              <a:t>Unequal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Green Era</a:t>
            </a:r>
          </a:p>
          <a:p>
            <a:pPr marL="285750" indent="-285750" algn="l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it-IT" sz="2400" dirty="0"/>
              <a:t>Innovative </a:t>
            </a:r>
            <a:r>
              <a:rPr lang="it-IT" sz="2400" dirty="0" err="1"/>
              <a:t>but</a:t>
            </a:r>
            <a:r>
              <a:rPr lang="it-IT" sz="2400" dirty="0"/>
              <a:t> Fossil-</a:t>
            </a:r>
            <a:r>
              <a:rPr lang="it-IT" sz="2400" dirty="0" err="1"/>
              <a:t>Fuelled</a:t>
            </a:r>
            <a:r>
              <a:rPr lang="it-IT" sz="2400" dirty="0"/>
              <a:t>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/>
          <a:p>
            <a:r>
              <a:rPr lang="it-IT" dirty="0"/>
              <a:t>Cinque futuri possibili</a:t>
            </a:r>
            <a:endParaRPr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E66DBF0-5921-E0AC-4B56-25F36D305C2F}"/>
              </a:ext>
            </a:extLst>
          </p:cNvPr>
          <p:cNvGrpSpPr/>
          <p:nvPr/>
        </p:nvGrpSpPr>
        <p:grpSpPr>
          <a:xfrm>
            <a:off x="6412930" y="296333"/>
            <a:ext cx="5152536" cy="6101722"/>
            <a:chOff x="6421397" y="264858"/>
            <a:chExt cx="4825002" cy="593846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FF8C361-9C3B-471B-58E5-7235D1812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1397" y="264858"/>
              <a:ext cx="4825002" cy="5938464"/>
            </a:xfrm>
            <a:prstGeom prst="rect">
              <a:avLst/>
            </a:prstGeom>
            <a:noFill/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5C8D6D1-DCB6-F588-A493-6214889A5E7D}"/>
                </a:ext>
              </a:extLst>
            </p:cNvPr>
            <p:cNvSpPr/>
            <p:nvPr/>
          </p:nvSpPr>
          <p:spPr>
            <a:xfrm>
              <a:off x="6421397" y="5207000"/>
              <a:ext cx="4825002" cy="9963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4760018A-C439-9D5B-F7C2-6F8346B5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8" y="894256"/>
            <a:ext cx="10738484" cy="58793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59" y="379864"/>
            <a:ext cx="10192787" cy="719394"/>
          </a:xfrm>
        </p:spPr>
        <p:txBody>
          <a:bodyPr anchor="t">
            <a:normAutofit/>
          </a:bodyPr>
          <a:lstStyle/>
          <a:p>
            <a:r>
              <a:rPr lang="it-IT" dirty="0"/>
              <a:t>Cinque strategie di transizione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18"/>
            <a:ext cx="10515600" cy="845834"/>
          </a:xfrm>
        </p:spPr>
        <p:txBody>
          <a:bodyPr>
            <a:normAutofit/>
          </a:bodyPr>
          <a:lstStyle/>
          <a:p>
            <a:r>
              <a:rPr lang="it-IT" sz="2800" dirty="0"/>
              <a:t>La principale evidenza</a:t>
            </a:r>
            <a:endParaRPr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7D7603-BCBF-A665-C03B-01335D3B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68" y="1665934"/>
            <a:ext cx="6309462" cy="39334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B26073-7AC6-C106-5668-4624E3AE46A9}"/>
              </a:ext>
            </a:extLst>
          </p:cNvPr>
          <p:cNvSpPr txBox="1"/>
          <p:nvPr/>
        </p:nvSpPr>
        <p:spPr>
          <a:xfrm>
            <a:off x="296333" y="707249"/>
            <a:ext cx="115993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Montserrat" pitchFamily="2" charset="77"/>
              </a:rPr>
              <a:t>Non esiste una singola migliore transizione per il bestiame in Europa
</a:t>
            </a:r>
            <a:r>
              <a:rPr lang="it-IT" dirty="0">
                <a:latin typeface="Montserrat" pitchFamily="2" charset="77"/>
              </a:rPr>
              <a:t>PATHWAYS dimostra che la transizione del bestiame comporta reali compromessi tra le priorità strategiche.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81B976AC-0AD3-F787-AD1C-969E7BEB5E49}"/>
              </a:ext>
            </a:extLst>
          </p:cNvPr>
          <p:cNvSpPr/>
          <p:nvPr/>
        </p:nvSpPr>
        <p:spPr>
          <a:xfrm>
            <a:off x="746759" y="5717947"/>
            <a:ext cx="10698480" cy="84188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2400" b="1">
                <a:solidFill>
                  <a:srgbClr val="FFFFFF"/>
                </a:solidFill>
              </a:rPr>
              <a:t>Implicazioni per politiche e pratiche: sono necessari percorsi differenziati, 
Non un solo modello</a:t>
            </a:r>
            <a:endParaRPr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Ripensare il concetto di efficienza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9C5672-3781-ED9D-3663-61D35F9B5D86}"/>
              </a:ext>
            </a:extLst>
          </p:cNvPr>
          <p:cNvSpPr txBox="1">
            <a:spLocks/>
          </p:cNvSpPr>
          <p:nvPr/>
        </p:nvSpPr>
        <p:spPr>
          <a:xfrm>
            <a:off x="4915247" y="5967607"/>
            <a:ext cx="6864409" cy="467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200" b="0" kern="1200">
                <a:solidFill>
                  <a:srgbClr val="11564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1564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0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i="1" dirty="0">
                <a:latin typeface="Montserrat" pitchFamily="2" charset="77"/>
              </a:rPr>
              <a:t>EF = </a:t>
            </a:r>
            <a:r>
              <a:rPr lang="en-US" i="1" dirty="0" err="1">
                <a:latin typeface="Montserrat" pitchFamily="2" charset="77"/>
              </a:rPr>
              <a:t>Efficienza</a:t>
            </a:r>
            <a:r>
              <a:rPr lang="en-US" i="1" dirty="0">
                <a:latin typeface="Montserrat" pitchFamily="2" charset="77"/>
              </a:rPr>
              <a:t> prima di </a:t>
            </a:r>
            <a:r>
              <a:rPr lang="en-US" i="1" dirty="0" err="1">
                <a:latin typeface="Montserrat" pitchFamily="2" charset="77"/>
              </a:rPr>
              <a:t>tutto</a:t>
            </a:r>
            <a:r>
              <a:rPr lang="en-US" i="1" dirty="0">
                <a:latin typeface="Montserrat" pitchFamily="2" charset="77"/>
              </a:rPr>
              <a:t>, </a:t>
            </a:r>
            <a:r>
              <a:rPr lang="en-US" i="1" dirty="0" err="1">
                <a:latin typeface="Montserrat" pitchFamily="2" charset="77"/>
              </a:rPr>
              <a:t>FnF</a:t>
            </a:r>
            <a:r>
              <a:rPr lang="en-US" i="1" dirty="0">
                <a:latin typeface="Montserrat" pitchFamily="2" charset="77"/>
              </a:rPr>
              <a:t> = Feed no food, AW = Alto </a:t>
            </a:r>
            <a:r>
              <a:rPr lang="en-US" i="1" dirty="0" err="1">
                <a:latin typeface="Montserrat" pitchFamily="2" charset="77"/>
              </a:rPr>
              <a:t>benessere</a:t>
            </a:r>
            <a:r>
              <a:rPr lang="en-US" i="1" dirty="0">
                <a:latin typeface="Montserrat" pitchFamily="2" charset="77"/>
              </a:rPr>
              <a:t> </a:t>
            </a:r>
            <a:r>
              <a:rPr lang="en-US" i="1" dirty="0" err="1">
                <a:latin typeface="Montserrat" pitchFamily="2" charset="77"/>
              </a:rPr>
              <a:t>animale</a:t>
            </a:r>
            <a:r>
              <a:rPr lang="en-US" i="1" dirty="0">
                <a:latin typeface="Montserrat" pitchFamily="2" charset="77"/>
              </a:rPr>
              <a:t>
RR = </a:t>
            </a:r>
            <a:r>
              <a:rPr lang="en-US" i="1" dirty="0" err="1">
                <a:latin typeface="Montserrat" pitchFamily="2" charset="77"/>
              </a:rPr>
              <a:t>Rinascita</a:t>
            </a:r>
            <a:r>
              <a:rPr lang="en-US" i="1" dirty="0">
                <a:latin typeface="Montserrat" pitchFamily="2" charset="77"/>
              </a:rPr>
              <a:t> </a:t>
            </a:r>
            <a:r>
              <a:rPr lang="en-US" i="1" dirty="0" err="1">
                <a:latin typeface="Montserrat" pitchFamily="2" charset="77"/>
              </a:rPr>
              <a:t>Rurale</a:t>
            </a:r>
            <a:r>
              <a:rPr lang="en-US" i="1" dirty="0">
                <a:latin typeface="Montserrat" pitchFamily="2" charset="77"/>
              </a:rPr>
              <a:t>, </a:t>
            </a:r>
            <a:r>
              <a:rPr lang="en-US" i="1" dirty="0" err="1">
                <a:latin typeface="Montserrat" pitchFamily="2" charset="77"/>
              </a:rPr>
              <a:t>NoLS</a:t>
            </a:r>
            <a:r>
              <a:rPr lang="en-US" i="1" dirty="0">
                <a:latin typeface="Montserrat" pitchFamily="2" charset="77"/>
              </a:rPr>
              <a:t> = Senza </a:t>
            </a:r>
            <a:r>
              <a:rPr lang="en-US" i="1" dirty="0" err="1">
                <a:latin typeface="Montserrat" pitchFamily="2" charset="77"/>
              </a:rPr>
              <a:t>scorte</a:t>
            </a:r>
            <a:endParaRPr lang="en-GB" i="1" dirty="0">
              <a:latin typeface="Montserrat" pitchFamily="2" charset="77"/>
            </a:endParaRP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B44BEFBD-21AB-E6A1-4E2D-B90565B2F7B0}"/>
              </a:ext>
            </a:extLst>
          </p:cNvPr>
          <p:cNvSpPr txBox="1"/>
          <p:nvPr/>
        </p:nvSpPr>
        <p:spPr>
          <a:xfrm>
            <a:off x="6423300" y="6581001"/>
            <a:ext cx="81472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latin typeface="Montserrat" pitchFamily="2" charset="77"/>
              </a:rPr>
              <a:t>Fonte: PATHWAYS D6.4, </a:t>
            </a:r>
            <a:r>
              <a:rPr lang="en-GB" sz="800" b="1" dirty="0" err="1">
                <a:latin typeface="Montserrat" pitchFamily="2" charset="77"/>
              </a:rPr>
              <a:t>Figura</a:t>
            </a:r>
            <a:r>
              <a:rPr lang="en-GB" sz="800" b="1" dirty="0">
                <a:latin typeface="Montserrat" pitchFamily="2" charset="77"/>
              </a:rPr>
              <a:t> 13 - </a:t>
            </a:r>
            <a:r>
              <a:rPr lang="en-GB" sz="800" b="1" dirty="0" err="1">
                <a:latin typeface="Montserrat" pitchFamily="2" charset="77"/>
              </a:rPr>
              <a:t>proteine</a:t>
            </a:r>
            <a:r>
              <a:rPr lang="en-GB" sz="800" b="1" dirty="0">
                <a:latin typeface="Montserrat" pitchFamily="2" charset="77"/>
              </a:rPr>
              <a:t> </a:t>
            </a:r>
            <a:r>
              <a:rPr lang="en-GB" sz="800" b="1" dirty="0" err="1">
                <a:latin typeface="Montserrat" pitchFamily="2" charset="77"/>
              </a:rPr>
              <a:t>totali</a:t>
            </a:r>
            <a:r>
              <a:rPr lang="en-GB" sz="800" b="1" dirty="0">
                <a:latin typeface="Montserrat" pitchFamily="2" charset="77"/>
              </a:rPr>
              <a:t> </a:t>
            </a:r>
            <a:r>
              <a:rPr lang="en-GB" sz="800" b="1" dirty="0" err="1">
                <a:latin typeface="Montserrat" pitchFamily="2" charset="77"/>
              </a:rPr>
              <a:t>disponibili</a:t>
            </a:r>
            <a:r>
              <a:rPr lang="en-GB" sz="800" b="1" dirty="0">
                <a:latin typeface="Montserrat" pitchFamily="2" charset="77"/>
              </a:rPr>
              <a:t> per il </a:t>
            </a:r>
            <a:r>
              <a:rPr lang="en-GB" sz="800" b="1" dirty="0" err="1">
                <a:latin typeface="Montserrat" pitchFamily="2" charset="77"/>
              </a:rPr>
              <a:t>consumo</a:t>
            </a:r>
            <a:r>
              <a:rPr lang="en-GB" sz="800" b="1" dirty="0">
                <a:latin typeface="Montserrat" pitchFamily="2" charset="77"/>
              </a:rPr>
              <a:t> </a:t>
            </a:r>
            <a:r>
              <a:rPr lang="en-GB" sz="800" b="1" dirty="0" err="1">
                <a:latin typeface="Montserrat" pitchFamily="2" charset="77"/>
              </a:rPr>
              <a:t>umano</a:t>
            </a:r>
            <a:r>
              <a:rPr lang="en-GB" sz="800" b="1" dirty="0">
                <a:latin typeface="Montserrat" pitchFamily="2" charset="77"/>
              </a:rPr>
              <a:t> in </a:t>
            </a:r>
            <a:r>
              <a:rPr lang="en-GB" sz="800" b="1" dirty="0" err="1">
                <a:latin typeface="Montserrat" pitchFamily="2" charset="77"/>
              </a:rPr>
              <a:t>diversi</a:t>
            </a:r>
            <a:r>
              <a:rPr lang="en-GB" sz="800" b="1" dirty="0">
                <a:latin typeface="Montserrat" pitchFamily="2" charset="77"/>
              </a:rPr>
              <a:t> </a:t>
            </a:r>
            <a:r>
              <a:rPr lang="en-GB" sz="800" b="1" dirty="0" err="1">
                <a:latin typeface="Montserrat" pitchFamily="2" charset="77"/>
              </a:rPr>
              <a:t>scenari</a:t>
            </a:r>
            <a:r>
              <a:rPr lang="en-GB" sz="800" b="1" dirty="0">
                <a:latin typeface="Montserrat" pitchFamily="2" charset="77"/>
              </a:rPr>
              <a:t>.</a:t>
            </a:r>
            <a:endParaRPr lang="en-GB" sz="1050" dirty="0">
              <a:latin typeface="Montserrat" pitchFamily="2" charset="77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EDA60BD1-3B34-ADB8-A0F0-DCB43429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94"/>
          <a:stretch>
            <a:fillRect/>
          </a:stretch>
        </p:blipFill>
        <p:spPr>
          <a:xfrm>
            <a:off x="5158138" y="1595120"/>
            <a:ext cx="6961022" cy="4192617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2D0B7910-DBC6-B34E-7B77-51EF08D693A6}"/>
              </a:ext>
            </a:extLst>
          </p:cNvPr>
          <p:cNvSpPr txBox="1"/>
          <p:nvPr/>
        </p:nvSpPr>
        <p:spPr>
          <a:xfrm>
            <a:off x="5684520" y="1177818"/>
            <a:ext cx="6659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latin typeface="Montserrat" pitchFamily="2" charset="77"/>
              </a:rPr>
              <a:t>Proteine</a:t>
            </a:r>
            <a:r>
              <a:rPr lang="en-GB" sz="1400" i="1" dirty="0">
                <a:latin typeface="Montserrat" pitchFamily="2" charset="77"/>
              </a:rPr>
              <a:t> </a:t>
            </a:r>
            <a:r>
              <a:rPr lang="en-GB" sz="1400" i="1" dirty="0" err="1">
                <a:latin typeface="Montserrat" pitchFamily="2" charset="77"/>
              </a:rPr>
              <a:t>totali</a:t>
            </a:r>
            <a:r>
              <a:rPr lang="en-GB" sz="1400" i="1" dirty="0">
                <a:latin typeface="Montserrat" pitchFamily="2" charset="77"/>
              </a:rPr>
              <a:t> </a:t>
            </a:r>
            <a:r>
              <a:rPr lang="en-GB" sz="1400" i="1" dirty="0" err="1">
                <a:latin typeface="Montserrat" pitchFamily="2" charset="77"/>
              </a:rPr>
              <a:t>disponibili</a:t>
            </a:r>
            <a:r>
              <a:rPr lang="en-GB" sz="1400" i="1" dirty="0">
                <a:latin typeface="Montserrat" pitchFamily="2" charset="77"/>
              </a:rPr>
              <a:t> per il </a:t>
            </a:r>
            <a:r>
              <a:rPr lang="en-GB" sz="1400" i="1" dirty="0" err="1">
                <a:latin typeface="Montserrat" pitchFamily="2" charset="77"/>
              </a:rPr>
              <a:t>consumo</a:t>
            </a:r>
            <a:r>
              <a:rPr lang="en-GB" sz="1400" i="1" dirty="0">
                <a:latin typeface="Montserrat" pitchFamily="2" charset="77"/>
              </a:rPr>
              <a:t> </a:t>
            </a:r>
            <a:r>
              <a:rPr lang="en-GB" sz="1400" i="1" dirty="0" err="1">
                <a:latin typeface="Montserrat" pitchFamily="2" charset="77"/>
              </a:rPr>
              <a:t>umano</a:t>
            </a:r>
            <a:r>
              <a:rPr lang="en-GB" sz="1400" i="1" dirty="0">
                <a:latin typeface="Montserrat" pitchFamily="2" charset="77"/>
              </a:rPr>
              <a:t> in base </a:t>
            </a:r>
            <a:r>
              <a:rPr lang="en-GB" sz="1400" i="1" dirty="0" err="1">
                <a:latin typeface="Montserrat" pitchFamily="2" charset="77"/>
              </a:rPr>
              <a:t>allo</a:t>
            </a:r>
            <a:r>
              <a:rPr lang="en-GB" sz="1400" i="1" dirty="0">
                <a:latin typeface="Montserrat" pitchFamily="2" charset="77"/>
              </a:rPr>
              <a:t> scenario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EDA1391-EC89-22E8-537E-F02B3BE70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27" y="2853456"/>
            <a:ext cx="4801906" cy="1675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400" dirty="0"/>
              <a:t>Massimizzare l’efficienza animale</a:t>
            </a:r>
            <a:br>
              <a:rPr lang="it-IT" sz="2400" dirty="0"/>
            </a:br>
            <a:r>
              <a:rPr lang="it-IT" sz="2400" dirty="0"/>
              <a:t>≠</a:t>
            </a:r>
            <a:br>
              <a:rPr lang="it-IT" sz="2400" dirty="0"/>
            </a:br>
            <a:r>
              <a:rPr lang="it-IT" sz="2400" dirty="0"/>
              <a:t>massimizzare l’efficienza del sistema alimentare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4FCE33C-ACD5-8080-5A47-FCC8D8CF9886}"/>
              </a:ext>
            </a:extLst>
          </p:cNvPr>
          <p:cNvSpPr/>
          <p:nvPr/>
        </p:nvSpPr>
        <p:spPr>
          <a:xfrm>
            <a:off x="6372498" y="1659467"/>
            <a:ext cx="815700" cy="381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AC0831F-9008-0247-EF56-B47A1D3F8056}"/>
              </a:ext>
            </a:extLst>
          </p:cNvPr>
          <p:cNvSpPr/>
          <p:nvPr/>
        </p:nvSpPr>
        <p:spPr>
          <a:xfrm>
            <a:off x="7213599" y="1659467"/>
            <a:ext cx="1188959" cy="381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3ECB66B3-7153-C2BD-79B6-672ACC4DF827}"/>
              </a:ext>
            </a:extLst>
          </p:cNvPr>
          <p:cNvSpPr/>
          <p:nvPr/>
        </p:nvSpPr>
        <p:spPr>
          <a:xfrm>
            <a:off x="314959" y="5537969"/>
            <a:ext cx="4411379" cy="954903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2000" dirty="0">
                <a:latin typeface="Montserrat" pitchFamily="2" charset="77"/>
              </a:rPr>
              <a:t>Ridurre la competizione feed-food aumenta la disponibilità di cibo per l’uomo.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/>
              <a:t>Il ruolo strategico dei ruminanti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6C2AB0A8-CB2F-A435-F633-8D25117F08B8}"/>
              </a:ext>
            </a:extLst>
          </p:cNvPr>
          <p:cNvGrpSpPr/>
          <p:nvPr/>
        </p:nvGrpSpPr>
        <p:grpSpPr>
          <a:xfrm>
            <a:off x="745066" y="1029928"/>
            <a:ext cx="10854267" cy="4177080"/>
            <a:chOff x="838200" y="961171"/>
            <a:chExt cx="10515600" cy="3748566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2FD7EC46-5950-7B7B-ACD1-6E2275D371BA}"/>
                </a:ext>
              </a:extLst>
            </p:cNvPr>
            <p:cNvSpPr/>
            <p:nvPr/>
          </p:nvSpPr>
          <p:spPr>
            <a:xfrm>
              <a:off x="1210733" y="1467644"/>
              <a:ext cx="3403600" cy="271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F86F2E18-FBCA-109C-5FEC-AA92841D496D}"/>
                </a:ext>
              </a:extLst>
            </p:cNvPr>
            <p:cNvGrpSpPr/>
            <p:nvPr/>
          </p:nvGrpSpPr>
          <p:grpSpPr>
            <a:xfrm>
              <a:off x="838200" y="961171"/>
              <a:ext cx="10515600" cy="3748566"/>
              <a:chOff x="248055" y="2117914"/>
              <a:chExt cx="11800689" cy="4421999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D7DF5886-0C6A-E4A5-7254-D55038C95DF9}"/>
                  </a:ext>
                </a:extLst>
              </p:cNvPr>
              <p:cNvGrpSpPr/>
              <p:nvPr/>
            </p:nvGrpSpPr>
            <p:grpSpPr>
              <a:xfrm>
                <a:off x="248055" y="2194767"/>
                <a:ext cx="5615688" cy="4345146"/>
                <a:chOff x="248055" y="2194767"/>
                <a:chExt cx="5615688" cy="4345146"/>
              </a:xfrm>
            </p:grpSpPr>
            <p:pic>
              <p:nvPicPr>
                <p:cNvPr id="5" name="Grafik 11">
                  <a:extLst>
                    <a:ext uri="{FF2B5EF4-FFF2-40B4-BE49-F238E27FC236}">
                      <a16:creationId xmlns:a16="http://schemas.microsoft.com/office/drawing/2014/main" id="{80B113DD-038D-FD68-84F3-0A89610895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8698"/>
                <a:stretch>
                  <a:fillRect/>
                </a:stretch>
              </p:blipFill>
              <p:spPr>
                <a:xfrm>
                  <a:off x="380391" y="3035660"/>
                  <a:ext cx="5483352" cy="3093678"/>
                </a:xfrm>
                <a:prstGeom prst="rect">
                  <a:avLst/>
                </a:prstGeom>
              </p:spPr>
            </p:pic>
            <p:sp>
              <p:nvSpPr>
                <p:cNvPr id="7" name="Rechteck 15">
                  <a:extLst>
                    <a:ext uri="{FF2B5EF4-FFF2-40B4-BE49-F238E27FC236}">
                      <a16:creationId xmlns:a16="http://schemas.microsoft.com/office/drawing/2014/main" id="{3A0672F6-D8EA-2B26-67E6-6FE14EA8E61F}"/>
                    </a:ext>
                  </a:extLst>
                </p:cNvPr>
                <p:cNvSpPr/>
                <p:nvPr/>
              </p:nvSpPr>
              <p:spPr>
                <a:xfrm>
                  <a:off x="380391" y="5718268"/>
                  <a:ext cx="5483352" cy="82164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feld 16">
                  <a:extLst>
                    <a:ext uri="{FF2B5EF4-FFF2-40B4-BE49-F238E27FC236}">
                      <a16:creationId xmlns:a16="http://schemas.microsoft.com/office/drawing/2014/main" id="{702E5F78-383D-D164-9C4E-10B0AB7DDAAA}"/>
                    </a:ext>
                  </a:extLst>
                </p:cNvPr>
                <p:cNvSpPr txBox="1"/>
                <p:nvPr/>
              </p:nvSpPr>
              <p:spPr>
                <a:xfrm>
                  <a:off x="794149" y="5951553"/>
                  <a:ext cx="739021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>
                      <a:latin typeface="Montserrat" pitchFamily="2" charset="77"/>
                    </a:rPr>
                    <a:t>Base</a:t>
                  </a:r>
                </a:p>
              </p:txBody>
            </p:sp>
            <p:sp>
              <p:nvSpPr>
                <p:cNvPr id="9" name="Textfeld 17">
                  <a:extLst>
                    <a:ext uri="{FF2B5EF4-FFF2-40B4-BE49-F238E27FC236}">
                      <a16:creationId xmlns:a16="http://schemas.microsoft.com/office/drawing/2014/main" id="{72995897-14C2-F470-996B-5A7C35B50085}"/>
                    </a:ext>
                  </a:extLst>
                </p:cNvPr>
                <p:cNvSpPr txBox="1"/>
                <p:nvPr/>
              </p:nvSpPr>
              <p:spPr>
                <a:xfrm>
                  <a:off x="1507258" y="5951553"/>
                  <a:ext cx="836451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>
                      <a:latin typeface="Montserrat" pitchFamily="2" charset="77"/>
                    </a:rPr>
                    <a:t>EF</a:t>
                  </a:r>
                </a:p>
              </p:txBody>
            </p:sp>
            <p:sp>
              <p:nvSpPr>
                <p:cNvPr id="10" name="Textfeld 18">
                  <a:extLst>
                    <a:ext uri="{FF2B5EF4-FFF2-40B4-BE49-F238E27FC236}">
                      <a16:creationId xmlns:a16="http://schemas.microsoft.com/office/drawing/2014/main" id="{4FD87601-7AA9-5914-F49B-B5DB8E3FDC75}"/>
                    </a:ext>
                  </a:extLst>
                </p:cNvPr>
                <p:cNvSpPr txBox="1"/>
                <p:nvPr/>
              </p:nvSpPr>
              <p:spPr>
                <a:xfrm>
                  <a:off x="2177978" y="5951553"/>
                  <a:ext cx="827985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  <p:sp>
              <p:nvSpPr>
                <p:cNvPr id="11" name="Textfeld 19">
                  <a:extLst>
                    <a:ext uri="{FF2B5EF4-FFF2-40B4-BE49-F238E27FC236}">
                      <a16:creationId xmlns:a16="http://schemas.microsoft.com/office/drawing/2014/main" id="{EC08C4C9-10C1-C997-989B-D58C8AAD78CE}"/>
                    </a:ext>
                  </a:extLst>
                </p:cNvPr>
                <p:cNvSpPr txBox="1"/>
                <p:nvPr/>
              </p:nvSpPr>
              <p:spPr>
                <a:xfrm>
                  <a:off x="2911366" y="5789971"/>
                  <a:ext cx="836451" cy="577081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r>
                    <a:rPr lang="en-GB" sz="1050" dirty="0">
                      <a:latin typeface="Montserrat" pitchFamily="2" charset="77"/>
                    </a:rPr>
                    <a:t> con 20% </a:t>
                  </a:r>
                  <a:r>
                    <a:rPr lang="en-GB" sz="1050" dirty="0" err="1">
                      <a:latin typeface="Montserrat" pitchFamily="2" charset="77"/>
                    </a:rPr>
                    <a:t>legumi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  <p:sp>
              <p:nvSpPr>
                <p:cNvPr id="12" name="Textfeld 20">
                  <a:extLst>
                    <a:ext uri="{FF2B5EF4-FFF2-40B4-BE49-F238E27FC236}">
                      <a16:creationId xmlns:a16="http://schemas.microsoft.com/office/drawing/2014/main" id="{A1966F6E-B2BE-3F80-08AF-2C47C8A70AA1}"/>
                    </a:ext>
                  </a:extLst>
                </p:cNvPr>
                <p:cNvSpPr txBox="1"/>
                <p:nvPr/>
              </p:nvSpPr>
              <p:spPr>
                <a:xfrm>
                  <a:off x="3573621" y="5800936"/>
                  <a:ext cx="1208456" cy="680754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r>
                    <a:rPr lang="en-GB" sz="1050" dirty="0">
                      <a:latin typeface="Montserrat" pitchFamily="2" charset="77"/>
                    </a:rPr>
                    <a:t> con 30% </a:t>
                  </a:r>
                  <a:r>
                    <a:rPr lang="en-GB" sz="1050" dirty="0" err="1">
                      <a:latin typeface="Montserrat" pitchFamily="2" charset="77"/>
                    </a:rPr>
                    <a:t>prati</a:t>
                  </a:r>
                  <a:r>
                    <a:rPr lang="en-GB" sz="1050" dirty="0">
                      <a:latin typeface="Montserrat" pitchFamily="2" charset="77"/>
                    </a:rPr>
                    <a:t> </a:t>
                  </a:r>
                  <a:r>
                    <a:rPr lang="en-GB" sz="1050" dirty="0" err="1">
                      <a:latin typeface="Montserrat" pitchFamily="2" charset="77"/>
                    </a:rPr>
                    <a:t>temporanei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  <p:sp>
              <p:nvSpPr>
                <p:cNvPr id="19" name="Textfeld 28">
                  <a:extLst>
                    <a:ext uri="{FF2B5EF4-FFF2-40B4-BE49-F238E27FC236}">
                      <a16:creationId xmlns:a16="http://schemas.microsoft.com/office/drawing/2014/main" id="{7B1867A8-C480-762B-4FD5-29738FDACC8E}"/>
                    </a:ext>
                  </a:extLst>
                </p:cNvPr>
                <p:cNvSpPr txBox="1"/>
                <p:nvPr/>
              </p:nvSpPr>
              <p:spPr>
                <a:xfrm>
                  <a:off x="248055" y="2194767"/>
                  <a:ext cx="4999265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CH" sz="1600" dirty="0" err="1">
                      <a:latin typeface="Montserrat" pitchFamily="2" charset="77"/>
                    </a:rPr>
                    <a:t>Animali</a:t>
                  </a:r>
                  <a:r>
                    <a:rPr lang="de-CH" sz="1600" dirty="0">
                      <a:latin typeface="Montserrat" pitchFamily="2" charset="77"/>
                    </a:rPr>
                    <a:t> </a:t>
                  </a:r>
                  <a:r>
                    <a:rPr lang="de-CH" sz="1600" dirty="0" err="1">
                      <a:latin typeface="Montserrat" pitchFamily="2" charset="77"/>
                    </a:rPr>
                    <a:t>efficienti</a:t>
                  </a:r>
                  <a:r>
                    <a:rPr lang="de-CH" sz="1600" dirty="0">
                      <a:latin typeface="Montserrat" pitchFamily="2" charset="77"/>
                    </a:rPr>
                    <a:t> </a:t>
                  </a:r>
                  <a:r>
                    <a:rPr lang="de-CH" sz="1600" dirty="0" err="1">
                      <a:latin typeface="Montserrat" pitchFamily="2" charset="77"/>
                    </a:rPr>
                    <a:t>dal</a:t>
                  </a:r>
                  <a:r>
                    <a:rPr lang="de-CH" sz="1600" dirty="0">
                      <a:latin typeface="Montserrat" pitchFamily="2" charset="77"/>
                    </a:rPr>
                    <a:t> </a:t>
                  </a:r>
                  <a:r>
                    <a:rPr lang="de-CH" sz="1600" dirty="0" err="1">
                      <a:latin typeface="Montserrat" pitchFamily="2" charset="77"/>
                    </a:rPr>
                    <a:t>punto</a:t>
                  </a:r>
                  <a:r>
                    <a:rPr lang="de-CH" sz="1600" dirty="0">
                      <a:latin typeface="Montserrat" pitchFamily="2" charset="77"/>
                    </a:rPr>
                    <a:t> di </a:t>
                  </a:r>
                  <a:r>
                    <a:rPr lang="de-CH" sz="1600" dirty="0" err="1">
                      <a:latin typeface="Montserrat" pitchFamily="2" charset="77"/>
                    </a:rPr>
                    <a:t>vista</a:t>
                  </a:r>
                  <a:r>
                    <a:rPr lang="de-CH" sz="1600" dirty="0">
                      <a:latin typeface="Montserrat" pitchFamily="2" charset="77"/>
                    </a:rPr>
                    <a:t> </a:t>
                  </a:r>
                  <a:r>
                    <a:rPr lang="de-CH" sz="1600" dirty="0" err="1">
                      <a:latin typeface="Montserrat" pitchFamily="2" charset="77"/>
                    </a:rPr>
                    <a:t>climatico</a:t>
                  </a:r>
                  <a:r>
                    <a:rPr lang="de-CH" b="1" dirty="0"/>
                    <a:t>
</a:t>
                  </a:r>
                  <a:r>
                    <a:rPr lang="de-CH" sz="900" i="1" dirty="0"/>
                    <a:t>(gas </a:t>
                  </a:r>
                  <a:r>
                    <a:rPr lang="de-CH" sz="900" i="1" dirty="0" err="1"/>
                    <a:t>serra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proveniente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dal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bestiame</a:t>
                  </a:r>
                  <a:r>
                    <a:rPr lang="de-CH" sz="900" i="1" dirty="0"/>
                    <a:t>)/(</a:t>
                  </a:r>
                  <a:r>
                    <a:rPr lang="de-CH" sz="900" i="1" dirty="0" err="1"/>
                    <a:t>cibo</a:t>
                  </a:r>
                  <a:r>
                    <a:rPr lang="de-CH" sz="900" i="1" dirty="0"/>
                    <a:t> di </a:t>
                  </a:r>
                  <a:r>
                    <a:rPr lang="de-CH" sz="900" i="1" dirty="0" err="1"/>
                    <a:t>origine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animale</a:t>
                  </a:r>
                  <a:r>
                    <a:rPr lang="de-CH" sz="900" i="1" dirty="0"/>
                    <a:t>)</a:t>
                  </a:r>
                  <a:endParaRPr lang="en-GB" i="1" dirty="0"/>
                </a:p>
              </p:txBody>
            </p:sp>
          </p:grp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B659C171-4EAA-3DB6-A979-3BA5AFAAAA30}"/>
                  </a:ext>
                </a:extLst>
              </p:cNvPr>
              <p:cNvGrpSpPr/>
              <p:nvPr/>
            </p:nvGrpSpPr>
            <p:grpSpPr>
              <a:xfrm>
                <a:off x="5980786" y="2117914"/>
                <a:ext cx="6067958" cy="4421998"/>
                <a:chOff x="5980786" y="2117914"/>
                <a:chExt cx="6067958" cy="4421998"/>
              </a:xfrm>
            </p:grpSpPr>
            <p:sp>
              <p:nvSpPr>
                <p:cNvPr id="4" name="Slide Number Placeholder 2">
                  <a:extLst>
                    <a:ext uri="{FF2B5EF4-FFF2-40B4-BE49-F238E27FC236}">
                      <a16:creationId xmlns:a16="http://schemas.microsoft.com/office/drawing/2014/main" id="{20C32C7E-BCC9-8D8D-49AE-64D04CE878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7325" y="6129338"/>
                  <a:ext cx="2743200" cy="365125"/>
                </a:xfrm>
                <a:prstGeom prst="rect">
                  <a:avLst/>
                </a:prstGeom>
              </p:spPr>
              <p:txBody>
                <a:bodyPr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A1C02BF3-6CFC-A548-B91D-73F201674A01}" type="slidenum">
                    <a:rPr lang="en-US" smtClean="0"/>
                    <a:pPr/>
                    <a:t>9</a:t>
                  </a:fld>
                  <a:endParaRPr lang="en-US"/>
                </a:p>
              </p:txBody>
            </p:sp>
            <p:pic>
              <p:nvPicPr>
                <p:cNvPr id="6" name="Grafik 14">
                  <a:extLst>
                    <a:ext uri="{FF2B5EF4-FFF2-40B4-BE49-F238E27FC236}">
                      <a16:creationId xmlns:a16="http://schemas.microsoft.com/office/drawing/2014/main" id="{42E47727-5F1D-46F4-83A9-74B3476B1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80786" y="2732865"/>
                  <a:ext cx="5915558" cy="3396473"/>
                </a:xfrm>
                <a:prstGeom prst="rect">
                  <a:avLst/>
                </a:prstGeom>
              </p:spPr>
            </p:pic>
            <p:sp>
              <p:nvSpPr>
                <p:cNvPr id="13" name="Rechteck 21">
                  <a:extLst>
                    <a:ext uri="{FF2B5EF4-FFF2-40B4-BE49-F238E27FC236}">
                      <a16:creationId xmlns:a16="http://schemas.microsoft.com/office/drawing/2014/main" id="{24589C7D-C9FE-C62E-442A-9AF41E6EE35B}"/>
                    </a:ext>
                  </a:extLst>
                </p:cNvPr>
                <p:cNvSpPr/>
                <p:nvPr/>
              </p:nvSpPr>
              <p:spPr>
                <a:xfrm>
                  <a:off x="5980786" y="5718267"/>
                  <a:ext cx="5915558" cy="82164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Textfeld 29">
                  <a:extLst>
                    <a:ext uri="{FF2B5EF4-FFF2-40B4-BE49-F238E27FC236}">
                      <a16:creationId xmlns:a16="http://schemas.microsoft.com/office/drawing/2014/main" id="{502A3502-074B-1505-040E-1A85791D86C5}"/>
                    </a:ext>
                  </a:extLst>
                </p:cNvPr>
                <p:cNvSpPr txBox="1"/>
                <p:nvPr/>
              </p:nvSpPr>
              <p:spPr>
                <a:xfrm>
                  <a:off x="6248401" y="2117914"/>
                  <a:ext cx="5800343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CH" dirty="0" err="1">
                      <a:latin typeface="Montserrat" pitchFamily="2" charset="77"/>
                    </a:rPr>
                    <a:t>Sistema</a:t>
                  </a:r>
                  <a:r>
                    <a:rPr lang="de-CH" dirty="0">
                      <a:latin typeface="Montserrat" pitchFamily="2" charset="77"/>
                    </a:rPr>
                    <a:t> </a:t>
                  </a:r>
                  <a:r>
                    <a:rPr lang="de-CH" dirty="0" err="1">
                      <a:latin typeface="Montserrat" pitchFamily="2" charset="77"/>
                    </a:rPr>
                    <a:t>alimentare</a:t>
                  </a:r>
                  <a:r>
                    <a:rPr lang="de-CH" dirty="0">
                      <a:latin typeface="Montserrat" pitchFamily="2" charset="77"/>
                    </a:rPr>
                    <a:t> a </a:t>
                  </a:r>
                  <a:r>
                    <a:rPr lang="de-CH" dirty="0" err="1">
                      <a:latin typeface="Montserrat" pitchFamily="2" charset="77"/>
                    </a:rPr>
                    <a:t>efficiente</a:t>
                  </a:r>
                  <a:r>
                    <a:rPr lang="de-CH" dirty="0">
                      <a:latin typeface="Montserrat" pitchFamily="2" charset="77"/>
                    </a:rPr>
                    <a:t> </a:t>
                  </a:r>
                  <a:r>
                    <a:rPr lang="de-CH" dirty="0" err="1">
                      <a:latin typeface="Montserrat" pitchFamily="2" charset="77"/>
                    </a:rPr>
                    <a:t>impatto</a:t>
                  </a:r>
                  <a:r>
                    <a:rPr lang="de-CH" dirty="0">
                      <a:latin typeface="Montserrat" pitchFamily="2" charset="77"/>
                    </a:rPr>
                    <a:t> </a:t>
                  </a:r>
                  <a:r>
                    <a:rPr lang="de-CH" sz="1600" dirty="0" err="1">
                      <a:latin typeface="Montserrat" pitchFamily="2" charset="77"/>
                    </a:rPr>
                    <a:t>climatico</a:t>
                  </a:r>
                  <a:r>
                    <a:rPr lang="de-CH" dirty="0"/>
                    <a:t>
</a:t>
                  </a:r>
                  <a:r>
                    <a:rPr lang="de-CH" sz="900" i="1" dirty="0"/>
                    <a:t>(gas </a:t>
                  </a:r>
                  <a:r>
                    <a:rPr lang="de-CH" sz="900" i="1" dirty="0" err="1"/>
                    <a:t>serra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dal</a:t>
                  </a:r>
                  <a:r>
                    <a:rPr lang="de-CH" sz="900" i="1" dirty="0"/>
                    <a:t> </a:t>
                  </a:r>
                  <a:r>
                    <a:rPr lang="de-CH" sz="900" i="1" dirty="0" err="1"/>
                    <a:t>cibo</a:t>
                  </a:r>
                  <a:r>
                    <a:rPr lang="de-CH" sz="900" i="1" dirty="0"/>
                    <a:t>)/(</a:t>
                  </a:r>
                  <a:r>
                    <a:rPr lang="de-CH" sz="900" i="1" dirty="0" err="1"/>
                    <a:t>cibo</a:t>
                  </a:r>
                  <a:r>
                    <a:rPr lang="de-CH" sz="900" i="1" dirty="0"/>
                    <a:t>)</a:t>
                  </a:r>
                  <a:endParaRPr lang="en-GB" sz="900" i="1" dirty="0"/>
                </a:p>
              </p:txBody>
            </p:sp>
            <p:sp>
              <p:nvSpPr>
                <p:cNvPr id="27" name="Textfeld 16">
                  <a:extLst>
                    <a:ext uri="{FF2B5EF4-FFF2-40B4-BE49-F238E27FC236}">
                      <a16:creationId xmlns:a16="http://schemas.microsoft.com/office/drawing/2014/main" id="{0EFC35DE-D96D-0198-BE5B-57F534566996}"/>
                    </a:ext>
                  </a:extLst>
                </p:cNvPr>
                <p:cNvSpPr txBox="1"/>
                <p:nvPr/>
              </p:nvSpPr>
              <p:spPr>
                <a:xfrm>
                  <a:off x="6469705" y="5902699"/>
                  <a:ext cx="739021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>
                      <a:latin typeface="Montserrat" pitchFamily="2" charset="77"/>
                    </a:rPr>
                    <a:t>Base</a:t>
                  </a:r>
                </a:p>
              </p:txBody>
            </p:sp>
            <p:sp>
              <p:nvSpPr>
                <p:cNvPr id="28" name="Textfeld 17">
                  <a:extLst>
                    <a:ext uri="{FF2B5EF4-FFF2-40B4-BE49-F238E27FC236}">
                      <a16:creationId xmlns:a16="http://schemas.microsoft.com/office/drawing/2014/main" id="{0DF23000-238C-F9D0-953E-72BAD0AAA635}"/>
                    </a:ext>
                  </a:extLst>
                </p:cNvPr>
                <p:cNvSpPr txBox="1"/>
                <p:nvPr/>
              </p:nvSpPr>
              <p:spPr>
                <a:xfrm>
                  <a:off x="7002962" y="5894256"/>
                  <a:ext cx="836451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>
                      <a:latin typeface="Montserrat" pitchFamily="2" charset="77"/>
                    </a:rPr>
                    <a:t>EF</a:t>
                  </a:r>
                </a:p>
              </p:txBody>
            </p:sp>
            <p:sp>
              <p:nvSpPr>
                <p:cNvPr id="29" name="Textfeld 18">
                  <a:extLst>
                    <a:ext uri="{FF2B5EF4-FFF2-40B4-BE49-F238E27FC236}">
                      <a16:creationId xmlns:a16="http://schemas.microsoft.com/office/drawing/2014/main" id="{FC14B7B8-4A94-D3C0-8408-05824DCBE2B7}"/>
                    </a:ext>
                  </a:extLst>
                </p:cNvPr>
                <p:cNvSpPr txBox="1"/>
                <p:nvPr/>
              </p:nvSpPr>
              <p:spPr>
                <a:xfrm>
                  <a:off x="7623110" y="5902699"/>
                  <a:ext cx="827985" cy="253916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  <p:sp>
              <p:nvSpPr>
                <p:cNvPr id="30" name="Textfeld 19">
                  <a:extLst>
                    <a:ext uri="{FF2B5EF4-FFF2-40B4-BE49-F238E27FC236}">
                      <a16:creationId xmlns:a16="http://schemas.microsoft.com/office/drawing/2014/main" id="{5F660603-4899-791E-C0B6-A2DC9CFBA834}"/>
                    </a:ext>
                  </a:extLst>
                </p:cNvPr>
                <p:cNvSpPr txBox="1"/>
                <p:nvPr/>
              </p:nvSpPr>
              <p:spPr>
                <a:xfrm>
                  <a:off x="8208438" y="5753246"/>
                  <a:ext cx="836451" cy="577081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r>
                    <a:rPr lang="en-GB" sz="1050" dirty="0">
                      <a:latin typeface="Montserrat" pitchFamily="2" charset="77"/>
                    </a:rPr>
                    <a:t> con 20% </a:t>
                  </a:r>
                  <a:r>
                    <a:rPr lang="en-GB" sz="1050" dirty="0" err="1">
                      <a:latin typeface="Montserrat" pitchFamily="2" charset="77"/>
                    </a:rPr>
                    <a:t>legumi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  <p:sp>
              <p:nvSpPr>
                <p:cNvPr id="31" name="Textfeld 20">
                  <a:extLst>
                    <a:ext uri="{FF2B5EF4-FFF2-40B4-BE49-F238E27FC236}">
                      <a16:creationId xmlns:a16="http://schemas.microsoft.com/office/drawing/2014/main" id="{9D2188FB-B61B-0888-8D83-1F838DB0AB94}"/>
                    </a:ext>
                  </a:extLst>
                </p:cNvPr>
                <p:cNvSpPr txBox="1"/>
                <p:nvPr/>
              </p:nvSpPr>
              <p:spPr>
                <a:xfrm>
                  <a:off x="8899577" y="5745931"/>
                  <a:ext cx="1145024" cy="680754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 err="1">
                      <a:latin typeface="Montserrat" pitchFamily="2" charset="77"/>
                    </a:rPr>
                    <a:t>FnF</a:t>
                  </a:r>
                  <a:r>
                    <a:rPr lang="en-GB" sz="1050" dirty="0">
                      <a:latin typeface="Montserrat" pitchFamily="2" charset="77"/>
                    </a:rPr>
                    <a:t> con 30% </a:t>
                  </a:r>
                  <a:r>
                    <a:rPr lang="en-GB" sz="1050" dirty="0" err="1">
                      <a:latin typeface="Montserrat" pitchFamily="2" charset="77"/>
                    </a:rPr>
                    <a:t>prati</a:t>
                  </a:r>
                  <a:r>
                    <a:rPr lang="en-GB" sz="1050" dirty="0">
                      <a:latin typeface="Montserrat" pitchFamily="2" charset="77"/>
                    </a:rPr>
                    <a:t> </a:t>
                  </a:r>
                  <a:r>
                    <a:rPr lang="en-GB" sz="1050" dirty="0" err="1">
                      <a:latin typeface="Montserrat" pitchFamily="2" charset="77"/>
                    </a:rPr>
                    <a:t>temporanei</a:t>
                  </a:r>
                  <a:endParaRPr lang="en-GB" sz="1050" dirty="0">
                    <a:latin typeface="Montserrat" pitchFamily="2" charset="77"/>
                  </a:endParaRPr>
                </a:p>
              </p:txBody>
            </p:sp>
          </p:grpSp>
        </p:grpSp>
      </p:grp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CC3AFCEE-AC26-450C-1188-6AAA081D4B69}"/>
              </a:ext>
            </a:extLst>
          </p:cNvPr>
          <p:cNvSpPr/>
          <p:nvPr/>
        </p:nvSpPr>
        <p:spPr>
          <a:xfrm>
            <a:off x="849960" y="5490195"/>
            <a:ext cx="10698480" cy="841889"/>
          </a:xfrm>
          <a:prstGeom prst="roundRect">
            <a:avLst/>
          </a:prstGeom>
          <a:solidFill>
            <a:schemeClr val="tx2"/>
          </a:solidFill>
          <a:ln>
            <a:solidFill>
              <a:srgbClr val="1637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109728" rIns="109728" bIns="109728" rtlCol="0" anchor="ctr"/>
          <a:lstStyle/>
          <a:p>
            <a:pPr algn="ctr"/>
            <a:r>
              <a:rPr lang="it-IT" sz="2400" b="1" dirty="0">
                <a:latin typeface="Montserrat" pitchFamily="2" charset="77"/>
              </a:rPr>
              <a:t>Un sistema alimentare efficiente richiede anche animali apparentemente “inefficienti”.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73FC083B-F2EE-2A33-B809-B6FA6C7A5503}"/>
              </a:ext>
            </a:extLst>
          </p:cNvPr>
          <p:cNvSpPr/>
          <p:nvPr/>
        </p:nvSpPr>
        <p:spPr>
          <a:xfrm>
            <a:off x="2672648" y="1896838"/>
            <a:ext cx="1857020" cy="3328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5C8AB38C-A38A-6CDF-6BF5-3D3E85066534}"/>
              </a:ext>
            </a:extLst>
          </p:cNvPr>
          <p:cNvSpPr/>
          <p:nvPr/>
        </p:nvSpPr>
        <p:spPr>
          <a:xfrm>
            <a:off x="7637977" y="1803400"/>
            <a:ext cx="1776956" cy="3403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G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 oecd 15 september " id="{5DD91B85-1998-2149-8D8F-612929D7C87B}" vid="{5A1E576F-5020-CD4D-8EDF-2710EB5E040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0E56F89BC0E40B3BF81903B86CEA7" ma:contentTypeVersion="25" ma:contentTypeDescription="Create a new document." ma:contentTypeScope="" ma:versionID="58e01f81bc86bba197e85dfb09f93e7a">
  <xsd:schema xmlns:xsd="http://www.w3.org/2001/XMLSchema" xmlns:xs="http://www.w3.org/2001/XMLSchema" xmlns:p="http://schemas.microsoft.com/office/2006/metadata/properties" xmlns:ns2="dc880912-992c-48eb-be21-5552a7bed3e2" xmlns:ns3="00025a9b-7532-484c-952e-5905e73af1ab" targetNamespace="http://schemas.microsoft.com/office/2006/metadata/properties" ma:root="true" ma:fieldsID="df31a5a89b888fce34f90e1bdddb70fe" ns2:_="" ns3:_="">
    <xsd:import namespace="dc880912-992c-48eb-be21-5552a7bed3e2"/>
    <xsd:import namespace="00025a9b-7532-484c-952e-5905e73af1ab"/>
    <xsd:element name="properties">
      <xsd:complexType>
        <xsd:sequence>
          <xsd:element name="documentManagement">
            <xsd:complexType>
              <xsd:all>
                <xsd:element ref="ns2:descrizion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Autore_x0020_1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80912-992c-48eb-be21-5552a7bed3e2" elementFormDefault="qualified">
    <xsd:import namespace="http://schemas.microsoft.com/office/2006/documentManagement/types"/>
    <xsd:import namespace="http://schemas.microsoft.com/office/infopath/2007/PartnerControls"/>
    <xsd:element name="descrizione" ma:index="8" nillable="true" ma:displayName="descrizione" ma:format="Dropdown" ma:internalName="descrizion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Autore_x0020_1" ma:index="14" nillable="true" ma:displayName="Autore 1" ma:format="Dropdown" ma:list="UserInfo" ma:SharePointGroup="0" ma:internalName="Autore_x0020_1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916a575-a2c4-47fb-bb3c-b06084ed58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025a9b-7532-484c-952e-5905e73af1a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1193808-321b-48c9-b588-14ac14911c26}" ma:internalName="TaxCatchAll" ma:showField="CatchAllData" ma:web="00025a9b-7532-484c-952e-5905e73af1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025a9b-7532-484c-952e-5905e73af1ab" xsi:nil="true"/>
    <lcf76f155ced4ddcb4097134ff3c332f xmlns="dc880912-992c-48eb-be21-5552a7bed3e2">
      <Terms xmlns="http://schemas.microsoft.com/office/infopath/2007/PartnerControls"/>
    </lcf76f155ced4ddcb4097134ff3c332f>
    <descrizione xmlns="dc880912-992c-48eb-be21-5552a7bed3e2" xsi:nil="true"/>
    <Autore_x0020_1 xmlns="dc880912-992c-48eb-be21-5552a7bed3e2">
      <UserInfo>
        <DisplayName/>
        <AccountId xsi:nil="true"/>
        <AccountType/>
      </UserInfo>
    </Autore_x0020_1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A64AF-E598-4858-A122-ED73A0219D82}">
  <ds:schemaRefs>
    <ds:schemaRef ds:uri="00025a9b-7532-484c-952e-5905e73af1ab"/>
    <ds:schemaRef ds:uri="dc880912-992c-48eb-be21-5552a7bed3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F71E69-2438-4E5E-BE78-6145EDF4DFFA}">
  <ds:schemaRefs>
    <ds:schemaRef ds:uri="00025a9b-7532-484c-952e-5905e73af1ab"/>
    <ds:schemaRef ds:uri="dc880912-992c-48eb-be21-5552a7bed3e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E73F75-6176-40DD-99CC-C7127244E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page 2023</Template>
  <TotalTime>425</TotalTime>
  <Words>1517</Words>
  <Application>Microsoft Macintosh PowerPoint</Application>
  <PresentationFormat>Widescreen</PresentationFormat>
  <Paragraphs>153</Paragraphs>
  <Slides>18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0" baseType="lpstr">
      <vt:lpstr>Arial</vt:lpstr>
      <vt:lpstr>Calibri</vt:lpstr>
      <vt:lpstr>Font di sistema regolare</vt:lpstr>
      <vt:lpstr>Montserrat</vt:lpstr>
      <vt:lpstr>Montserrat Medium</vt:lpstr>
      <vt:lpstr>Montserrat SemiBold</vt:lpstr>
      <vt:lpstr>Roboto Cn</vt:lpstr>
      <vt:lpstr>Roboto ExtraBold</vt:lpstr>
      <vt:lpstr>Roboto Lt</vt:lpstr>
      <vt:lpstr>Roboto Medium</vt:lpstr>
      <vt:lpstr>Wingdings</vt:lpstr>
      <vt:lpstr>PAGE 1</vt:lpstr>
      <vt:lpstr>Il ruolo della zootecnia: scenari futuri ed il futuro assetto della PAC</vt:lpstr>
      <vt:lpstr>Quale futuro per la zootecnia Europea</vt:lpstr>
      <vt:lpstr>Perché servono gli scenari</vt:lpstr>
      <vt:lpstr>I driver che modellano il futuro</vt:lpstr>
      <vt:lpstr>Cinque futuri possibili</vt:lpstr>
      <vt:lpstr>Cinque strategie di transizione</vt:lpstr>
      <vt:lpstr>La principale evidenza</vt:lpstr>
      <vt:lpstr>Ripensare il concetto di efficienza</vt:lpstr>
      <vt:lpstr>Il ruolo strategico dei ruminanti</vt:lpstr>
      <vt:lpstr>Il problema non è solo la proteina </vt:lpstr>
      <vt:lpstr>Archetipi di consumatori e ruolo nelle transizioni dei sistemi zootecnici </vt:lpstr>
      <vt:lpstr>Chi paga i beni pubblici?</vt:lpstr>
      <vt:lpstr>La transizione va oltre l’azienda l’agricola</vt:lpstr>
      <vt:lpstr>Non esiste una soluzione win-win-win</vt:lpstr>
      <vt:lpstr>La Proposta MFF 2028-2034</vt:lpstr>
      <vt:lpstr>Semplificazione e il Modello "Farm Stewardship"</vt:lpstr>
      <vt:lpstr>Il Futuro della Zootecnia e le Risorse per lo Sviluppo Rurale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SMARTIES</dc:title>
  <dc:creator>Gianluca Brunori</dc:creator>
  <cp:lastModifiedBy>Michele Moretti</cp:lastModifiedBy>
  <cp:revision>18</cp:revision>
  <dcterms:created xsi:type="dcterms:W3CDTF">2023-03-01T13:16:09Z</dcterms:created>
  <dcterms:modified xsi:type="dcterms:W3CDTF">2026-06-22T15:09:19Z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0x010100E240E56F89BC0E40B3BF81903B86CEA7</vt:lpwstr>
  </property>
  <property fmtid="{D5CDD505-2E9C-101B-9397-08002B2CF9AE}" pid="3" name="MediaServiceImageTags">
    <vt:lpwstr/>
  </property>
</Properties>
</file>