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836" r:id="rId3"/>
    <p:sldId id="897" r:id="rId4"/>
    <p:sldId id="1552" r:id="rId5"/>
    <p:sldId id="1553" r:id="rId6"/>
    <p:sldId id="1554" r:id="rId7"/>
    <p:sldId id="1556" r:id="rId8"/>
    <p:sldId id="1557" r:id="rId9"/>
    <p:sldId id="1564" r:id="rId10"/>
    <p:sldId id="1558" r:id="rId11"/>
    <p:sldId id="1559" r:id="rId12"/>
    <p:sldId id="1561" r:id="rId13"/>
    <p:sldId id="1562" r:id="rId14"/>
    <p:sldId id="1563" r:id="rId15"/>
    <p:sldId id="258" r:id="rId16"/>
    <p:sldId id="260" r:id="rId17"/>
    <p:sldId id="261" r:id="rId18"/>
    <p:sldId id="265" r:id="rId19"/>
    <p:sldId id="264" r:id="rId20"/>
    <p:sldId id="266" r:id="rId21"/>
    <p:sldId id="271" r:id="rId2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Battini" initials="" lastIdx="7" clrIdx="0"/>
  <p:cmAuthor id="2" name="Luca Turini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5" autoAdjust="0"/>
    <p:restoredTop sz="87640"/>
  </p:normalViewPr>
  <p:slideViewPr>
    <p:cSldViewPr snapToGrid="0">
      <p:cViewPr varScale="1">
        <p:scale>
          <a:sx n="94" d="100"/>
          <a:sy n="94" d="100"/>
        </p:scale>
        <p:origin x="912" y="184"/>
      </p:cViewPr>
      <p:guideLst/>
    </p:cSldViewPr>
  </p:slideViewPr>
  <p:outlineViewPr>
    <p:cViewPr>
      <p:scale>
        <a:sx n="33" d="100"/>
        <a:sy n="33" d="100"/>
      </p:scale>
      <p:origin x="0" y="-237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78F2C488-6B43-2EEA-1E5D-0D22A79569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9BF7D3-4571-8036-FA1C-7F94F7A2E2C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E2B0C8-F27A-9A48-A9DE-126836CF1990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3E5BF2C-F5A6-5174-73AB-4E1AE5BA47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9267C9A1-1E8F-3EF0-631D-B322DA456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DDFEF6-605E-D1A3-4CF9-6ABCAF6F7E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E3B577-FF14-B21E-F62C-71616F49D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07AD84C-9516-CC41-90B1-80ED9E409A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egnaposto immagine diapositiva 1">
            <a:extLst>
              <a:ext uri="{FF2B5EF4-FFF2-40B4-BE49-F238E27FC236}">
                <a16:creationId xmlns:a16="http://schemas.microsoft.com/office/drawing/2014/main" id="{C96C89B8-B569-7306-1A87-692CCAFB7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8" name="Segnaposto note 2">
            <a:extLst>
              <a:ext uri="{FF2B5EF4-FFF2-40B4-BE49-F238E27FC236}">
                <a16:creationId xmlns:a16="http://schemas.microsoft.com/office/drawing/2014/main" id="{3A42D534-1A1B-28B5-F0D1-CD72808B07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it-IT"/>
          </a:p>
        </p:txBody>
      </p:sp>
      <p:sp>
        <p:nvSpPr>
          <p:cNvPr id="4099" name="Segnaposto numero diapositiva 3">
            <a:extLst>
              <a:ext uri="{FF2B5EF4-FFF2-40B4-BE49-F238E27FC236}">
                <a16:creationId xmlns:a16="http://schemas.microsoft.com/office/drawing/2014/main" id="{664518CD-438E-9E0B-4A78-F14D96F57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FEFE47-3CBC-314C-961D-B7B8C89BF079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6A835-0074-9F76-1A99-9A6F9B8D0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26362CA4-1491-B7D5-BA3B-CA667173F3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86AD45-D6BE-1155-6125-13BBADE6D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35C49C44-CEF6-17E7-8885-D1F79959F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492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A1CF3-6BDF-5273-6B16-FB40EDCAA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208E4C6B-E358-D07B-BF85-778A1AA3DA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1164EB4-DB73-8DD5-E3EB-87201F975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C024DCC8-C259-A160-0181-67242CF833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3592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8CA4D-E0E9-4E0D-C424-2792D29C4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BCFA2FC3-4433-6C45-91AF-34B21B61A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2374F0C-AEEB-BD00-234C-AB984CDB3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43C34BB3-05B4-BA71-3BC4-998D2388A9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6266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8815D-FB07-9C66-3D64-1DDF8759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6210FC6C-85AD-2558-E006-084A9927B3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72206BC-7FA7-F358-0EE6-13673BFDC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1FC61AD3-2065-915B-6A62-5B4A9C2BE2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5894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1E25B-E392-DC41-9B1A-545E951EB58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21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egnaposto immagine diapositiva 1">
            <a:extLst>
              <a:ext uri="{FF2B5EF4-FFF2-40B4-BE49-F238E27FC236}">
                <a16:creationId xmlns:a16="http://schemas.microsoft.com/office/drawing/2014/main" id="{8892E702-EBE6-61FC-E838-FF68F1A160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Segnaposto note 2">
            <a:extLst>
              <a:ext uri="{FF2B5EF4-FFF2-40B4-BE49-F238E27FC236}">
                <a16:creationId xmlns:a16="http://schemas.microsoft.com/office/drawing/2014/main" id="{2365D69D-B7FC-9B15-2C9A-5E57041D2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6147" name="Segnaposto numero diapositiva 3">
            <a:extLst>
              <a:ext uri="{FF2B5EF4-FFF2-40B4-BE49-F238E27FC236}">
                <a16:creationId xmlns:a16="http://schemas.microsoft.com/office/drawing/2014/main" id="{E18F7E30-1782-78BD-859D-BF8F78D5F9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028845-0297-884B-BB95-F65776A4E12B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32E3F131-D625-F8C5-F743-928917DB5F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87D9868-5115-9F79-2D17-3710D220E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5CEB2E5B-2BCA-0072-C835-A228A55C5D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B6B98-15D7-7B93-AD64-7A452F4AB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170E3CCE-098B-E536-7977-3286C24164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D57635F-4FE8-EE11-C1D1-43C68BB23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CD145EB5-A5ED-310B-A637-8912650442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503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12DAE-258F-F228-09BD-40F1FC2E8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5904E5B8-748E-59E6-DE59-0D0CC4DED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32BBF45-0A63-D4E7-A2EA-0C37B41D4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F34AC16D-2827-64D8-7885-31BA2873EB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862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58820-38D4-5E0E-B54B-2082B9CF3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0B1737C7-8874-A798-D7B2-69C247F3AB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823B4F4-A4BB-B29C-7D14-EDADC3280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F7D6D4A4-4E15-AFFF-E2F1-87A725A2E9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1421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45C81-B23E-8F87-1C4B-D2604747A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E8668176-DAB9-55BA-B7B5-197485BA35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98F79B3-45F5-6E96-8AB6-B6228BB85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AD076E7C-34D5-21DC-8D00-B454AE2321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1410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0F7F-49EF-C80B-645D-3BF47A348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egnaposto immagine diapositiva 1">
            <a:extLst>
              <a:ext uri="{FF2B5EF4-FFF2-40B4-BE49-F238E27FC236}">
                <a16:creationId xmlns:a16="http://schemas.microsoft.com/office/drawing/2014/main" id="{CFEE5B6D-3D24-7533-1C7C-51B409650D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192BBC4-60F2-6FCB-5D7B-F046344AF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BF708617-DD5B-94FE-0677-65898952D9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3D96A6-83B8-D142-810E-35542E5C13BD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4127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70613-0494-AF90-EDCB-8F85E4692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40AE1BB-6B56-6F96-81BC-8D0065866C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367FFE-14F0-4F5B-2A86-610CFAD70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4C6813-6140-65C7-135C-8033D2DDCF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1E25B-E392-DC41-9B1A-545E951EB58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5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F2359-A8B4-0D2A-11EE-D64F59095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6D26C-5F7B-7446-B859-2CACD615B92B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EF581-2199-3386-8272-B8E8AC4A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FDE04-7593-5CA6-6AD6-E5FF6F4F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D016-2416-4D4C-A845-50865315D6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39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5126A-4E5C-1078-F7CF-0F060EFDC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1923A-0BAA-6348-B0FA-739833BEECD4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7B227-9440-1DC1-A0CE-76B7E0F91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46A0C-AB3B-3AAE-F382-955E857A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BBF80-4B09-BD4E-9406-AAF33D6E80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31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3D06A-34EF-634E-0222-FE118742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99A4E-F7F9-B14A-B2D4-5827B47972AE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A7649-DB0C-FD3F-381C-1C668C4E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7F130-4CF7-9827-C144-F4714210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57BC7-BB56-5F42-AF68-903BC93E33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32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5A390-B27F-9DFB-FC95-D0545AA8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DAFC1-C532-444C-861C-47E980175289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12359-48BE-9776-41D0-89D1E9736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ADCF0-69C9-219C-1A8F-E29592A2C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D42A6-12B8-7C45-ACD3-DF7240AA1E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52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B7AE8-D82C-F3CE-A3A4-E29AAEC4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B39E6-349C-8D43-AE17-AF4513E9FE05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4C675-B3F6-97DA-80EE-E1C3919F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BD14-5620-5E15-D718-8310A9EEE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BE765-6157-624D-9A7A-4C265345C3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28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C15536-B928-5221-1123-7AA34E0F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A1E79-1A9F-E74F-99E7-7433A54B5B56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CE43D-5698-F0A2-2D49-8EF4287D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5CC1D3-2F84-C3DE-AFBA-5B9031CB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3DD6A-8887-3E49-9E43-E381271525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91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DA29597-B63E-BD29-AE4E-F0B38A5C4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E2713-6E15-7544-B81B-BEF7C7692CE7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24ABB1-354D-EDDB-2B69-8BE7A258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E53F96-5303-3D13-C06C-AC5909C55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52426-91EE-C946-AD63-5650470829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95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85E4226-C6A7-ACFB-7382-8546EFD6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9C531-A782-B54C-8EDA-90D24E51331E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D1607DE-94C6-C398-75B1-C5A3FEDD6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EFEE60-D870-5432-53B2-0638A986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FA9B9-5BF5-024D-93B5-66FAF84653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15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FCE1AF-5B6A-B7B6-1F40-15EDE5A15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6BAA3-E0C4-C944-89F3-65B36347FA57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0014E18-5332-BA64-7B60-4AC7DFA6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18B0DC-BC0E-D79B-A90C-3A5BA075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511D0-CC93-B348-8480-9C593C259C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60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C7CADF-2161-A67B-743E-FC4770C34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E0115-BE91-E44C-8163-BDE7EDD64F05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8E3D76-5326-DCDD-17F2-F29ECEFD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F11210-4AEC-03C0-6E86-4563D725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BACE2-D98B-1D4D-BCB8-AA559CFA73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755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D5D96E7-DCF8-D8F4-8730-71D78F19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E4D05-7685-7646-93C7-018746DFA4D5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B62AD-2101-2D41-5631-252771CA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D17EE-ADB9-F948-CED7-C93BE18C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9D1CF-6500-CD43-AB46-A0D3240862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7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C31658B-C517-D04E-0B93-40F1B50816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en-US" altLang="it-IT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0C3DB9-5B95-6C6A-703B-7138F380CD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53001-27E9-B71D-82F2-2D76542370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3C8F6E-F398-C547-A5D1-2F93481F70D4}" type="datetimeFigureOut">
              <a:rPr lang="it-IT"/>
              <a:pPr>
                <a:defRPr/>
              </a:pPr>
              <a:t>22/06/26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29301-4D86-170E-C774-2CEFEA263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2C8A2-7237-8120-6A9B-A416261FE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920341-8012-C74B-A5D0-9573BD8A02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magine 3" descr="cherubino_pant541.eps">
            <a:extLst>
              <a:ext uri="{FF2B5EF4-FFF2-40B4-BE49-F238E27FC236}">
                <a16:creationId xmlns:a16="http://schemas.microsoft.com/office/drawing/2014/main" id="{08DD4A87-6680-9B36-11C7-706CB0AC5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98"/>
            <a:ext cx="11620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Titolo 1">
            <a:extLst>
              <a:ext uri="{FF2B5EF4-FFF2-40B4-BE49-F238E27FC236}">
                <a16:creationId xmlns:a16="http://schemas.microsoft.com/office/drawing/2014/main" id="{C5374D19-FDE6-FD6C-B06F-7A072088B0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9062" y="2522882"/>
            <a:ext cx="11953875" cy="2014659"/>
          </a:xfrm>
        </p:spPr>
        <p:txBody>
          <a:bodyPr anchor="ctr"/>
          <a:lstStyle/>
          <a:p>
            <a:r>
              <a:rPr lang="it-IT" altLang="it-IT" sz="4000" dirty="0"/>
              <a:t>Progetti/casi studio Toscani a tema:</a:t>
            </a:r>
            <a:br>
              <a:rPr lang="it-IT" altLang="it-IT" sz="4000" dirty="0"/>
            </a:br>
            <a:r>
              <a:rPr lang="it-IT" altLang="it-IT" sz="4000" b="1" dirty="0"/>
              <a:t>Tecnologico/gestionale e Digitalizzazione </a:t>
            </a:r>
            <a:endParaRPr lang="it-IT" altLang="it-IT" sz="1800" b="1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B66A1D-D4B8-4DC2-D6B7-6E8ADD595D6B}"/>
              </a:ext>
            </a:extLst>
          </p:cNvPr>
          <p:cNvSpPr txBox="1"/>
          <p:nvPr/>
        </p:nvSpPr>
        <p:spPr>
          <a:xfrm>
            <a:off x="1707736" y="4537541"/>
            <a:ext cx="8776528" cy="130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u="sng" dirty="0">
                <a:latin typeface="+mj-lt"/>
              </a:rPr>
              <a:t>Luca Turini</a:t>
            </a:r>
            <a:r>
              <a:rPr lang="en-GB" dirty="0">
                <a:latin typeface="+mj-lt"/>
              </a:rPr>
              <a:t> 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it-IT" i="1" baseline="30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Dipartimento di Scienze Agrarie, Alimentari e Agro-ambientali, Università degli Studi di Pisa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97C424F-E5E6-4F26-2028-C544C278B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48" y="4253"/>
            <a:ext cx="1384251" cy="121122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7D4B8B84-44EE-D408-2889-DC7869ACF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" y="0"/>
            <a:ext cx="11953875" cy="20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it-IT" altLang="it-IT" sz="3200" dirty="0"/>
              <a:t>Convegno</a:t>
            </a:r>
          </a:p>
          <a:p>
            <a:pPr defTabSz="914400" eaLnBrk="1" hangingPunct="1"/>
            <a:r>
              <a:rPr lang="it-IT" altLang="it-IT" sz="3200" b="1" dirty="0"/>
              <a:t>La transizione dell’allevamento in Toscana:</a:t>
            </a:r>
          </a:p>
          <a:p>
            <a:pPr defTabSz="914400" eaLnBrk="1" hangingPunct="1"/>
            <a:r>
              <a:rPr lang="it-IT" altLang="it-IT" sz="3200" b="1" dirty="0"/>
              <a:t>esperienze, reti e prospettive</a:t>
            </a:r>
            <a:endParaRPr lang="it-IT" altLang="it-IT" sz="1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6450A-95B3-2C67-1588-DFBECCF1A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2DE80B8C-B455-FA56-23C4-1E31B12E34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B88C6222-F12F-90C3-54BA-316E71E0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104D1377-D647-D829-E5C1-3C189AD330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4CD07E-E3DA-B7F9-688B-2BF6F3C1823E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B21346-5BDE-8E49-C5E8-101628231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sp>
        <p:nvSpPr>
          <p:cNvPr id="10" name="Titolo 8">
            <a:extLst>
              <a:ext uri="{FF2B5EF4-FFF2-40B4-BE49-F238E27FC236}">
                <a16:creationId xmlns:a16="http://schemas.microsoft.com/office/drawing/2014/main" id="{FC9DA22A-627A-9CC5-C72A-6A7D729D3B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722" y="23813"/>
            <a:ext cx="9459591" cy="1325562"/>
          </a:xfrm>
        </p:spPr>
        <p:txBody>
          <a:bodyPr/>
          <a:lstStyle/>
          <a:p>
            <a:pPr algn="ctr"/>
            <a:r>
              <a:rPr lang="it-IT" sz="4400" b="1" dirty="0">
                <a:ea typeface="Calibri" charset="0"/>
                <a:cs typeface="Calibri" charset="0"/>
              </a:rPr>
              <a:t>Principali realtà zootecniche toscane</a:t>
            </a:r>
            <a:br>
              <a:rPr lang="it-IT" sz="4400" b="1" dirty="0">
                <a:ea typeface="Calibri" charset="0"/>
                <a:cs typeface="Calibri" charset="0"/>
              </a:rPr>
            </a:br>
            <a:r>
              <a:rPr lang="it-IT" sz="4400" b="1" dirty="0">
                <a:ea typeface="Calibri" charset="0"/>
                <a:cs typeface="Calibri" charset="0"/>
              </a:rPr>
              <a:t>(Sistemi semi-estensivi)</a:t>
            </a:r>
            <a:endParaRPr lang="it-IT" sz="4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875C96-AE74-FFBC-87D2-BFF067E6F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15" y="1094600"/>
            <a:ext cx="11527719" cy="5274449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b="1" noProof="1">
                <a:latin typeface="+mj-lt"/>
              </a:rPr>
              <a:t>PECORE DA LATTE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4D18158-3E6E-A73F-9296-4ADD5B526FED}"/>
              </a:ext>
            </a:extLst>
          </p:cNvPr>
          <p:cNvSpPr txBox="1">
            <a:spLocks/>
          </p:cNvSpPr>
          <p:nvPr/>
        </p:nvSpPr>
        <p:spPr bwMode="auto">
          <a:xfrm>
            <a:off x="447675" y="1155312"/>
            <a:ext cx="11527719" cy="527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it-IT" b="1" noProof="1">
                <a:latin typeface="+mj-lt"/>
              </a:rPr>
              <a:t>BOVINI DA CARNE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6C72C8A-2865-2CFB-ABC8-A99D1297C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27" y="1807713"/>
            <a:ext cx="6000837" cy="4500627"/>
          </a:xfrm>
          <a:prstGeom prst="rect">
            <a:avLst/>
          </a:prstGeom>
        </p:spPr>
      </p:pic>
      <p:pic>
        <p:nvPicPr>
          <p:cNvPr id="13" name="Picture 2" descr="DSC00385">
            <a:extLst>
              <a:ext uri="{FF2B5EF4-FFF2-40B4-BE49-F238E27FC236}">
                <a16:creationId xmlns:a16="http://schemas.microsoft.com/office/drawing/2014/main" id="{D5E1352B-BA66-EDB5-B8F6-7F3577FC5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845" y="1975473"/>
            <a:ext cx="5279740" cy="395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SC00390">
            <a:extLst>
              <a:ext uri="{FF2B5EF4-FFF2-40B4-BE49-F238E27FC236}">
                <a16:creationId xmlns:a16="http://schemas.microsoft.com/office/drawing/2014/main" id="{2123FA78-4718-D738-B699-0C92B281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44" y="1975064"/>
            <a:ext cx="5279740" cy="396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3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63C94-6BC4-A348-6CBC-4B084821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AD229EB8-191C-55EC-FCD0-24A0984A79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25360535-1EEA-563F-E18D-15DAFB22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06A9B66C-9E87-ECE8-86AF-2AAF70F72A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5446F8-17BF-9102-ED21-09161F103AA0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DF8B665-CCB8-785D-A0BD-94733A1ED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AB9235-F8FE-E29F-5862-75ECC9482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15" y="1349375"/>
            <a:ext cx="11527719" cy="501967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sz="3000" noProof="1">
                <a:latin typeface="+mj-lt"/>
              </a:rPr>
              <a:t>PRINCIPALI PROBLEMATICHE RISCONTRATE</a:t>
            </a:r>
          </a:p>
          <a:p>
            <a:pPr>
              <a:lnSpc>
                <a:spcPct val="150000"/>
              </a:lnSpc>
            </a:pPr>
            <a:r>
              <a:rPr lang="it-IT" sz="3000" noProof="1">
                <a:latin typeface="+mj-lt"/>
              </a:rPr>
              <a:t>Batteria</a:t>
            </a:r>
          </a:p>
          <a:p>
            <a:pPr marL="0" indent="0">
              <a:lnSpc>
                <a:spcPct val="150000"/>
              </a:lnSpc>
              <a:buNone/>
            </a:pPr>
            <a:endParaRPr lang="it-IT" sz="3000" noProof="1">
              <a:latin typeface="+mj-lt"/>
            </a:endParaRPr>
          </a:p>
          <a:p>
            <a:pPr>
              <a:lnSpc>
                <a:spcPct val="150000"/>
              </a:lnSpc>
            </a:pPr>
            <a:endParaRPr lang="it-IT" sz="3000" noProof="1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it-IT" sz="3000" noProof="1">
                <a:latin typeface="+mj-lt"/>
              </a:rPr>
              <a:t>Trasmissione dati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04ADDFBF-71A6-9A11-6A73-5C905E30B9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722" y="23813"/>
            <a:ext cx="9459591" cy="1325562"/>
          </a:xfrm>
        </p:spPr>
        <p:txBody>
          <a:bodyPr/>
          <a:lstStyle/>
          <a:p>
            <a:pPr algn="ctr"/>
            <a:r>
              <a:rPr lang="it-IT" sz="4400" b="1" dirty="0">
                <a:ea typeface="Calibri" charset="0"/>
                <a:cs typeface="Calibri" charset="0"/>
              </a:rPr>
              <a:t>Principali realtà zootecniche toscane</a:t>
            </a:r>
            <a:br>
              <a:rPr lang="it-IT" sz="4400" b="1" dirty="0">
                <a:ea typeface="Calibri" charset="0"/>
                <a:cs typeface="Calibri" charset="0"/>
              </a:rPr>
            </a:br>
            <a:r>
              <a:rPr lang="it-IT" sz="4400" b="1" dirty="0">
                <a:ea typeface="Calibri" charset="0"/>
                <a:cs typeface="Calibri" charset="0"/>
              </a:rPr>
              <a:t>(Sistemi semi-estensivi)</a:t>
            </a:r>
            <a:endParaRPr lang="it-IT" sz="4400" dirty="0"/>
          </a:p>
        </p:txBody>
      </p:sp>
      <p:pic>
        <p:nvPicPr>
          <p:cNvPr id="12" name="Immagine 11" descr="Immagine che contiene neve, aria aperta, inverno, circuito&#10;&#10;Il contenuto generato dall'IA potrebbe non essere corretto.">
            <a:extLst>
              <a:ext uri="{FF2B5EF4-FFF2-40B4-BE49-F238E27FC236}">
                <a16:creationId xmlns:a16="http://schemas.microsoft.com/office/drawing/2014/main" id="{FAC1E18D-9C5E-1D2A-AEE7-5937CD368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4764" y="2299086"/>
            <a:ext cx="4633505" cy="1782548"/>
          </a:xfrm>
          <a:prstGeom prst="rect">
            <a:avLst/>
          </a:prstGeom>
        </p:spPr>
      </p:pic>
      <p:pic>
        <p:nvPicPr>
          <p:cNvPr id="13" name="Segnaposto contenuto 4" descr="Immagine che contiene aria aperta, albero, erba, cielo&#10;&#10;Il contenuto generato dall'IA potrebbe non essere corretto.">
            <a:extLst>
              <a:ext uri="{FF2B5EF4-FFF2-40B4-BE49-F238E27FC236}">
                <a16:creationId xmlns:a16="http://schemas.microsoft.com/office/drawing/2014/main" id="{6046C8F4-FD80-A348-DA3C-9DD9485295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24" b="2"/>
          <a:stretch/>
        </p:blipFill>
        <p:spPr>
          <a:xfrm rot="5400000">
            <a:off x="8210104" y="2898970"/>
            <a:ext cx="3717193" cy="2886678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01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DFF08-2942-E21B-76E0-F8491B20D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13B5632A-7AE5-76A4-1B00-FCF506C443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0E27CD9A-5F9C-37E4-A240-36B14C48C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79BB6EEB-590F-57DB-122B-897DB5DB7A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BF1959-52B7-ADDF-0262-C3CBDD48B120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0C9EB4-F5C6-B0D7-686D-AD838FBF0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C4E0E2-1DBE-51D8-5DDA-688BCCDD2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15" y="1349375"/>
            <a:ext cx="11527719" cy="501967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sz="3000" noProof="1">
                <a:latin typeface="+mj-lt"/>
              </a:rPr>
              <a:t>PROBLEMI BATTERIA</a:t>
            </a:r>
          </a:p>
          <a:p>
            <a:pPr>
              <a:lnSpc>
                <a:spcPct val="150000"/>
              </a:lnSpc>
            </a:pPr>
            <a:r>
              <a:rPr lang="it-IT" sz="3000" noProof="1">
                <a:latin typeface="+mj-lt"/>
              </a:rPr>
              <a:t>Durata</a:t>
            </a:r>
          </a:p>
          <a:p>
            <a:pPr>
              <a:lnSpc>
                <a:spcPct val="150000"/>
              </a:lnSpc>
            </a:pPr>
            <a:r>
              <a:rPr lang="it-IT" sz="3000" noProof="1">
                <a:latin typeface="+mj-lt"/>
              </a:rPr>
              <a:t>Dimensione</a:t>
            </a:r>
          </a:p>
          <a:p>
            <a:pPr>
              <a:lnSpc>
                <a:spcPct val="150000"/>
              </a:lnSpc>
            </a:pPr>
            <a:r>
              <a:rPr lang="it-IT" sz="3000" noProof="1">
                <a:latin typeface="+mj-lt"/>
              </a:rPr>
              <a:t>Ricarica</a:t>
            </a:r>
          </a:p>
          <a:p>
            <a:pPr>
              <a:lnSpc>
                <a:spcPct val="150000"/>
              </a:lnSpc>
            </a:pPr>
            <a:r>
              <a:rPr lang="it-IT" sz="3000" noProof="1">
                <a:latin typeface="+mj-lt"/>
              </a:rPr>
              <a:t>Frequenza invio dati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04D40228-1263-0BFA-99AB-8A7CACBE5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722" y="23813"/>
            <a:ext cx="9459591" cy="1325562"/>
          </a:xfrm>
        </p:spPr>
        <p:txBody>
          <a:bodyPr/>
          <a:lstStyle/>
          <a:p>
            <a:pPr algn="ctr"/>
            <a:r>
              <a:rPr lang="it-IT" sz="4400" b="1" dirty="0">
                <a:ea typeface="Calibri" charset="0"/>
                <a:cs typeface="Calibri" charset="0"/>
              </a:rPr>
              <a:t>Principali realtà zootecniche toscane</a:t>
            </a:r>
            <a:br>
              <a:rPr lang="it-IT" sz="4400" b="1" dirty="0">
                <a:ea typeface="Calibri" charset="0"/>
                <a:cs typeface="Calibri" charset="0"/>
              </a:rPr>
            </a:br>
            <a:r>
              <a:rPr lang="it-IT" sz="4400" b="1" dirty="0">
                <a:ea typeface="Calibri" charset="0"/>
                <a:cs typeface="Calibri" charset="0"/>
              </a:rPr>
              <a:t>(Sistemi semi-estensivi)</a:t>
            </a:r>
            <a:endParaRPr lang="it-IT" sz="4400" dirty="0"/>
          </a:p>
        </p:txBody>
      </p:sp>
      <p:pic>
        <p:nvPicPr>
          <p:cNvPr id="6" name="Immagine 5" descr="Immagine che contiene batteria, cilindro, elettronica, interno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21A44372-337D-12BE-B23B-2D9411985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4051" y="1285546"/>
            <a:ext cx="3268707" cy="57016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76875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79BA9-71FD-6380-722C-596B4FFF7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98D8B1E6-33B7-D7DB-E7D9-8722D6A7CE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50314DFC-522E-21DE-4284-CAB26241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B048B7A0-AD36-2EA9-8CA5-04F4F44B40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CDA0CC-9414-2DC8-A36D-CBDE1388130E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F2849A-DDA1-C9CD-2B5A-4DB9A3D5E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0BC5F5-B2BA-1DA8-B810-A63FFB97C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15" y="1349375"/>
            <a:ext cx="11527719" cy="5019674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sz="3000" noProof="1">
                <a:latin typeface="+mj-lt"/>
              </a:rPr>
              <a:t>PROBLEMI TRASMISSIONE DATI</a:t>
            </a:r>
          </a:p>
          <a:p>
            <a:pPr>
              <a:lnSpc>
                <a:spcPct val="200000"/>
              </a:lnSpc>
            </a:pPr>
            <a:r>
              <a:rPr lang="it-IT" sz="3000" noProof="1">
                <a:latin typeface="+mj-lt"/>
              </a:rPr>
              <a:t>Tipo di rete</a:t>
            </a:r>
          </a:p>
          <a:p>
            <a:pPr>
              <a:lnSpc>
                <a:spcPct val="200000"/>
              </a:lnSpc>
            </a:pPr>
            <a:r>
              <a:rPr lang="it-IT" sz="3000" noProof="1">
                <a:latin typeface="+mj-lt"/>
              </a:rPr>
              <a:t>Frequenza invio dati</a:t>
            </a:r>
          </a:p>
          <a:p>
            <a:pPr>
              <a:lnSpc>
                <a:spcPct val="200000"/>
              </a:lnSpc>
            </a:pPr>
            <a:r>
              <a:rPr lang="it-IT" sz="3000" noProof="1">
                <a:latin typeface="+mj-lt"/>
              </a:rPr>
              <a:t>Quantità dei dati da inviare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3446193A-C6A4-F62D-3463-414B2BB09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722" y="23813"/>
            <a:ext cx="9459591" cy="1325562"/>
          </a:xfrm>
        </p:spPr>
        <p:txBody>
          <a:bodyPr/>
          <a:lstStyle/>
          <a:p>
            <a:pPr algn="ctr"/>
            <a:r>
              <a:rPr lang="it-IT" sz="4400" b="1" dirty="0">
                <a:ea typeface="Calibri" charset="0"/>
                <a:cs typeface="Calibri" charset="0"/>
              </a:rPr>
              <a:t>Principali realtà zootecniche toscane</a:t>
            </a:r>
            <a:br>
              <a:rPr lang="it-IT" sz="4400" b="1" dirty="0">
                <a:ea typeface="Calibri" charset="0"/>
                <a:cs typeface="Calibri" charset="0"/>
              </a:rPr>
            </a:br>
            <a:r>
              <a:rPr lang="it-IT" sz="4400" b="1" dirty="0">
                <a:ea typeface="Calibri" charset="0"/>
                <a:cs typeface="Calibri" charset="0"/>
              </a:rPr>
              <a:t>(Sistemi semi-estensivi)</a:t>
            </a:r>
            <a:endParaRPr lang="it-IT" sz="4400" dirty="0"/>
          </a:p>
        </p:txBody>
      </p:sp>
      <p:pic>
        <p:nvPicPr>
          <p:cNvPr id="8" name="Picture 40">
            <a:extLst>
              <a:ext uri="{FF2B5EF4-FFF2-40B4-BE49-F238E27FC236}">
                <a16:creationId xmlns:a16="http://schemas.microsoft.com/office/drawing/2014/main" id="{90A40A49-B2D2-811F-B5CC-5D7C5D9358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754" r="28190"/>
          <a:stretch/>
        </p:blipFill>
        <p:spPr>
          <a:xfrm>
            <a:off x="8306268" y="2154308"/>
            <a:ext cx="3458246" cy="38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9A22E3-9C6F-D963-57F4-6C008C36D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1458" y="5381916"/>
            <a:ext cx="9144000" cy="1033542"/>
          </a:xfrm>
        </p:spPr>
        <p:txBody>
          <a:bodyPr>
            <a:normAutofit/>
          </a:bodyPr>
          <a:lstStyle/>
          <a:p>
            <a:r>
              <a:rPr lang="it-IT" noProof="1"/>
              <a:t>Progetto PrecisionSheep 2.0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B6D3AD4-43AF-7172-121D-D5240F147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318" y="3870983"/>
            <a:ext cx="1758279" cy="1522795"/>
          </a:xfrm>
          <a:prstGeom prst="rect">
            <a:avLst/>
          </a:prstGeom>
        </p:spPr>
      </p:pic>
      <p:sp>
        <p:nvSpPr>
          <p:cNvPr id="7" name="Line 1">
            <a:extLst>
              <a:ext uri="{FF2B5EF4-FFF2-40B4-BE49-F238E27FC236}">
                <a16:creationId xmlns:a16="http://schemas.microsoft.com/office/drawing/2014/main" id="{CC0465A3-4008-1652-4FE2-1154A1FF0A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9" name="Immagine 4" descr="cherubino_pant541.eps">
            <a:extLst>
              <a:ext uri="{FF2B5EF4-FFF2-40B4-BE49-F238E27FC236}">
                <a16:creationId xmlns:a16="http://schemas.microsoft.com/office/drawing/2014/main" id="{4C8E964A-72EA-63A4-9EF6-2D1D124B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">
            <a:extLst>
              <a:ext uri="{FF2B5EF4-FFF2-40B4-BE49-F238E27FC236}">
                <a16:creationId xmlns:a16="http://schemas.microsoft.com/office/drawing/2014/main" id="{8EF27333-9CC6-D84E-E86C-654100E3D0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927BCE5-D541-890A-B43B-C28A7A781C89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CE80884-5B57-6ECF-7DB5-98F455069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60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B79A9-6551-9CDB-17F6-F139A5756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90806B-2A1D-3877-2F2F-B8203A6C6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054" y="1151068"/>
            <a:ext cx="11343503" cy="474616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it-IT" b="1" noProof="1">
                <a:latin typeface="+mj-lt"/>
              </a:rPr>
              <a:t>Innovazioni del Progetto</a:t>
            </a:r>
          </a:p>
          <a:p>
            <a:pPr>
              <a:lnSpc>
                <a:spcPct val="200000"/>
              </a:lnSpc>
            </a:pPr>
            <a:r>
              <a:rPr lang="it-IT" noProof="1">
                <a:latin typeface="+mj-lt"/>
              </a:rPr>
              <a:t>Pettorine intelligenti</a:t>
            </a:r>
          </a:p>
          <a:p>
            <a:pPr>
              <a:lnSpc>
                <a:spcPct val="200000"/>
              </a:lnSpc>
            </a:pPr>
            <a:r>
              <a:rPr lang="it-IT" noProof="1">
                <a:latin typeface="+mj-lt"/>
              </a:rPr>
              <a:t>Implementazione della sala di mungitura con flussimetri, lettori RFID e NIR</a:t>
            </a:r>
          </a:p>
          <a:p>
            <a:pPr>
              <a:lnSpc>
                <a:spcPct val="200000"/>
              </a:lnSpc>
            </a:pPr>
            <a:r>
              <a:rPr lang="it-IT" noProof="1">
                <a:latin typeface="+mj-lt"/>
              </a:rPr>
              <a:t>APP per il monitoraggio dei dati dei singoli animali</a:t>
            </a:r>
          </a:p>
          <a:p>
            <a:pPr>
              <a:lnSpc>
                <a:spcPct val="200000"/>
              </a:lnSpc>
            </a:pPr>
            <a:endParaRPr lang="it-IT" noProof="1">
              <a:latin typeface="+mj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477340C-5930-D306-F994-6C633825A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88" y="133651"/>
            <a:ext cx="955022" cy="827117"/>
          </a:xfrm>
          <a:prstGeom prst="rect">
            <a:avLst/>
          </a:prstGeom>
        </p:spPr>
      </p:pic>
      <p:sp>
        <p:nvSpPr>
          <p:cNvPr id="2" name="Line 1">
            <a:extLst>
              <a:ext uri="{FF2B5EF4-FFF2-40B4-BE49-F238E27FC236}">
                <a16:creationId xmlns:a16="http://schemas.microsoft.com/office/drawing/2014/main" id="{6B1D40F9-AA13-D8C6-0EE4-0254B6CE60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330116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8" name="Immagine 4" descr="cherubino_pant541.eps">
            <a:extLst>
              <a:ext uri="{FF2B5EF4-FFF2-40B4-BE49-F238E27FC236}">
                <a16:creationId xmlns:a16="http://schemas.microsoft.com/office/drawing/2014/main" id="{502FDC6B-F277-7052-8D32-3236C557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129639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9E70528A-5981-581D-E88F-233E36AE87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502701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C61ADC-6467-9ABA-C7A3-E858F2B5EF52}"/>
              </a:ext>
            </a:extLst>
          </p:cNvPr>
          <p:cNvSpPr txBox="1"/>
          <p:nvPr/>
        </p:nvSpPr>
        <p:spPr>
          <a:xfrm>
            <a:off x="830734" y="6492715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6A4D3D0-36B9-86FF-7832-6EE72A44C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22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A0EF6-AC6F-613C-ACBC-19FA1DB63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CCA2B7-B4B8-DC30-38DB-D90A650DE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44" y="1151068"/>
            <a:ext cx="11847755" cy="50970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it-IT" sz="2600" b="1" noProof="1">
                <a:latin typeface="+mj-lt"/>
              </a:rPr>
              <a:t>Obiettivi del Progetto</a:t>
            </a:r>
          </a:p>
          <a:p>
            <a:pPr>
              <a:lnSpc>
                <a:spcPct val="200000"/>
              </a:lnSpc>
            </a:pPr>
            <a:r>
              <a:rPr lang="it-IT" sz="2000" dirty="0">
                <a:latin typeface="+mj-lt"/>
              </a:rPr>
              <a:t>Ottimizzare efficienza produttiva e benessere animale attraverso un monitoraggio del gregge;</a:t>
            </a:r>
          </a:p>
          <a:p>
            <a:pPr>
              <a:lnSpc>
                <a:spcPct val="200000"/>
              </a:lnSpc>
            </a:pPr>
            <a:r>
              <a:rPr lang="it-IT" sz="2000" dirty="0">
                <a:latin typeface="+mj-lt"/>
              </a:rPr>
              <a:t>Monitorare il comportamento degli animali per individuare e gestire precocemente situazioni di stress che possono compromettere la produttività e il benessere degli animali.</a:t>
            </a:r>
          </a:p>
          <a:p>
            <a:pPr>
              <a:lnSpc>
                <a:spcPct val="200000"/>
              </a:lnSpc>
            </a:pPr>
            <a:r>
              <a:rPr lang="it-IT" sz="2000" dirty="0">
                <a:latin typeface="+mj-lt"/>
              </a:rPr>
              <a:t>Monitorare la produzione quanti-qualitativa di latte al fine di ottimizzare la gestione alimentare e tecnica del gregge</a:t>
            </a:r>
          </a:p>
          <a:p>
            <a:pPr>
              <a:lnSpc>
                <a:spcPct val="200000"/>
              </a:lnSpc>
            </a:pPr>
            <a:r>
              <a:rPr lang="it-IT" sz="2000" dirty="0">
                <a:latin typeface="+mj-lt"/>
              </a:rPr>
              <a:t>Automatizzare procedure di controllo degli animali per ridurre carico lavorativo allevatori e favorire ricambio generazionale.</a:t>
            </a:r>
          </a:p>
          <a:p>
            <a:pPr>
              <a:lnSpc>
                <a:spcPct val="200000"/>
              </a:lnSpc>
            </a:pPr>
            <a:r>
              <a:rPr lang="it-IT" sz="2000" dirty="0">
                <a:latin typeface="+mj-lt"/>
              </a:rPr>
              <a:t>Favorire la transizione digitale del settore e il suo ammodernamento tecnologico</a:t>
            </a:r>
          </a:p>
          <a:p>
            <a:pPr marL="0" indent="0">
              <a:lnSpc>
                <a:spcPct val="200000"/>
              </a:lnSpc>
              <a:buNone/>
            </a:pPr>
            <a:endParaRPr lang="it-IT" sz="2000" dirty="0">
              <a:latin typeface="+mj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804E383-9238-48BB-1A6E-C0B80AFE0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88" y="133651"/>
            <a:ext cx="955022" cy="827117"/>
          </a:xfrm>
          <a:prstGeom prst="rect">
            <a:avLst/>
          </a:prstGeom>
        </p:spPr>
      </p:pic>
      <p:sp>
        <p:nvSpPr>
          <p:cNvPr id="8" name="Line 1">
            <a:extLst>
              <a:ext uri="{FF2B5EF4-FFF2-40B4-BE49-F238E27FC236}">
                <a16:creationId xmlns:a16="http://schemas.microsoft.com/office/drawing/2014/main" id="{4048FC19-526D-163B-B61D-82F85091F6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330116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9" name="Immagine 4" descr="cherubino_pant541.eps">
            <a:extLst>
              <a:ext uri="{FF2B5EF4-FFF2-40B4-BE49-F238E27FC236}">
                <a16:creationId xmlns:a16="http://schemas.microsoft.com/office/drawing/2014/main" id="{5389A916-602D-C64B-F544-960F14A1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129639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">
            <a:extLst>
              <a:ext uri="{FF2B5EF4-FFF2-40B4-BE49-F238E27FC236}">
                <a16:creationId xmlns:a16="http://schemas.microsoft.com/office/drawing/2014/main" id="{692C5F9A-C15D-24D7-1191-3A696F63A2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502701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7C221D9-C0DC-51B4-286C-421FA7643795}"/>
              </a:ext>
            </a:extLst>
          </p:cNvPr>
          <p:cNvSpPr txBox="1"/>
          <p:nvPr/>
        </p:nvSpPr>
        <p:spPr>
          <a:xfrm>
            <a:off x="830734" y="6492715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B4266E2-0F35-EEDC-36DC-2F41CEB84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11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137BD-6D86-818C-CD89-E1E218D69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A55B41-AE5F-4716-FC4D-8F770918E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45" y="1151068"/>
            <a:ext cx="11499924" cy="5097068"/>
          </a:xfrm>
        </p:spPr>
        <p:txBody>
          <a:bodyPr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it-IT" sz="2400" b="1" noProof="1">
                <a:latin typeface="+mj-lt"/>
              </a:rPr>
              <a:t>Risultati attesi</a:t>
            </a:r>
          </a:p>
          <a:p>
            <a:pPr>
              <a:lnSpc>
                <a:spcPct val="200000"/>
              </a:lnSpc>
            </a:pPr>
            <a:r>
              <a:rPr lang="it-IT" sz="2000" dirty="0">
                <a:latin typeface="+mj-lt"/>
              </a:rPr>
              <a:t>Riduzione dei costi operativi, maggior produttività e benessere degli animali.</a:t>
            </a:r>
          </a:p>
          <a:p>
            <a:pPr>
              <a:lnSpc>
                <a:spcPct val="200000"/>
              </a:lnSpc>
            </a:pPr>
            <a:r>
              <a:rPr lang="it-IT" sz="2000" dirty="0">
                <a:latin typeface="+mj-lt"/>
              </a:rPr>
              <a:t>Quantificare impatto dello stress ambientale sulla produttività e sul benessere degli animali.</a:t>
            </a:r>
          </a:p>
          <a:p>
            <a:pPr>
              <a:lnSpc>
                <a:spcPct val="200000"/>
              </a:lnSpc>
            </a:pPr>
            <a:r>
              <a:rPr lang="it-IT" sz="2000" dirty="0">
                <a:latin typeface="+mj-lt"/>
              </a:rPr>
              <a:t>Ottenere dati su produzione giornaliera dei singoli animali tramite uso dei lattometri e l’analisi NIR della qualità del latte per ottimizzare la gestione alimentare.</a:t>
            </a:r>
          </a:p>
          <a:p>
            <a:pPr>
              <a:lnSpc>
                <a:spcPct val="200000"/>
              </a:lnSpc>
            </a:pPr>
            <a:r>
              <a:rPr lang="it-IT" sz="2000" dirty="0">
                <a:latin typeface="+mj-lt"/>
              </a:rPr>
              <a:t>Miglioramento della razione, riduzione degli sprechi con uso più efficiente delle risorse e conseguente riduzione dell’impatto ambientale e incremento della produttività/capo.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BB71CE-16AC-3387-01AC-25998FD2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88" y="133651"/>
            <a:ext cx="955022" cy="827117"/>
          </a:xfrm>
          <a:prstGeom prst="rect">
            <a:avLst/>
          </a:prstGeom>
        </p:spPr>
      </p:pic>
      <p:sp>
        <p:nvSpPr>
          <p:cNvPr id="8" name="Line 1">
            <a:extLst>
              <a:ext uri="{FF2B5EF4-FFF2-40B4-BE49-F238E27FC236}">
                <a16:creationId xmlns:a16="http://schemas.microsoft.com/office/drawing/2014/main" id="{1624C9A1-0C04-3AEC-D9CA-C2763BFF1B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330116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9" name="Immagine 4" descr="cherubino_pant541.eps">
            <a:extLst>
              <a:ext uri="{FF2B5EF4-FFF2-40B4-BE49-F238E27FC236}">
                <a16:creationId xmlns:a16="http://schemas.microsoft.com/office/drawing/2014/main" id="{A29C9B8B-D811-B8A3-8974-57A905D7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129639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">
            <a:extLst>
              <a:ext uri="{FF2B5EF4-FFF2-40B4-BE49-F238E27FC236}">
                <a16:creationId xmlns:a16="http://schemas.microsoft.com/office/drawing/2014/main" id="{45AB7486-3DAA-498E-DEA7-6234D59535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502701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050DA7-94DB-32DD-0AA8-583544534AD8}"/>
              </a:ext>
            </a:extLst>
          </p:cNvPr>
          <p:cNvSpPr txBox="1"/>
          <p:nvPr/>
        </p:nvSpPr>
        <p:spPr>
          <a:xfrm>
            <a:off x="830734" y="6492715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B52183A-355C-C27A-99A8-3ECB6DE4E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43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F5836-DF47-E130-715E-592EAF84A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80E5BD-3557-1043-2963-E7F08895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45" y="1151068"/>
            <a:ext cx="11499924" cy="509706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sz="2400" b="1" noProof="1">
                <a:latin typeface="+mj-lt"/>
              </a:rPr>
              <a:t>Progetto Pettorina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DB39F3E-521E-D422-5369-CE4C363F0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87" y="1827003"/>
            <a:ext cx="6374025" cy="44211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5A8614D-F307-3DD0-BA46-9D83ABD28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488" y="133651"/>
            <a:ext cx="955022" cy="827117"/>
          </a:xfrm>
          <a:prstGeom prst="rect">
            <a:avLst/>
          </a:prstGeom>
        </p:spPr>
      </p:pic>
      <p:sp>
        <p:nvSpPr>
          <p:cNvPr id="9" name="Line 1">
            <a:extLst>
              <a:ext uri="{FF2B5EF4-FFF2-40B4-BE49-F238E27FC236}">
                <a16:creationId xmlns:a16="http://schemas.microsoft.com/office/drawing/2014/main" id="{B1BE2D98-EEFF-81AE-9547-2FB2309F9A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330116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10" name="Immagine 4" descr="cherubino_pant541.eps">
            <a:extLst>
              <a:ext uri="{FF2B5EF4-FFF2-40B4-BE49-F238E27FC236}">
                <a16:creationId xmlns:a16="http://schemas.microsoft.com/office/drawing/2014/main" id="{BBE68A57-4D07-DED6-2561-CE570FD0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129639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">
            <a:extLst>
              <a:ext uri="{FF2B5EF4-FFF2-40B4-BE49-F238E27FC236}">
                <a16:creationId xmlns:a16="http://schemas.microsoft.com/office/drawing/2014/main" id="{90389335-D554-0C6B-07A4-7E3A691C78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502701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40CA38-42C7-1EDD-2BAD-1E871DCCD1B5}"/>
              </a:ext>
            </a:extLst>
          </p:cNvPr>
          <p:cNvSpPr txBox="1"/>
          <p:nvPr/>
        </p:nvSpPr>
        <p:spPr>
          <a:xfrm>
            <a:off x="830734" y="6492715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2123B5C-E385-DB3A-54CC-FD1FDD23F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4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4869A-A0F4-EF5F-F600-1BAA5B968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EEA80A-8C29-B4AC-2226-7C3914108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45" y="1151068"/>
            <a:ext cx="11499924" cy="5097068"/>
          </a:xfrm>
        </p:spPr>
        <p:txBody>
          <a:bodyPr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it-IT" sz="2400" b="1" noProof="1">
                <a:latin typeface="+mj-lt"/>
              </a:rPr>
              <a:t>Progetto Pettorina – 1° parte</a:t>
            </a:r>
          </a:p>
          <a:p>
            <a:pPr>
              <a:lnSpc>
                <a:spcPct val="200000"/>
              </a:lnSpc>
            </a:pPr>
            <a:r>
              <a:rPr lang="it-IT" sz="2400" dirty="0">
                <a:latin typeface="+mj-lt"/>
              </a:rPr>
              <a:t>Realizzazione prototipo per raccogliere i dati per lo sviluppo degli algoritmi. I segnali grezzi acquisisti e registrati on-board (SD card) per poi essere scaricati e analizzati off line.</a:t>
            </a:r>
          </a:p>
          <a:p>
            <a:pPr>
              <a:lnSpc>
                <a:spcPct val="200000"/>
              </a:lnSpc>
            </a:pPr>
            <a:r>
              <a:rPr lang="it-IT" sz="2400" dirty="0">
                <a:latin typeface="+mj-lt"/>
              </a:rPr>
              <a:t>Sviluppo app che via Bluetooth invierà dei marcatori per segnalare le azioni dell'ovino, come ad esempio “in movimento”, “fermo”, “mangia” ecc.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372C1F3-E530-B7CA-4322-E4E568A0F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88" y="133651"/>
            <a:ext cx="955022" cy="827117"/>
          </a:xfrm>
          <a:prstGeom prst="rect">
            <a:avLst/>
          </a:prstGeom>
        </p:spPr>
      </p:pic>
      <p:sp>
        <p:nvSpPr>
          <p:cNvPr id="8" name="Line 1">
            <a:extLst>
              <a:ext uri="{FF2B5EF4-FFF2-40B4-BE49-F238E27FC236}">
                <a16:creationId xmlns:a16="http://schemas.microsoft.com/office/drawing/2014/main" id="{414A0F9E-AF92-63B4-8A87-0F4AAFB15A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330116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9" name="Immagine 4" descr="cherubino_pant541.eps">
            <a:extLst>
              <a:ext uri="{FF2B5EF4-FFF2-40B4-BE49-F238E27FC236}">
                <a16:creationId xmlns:a16="http://schemas.microsoft.com/office/drawing/2014/main" id="{B99272CB-AA20-0985-39F3-84236891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129639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">
            <a:extLst>
              <a:ext uri="{FF2B5EF4-FFF2-40B4-BE49-F238E27FC236}">
                <a16:creationId xmlns:a16="http://schemas.microsoft.com/office/drawing/2014/main" id="{8FBF1644-B1C0-BC5F-9217-C42DD13D28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502701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BE9F28-F55A-DD12-00DF-7FF2F2731DCF}"/>
              </a:ext>
            </a:extLst>
          </p:cNvPr>
          <p:cNvSpPr txBox="1"/>
          <p:nvPr/>
        </p:nvSpPr>
        <p:spPr>
          <a:xfrm>
            <a:off x="830734" y="6492715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B03EC32-782C-8696-ADC1-757B6B33A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0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D991DD-8A3A-A5E8-E264-95F778651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3" y="1384300"/>
            <a:ext cx="10931525" cy="2384425"/>
          </a:xfrm>
        </p:spPr>
        <p:txBody>
          <a:bodyPr rtlCol="0">
            <a:normAutofit/>
          </a:bodyPr>
          <a:lstStyle/>
          <a:p>
            <a:pPr marL="0" indent="0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2200" i="1" dirty="0">
                <a:solidFill>
                  <a:srgbClr val="000000"/>
                </a:solidFill>
                <a:latin typeface="+mj-lt"/>
              </a:rPr>
              <a:t>Precision </a:t>
            </a:r>
            <a:r>
              <a:rPr lang="it-IT" sz="2200" i="1" dirty="0" err="1">
                <a:solidFill>
                  <a:srgbClr val="000000"/>
                </a:solidFill>
                <a:latin typeface="+mj-lt"/>
              </a:rPr>
              <a:t>Livestock</a:t>
            </a:r>
            <a:r>
              <a:rPr lang="it-IT" sz="2200" i="1" dirty="0">
                <a:solidFill>
                  <a:srgbClr val="000000"/>
                </a:solidFill>
                <a:latin typeface="+mj-lt"/>
              </a:rPr>
              <a:t> farming (PLF)</a:t>
            </a:r>
            <a:r>
              <a:rPr lang="it-IT" sz="2200" i="1" dirty="0">
                <a:solidFill>
                  <a:srgbClr val="2E2E2E"/>
                </a:solidFill>
                <a:latin typeface="+mj-lt"/>
              </a:rPr>
              <a:t> </a:t>
            </a:r>
            <a:r>
              <a:rPr lang="it-IT" sz="2200" i="1" dirty="0" err="1">
                <a:solidFill>
                  <a:srgbClr val="2E2E2E"/>
                </a:solidFill>
                <a:latin typeface="+mj-lt"/>
              </a:rPr>
              <a:t>is</a:t>
            </a:r>
            <a:r>
              <a:rPr lang="it-IT" sz="2200" i="1" dirty="0">
                <a:solidFill>
                  <a:srgbClr val="2E2E2E"/>
                </a:solidFill>
                <a:latin typeface="+mj-lt"/>
              </a:rPr>
              <a:t> </a:t>
            </a:r>
            <a:r>
              <a:rPr lang="it-IT" sz="2200" i="1" dirty="0" err="1">
                <a:solidFill>
                  <a:srgbClr val="2E2E2E"/>
                </a:solidFill>
                <a:latin typeface="+mj-lt"/>
              </a:rPr>
              <a:t>defined</a:t>
            </a:r>
            <a:r>
              <a:rPr lang="it-IT" sz="2200" i="1" dirty="0">
                <a:solidFill>
                  <a:srgbClr val="2E2E2E"/>
                </a:solidFill>
                <a:latin typeface="+mj-lt"/>
              </a:rPr>
              <a:t> </a:t>
            </a:r>
            <a:r>
              <a:rPr lang="it-IT" sz="2200" i="1" dirty="0" err="1">
                <a:solidFill>
                  <a:srgbClr val="2E2E2E"/>
                </a:solidFill>
                <a:latin typeface="+mj-lt"/>
              </a:rPr>
              <a:t>as</a:t>
            </a:r>
            <a:r>
              <a:rPr lang="it-IT" sz="2200" i="1" dirty="0">
                <a:solidFill>
                  <a:srgbClr val="2E2E2E"/>
                </a:solidFill>
                <a:latin typeface="+mj-lt"/>
              </a:rPr>
              <a:t> “</a:t>
            </a:r>
            <a:r>
              <a:rPr lang="it-IT" sz="2200" i="1" dirty="0" err="1">
                <a:solidFill>
                  <a:srgbClr val="2E2E2E"/>
                </a:solidFill>
                <a:latin typeface="+mj-lt"/>
              </a:rPr>
              <a:t>individual</a:t>
            </a:r>
            <a:r>
              <a:rPr lang="it-IT" sz="2200" i="1" dirty="0">
                <a:solidFill>
                  <a:srgbClr val="2E2E2E"/>
                </a:solidFill>
                <a:latin typeface="+mj-lt"/>
              </a:rPr>
              <a:t> </a:t>
            </a:r>
            <a:r>
              <a:rPr lang="it-IT" sz="2200" i="1" dirty="0" err="1">
                <a:solidFill>
                  <a:srgbClr val="2E2E2E"/>
                </a:solidFill>
                <a:latin typeface="+mj-lt"/>
              </a:rPr>
              <a:t>animal</a:t>
            </a:r>
            <a:r>
              <a:rPr lang="it-IT" sz="2200" i="1" dirty="0">
                <a:solidFill>
                  <a:srgbClr val="2E2E2E"/>
                </a:solidFill>
                <a:latin typeface="+mj-lt"/>
              </a:rPr>
              <a:t> management by </a:t>
            </a:r>
            <a:r>
              <a:rPr lang="it-IT" sz="2200" i="1" dirty="0" err="1">
                <a:solidFill>
                  <a:srgbClr val="2E2E2E"/>
                </a:solidFill>
                <a:latin typeface="+mj-lt"/>
              </a:rPr>
              <a:t>continuous</a:t>
            </a:r>
            <a:r>
              <a:rPr lang="it-IT" sz="2200" i="1" dirty="0">
                <a:solidFill>
                  <a:srgbClr val="2E2E2E"/>
                </a:solidFill>
                <a:latin typeface="+mj-lt"/>
              </a:rPr>
              <a:t> real-time monitoring of health, welfare, production/</a:t>
            </a:r>
            <a:r>
              <a:rPr lang="it-IT" sz="2200" i="1" dirty="0" err="1">
                <a:solidFill>
                  <a:srgbClr val="2E2E2E"/>
                </a:solidFill>
                <a:latin typeface="+mj-lt"/>
              </a:rPr>
              <a:t>reproduction</a:t>
            </a:r>
            <a:r>
              <a:rPr lang="it-IT" sz="2200" i="1" dirty="0">
                <a:solidFill>
                  <a:srgbClr val="2E2E2E"/>
                </a:solidFill>
                <a:latin typeface="+mj-lt"/>
              </a:rPr>
              <a:t>, and </a:t>
            </a:r>
            <a:r>
              <a:rPr lang="it-IT" sz="2200" i="1" dirty="0" err="1">
                <a:solidFill>
                  <a:srgbClr val="2E2E2E"/>
                </a:solidFill>
                <a:latin typeface="+mj-lt"/>
              </a:rPr>
              <a:t>environmental</a:t>
            </a:r>
            <a:r>
              <a:rPr lang="it-IT" sz="2200" i="1" dirty="0">
                <a:solidFill>
                  <a:srgbClr val="2E2E2E"/>
                </a:solidFill>
                <a:latin typeface="+mj-lt"/>
              </a:rPr>
              <a:t> impact” </a:t>
            </a:r>
            <a:r>
              <a:rPr lang="it-IT" sz="2200" i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it-IT" sz="2200" i="1" dirty="0" err="1">
                <a:solidFill>
                  <a:srgbClr val="000000"/>
                </a:solidFill>
                <a:latin typeface="+mj-lt"/>
              </a:rPr>
              <a:t>Berckmans</a:t>
            </a:r>
            <a:r>
              <a:rPr lang="it-IT" sz="2200" i="1" dirty="0">
                <a:solidFill>
                  <a:srgbClr val="000000"/>
                </a:solidFill>
                <a:latin typeface="+mj-lt"/>
              </a:rPr>
              <a:t>, 2017).</a:t>
            </a:r>
          </a:p>
          <a:p>
            <a:pPr marL="0" indent="0" fontAlgn="auto">
              <a:lnSpc>
                <a:spcPct val="2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22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Line 1">
            <a:extLst>
              <a:ext uri="{FF2B5EF4-FFF2-40B4-BE49-F238E27FC236}">
                <a16:creationId xmlns:a16="http://schemas.microsoft.com/office/drawing/2014/main" id="{CDEDEDA9-E750-9717-8F2C-022D4DA252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874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5125" name="Immagine 4" descr="cherubino_pant541.eps">
            <a:extLst>
              <a:ext uri="{FF2B5EF4-FFF2-40B4-BE49-F238E27FC236}">
                <a16:creationId xmlns:a16="http://schemas.microsoft.com/office/drawing/2014/main" id="{94AD428F-1158-0E26-0317-F45A7D0E1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AEADF64D-435E-14C2-AD15-FD389B5F66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262B3546-D96C-C9E4-25B3-FA548F3AE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75" y="201613"/>
            <a:ext cx="9539288" cy="1325562"/>
          </a:xfrm>
        </p:spPr>
        <p:txBody>
          <a:bodyPr/>
          <a:lstStyle/>
          <a:p>
            <a:r>
              <a:rPr lang="it-IT" altLang="it-IT" b="1"/>
              <a:t>PRECISION LIVESTOCK FARMING</a:t>
            </a:r>
            <a:endParaRPr lang="en-GB" altLang="it-IT" b="1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DACF6FDA-7B74-F930-FE48-45E682D7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8" y="0"/>
            <a:ext cx="48006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FC1F93-8E6A-7207-7F5B-98064F0840A7}"/>
              </a:ext>
            </a:extLst>
          </p:cNvPr>
          <p:cNvSpPr txBox="1"/>
          <p:nvPr/>
        </p:nvSpPr>
        <p:spPr>
          <a:xfrm>
            <a:off x="5770563" y="2857500"/>
            <a:ext cx="59975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000000"/>
                </a:solidFill>
                <a:latin typeface="+mj-lt"/>
              </a:rPr>
              <a:t>Word cloud: parole chiave dei partecipanti al corso avanzato "Precision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Livestock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Farming" (International Centre for Advanced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Mediterranean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Agronomic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 Studies (CIHEAM)-</a:t>
            </a:r>
            <a:r>
              <a:rPr lang="it-IT" dirty="0" err="1">
                <a:solidFill>
                  <a:srgbClr val="000000"/>
                </a:solidFill>
                <a:latin typeface="+mj-lt"/>
              </a:rPr>
              <a:t>Saragoza</a:t>
            </a:r>
            <a:r>
              <a:rPr lang="it-IT" dirty="0">
                <a:solidFill>
                  <a:srgbClr val="000000"/>
                </a:solidFill>
                <a:latin typeface="+mj-lt"/>
              </a:rPr>
              <a:t>).</a:t>
            </a:r>
            <a:endParaRPr lang="it-IT" dirty="0">
              <a:latin typeface="+mj-l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3C146D2-BCBD-A21C-6B03-E677F1CD4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60A49F-FDEC-D706-4A8C-BDEB303889B6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F7646-A58A-06E9-BF13-1F85E07CD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726D37-1A4B-2B2A-BB55-A7FD158CA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45" y="1151068"/>
            <a:ext cx="11499924" cy="509706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it-IT" sz="2400" b="1" noProof="1">
                <a:latin typeface="+mj-lt"/>
              </a:rPr>
              <a:t>Progetto Pettorina – 2° parte</a:t>
            </a:r>
          </a:p>
          <a:p>
            <a:pPr>
              <a:lnSpc>
                <a:spcPct val="150000"/>
              </a:lnSpc>
            </a:pPr>
            <a:r>
              <a:rPr lang="it-IT" sz="2200" dirty="0">
                <a:latin typeface="+mj-lt"/>
              </a:rPr>
              <a:t>Dati raccolti dovranno essere trasmessi wireless ad una stazione di ricezione che si trova nella zona di mungitura dove gli ovini si recano due volte al giorno.</a:t>
            </a:r>
          </a:p>
          <a:p>
            <a:pPr>
              <a:lnSpc>
                <a:spcPct val="150000"/>
              </a:lnSpc>
            </a:pPr>
            <a:r>
              <a:rPr lang="it-IT" sz="2200" dirty="0">
                <a:latin typeface="+mj-lt"/>
              </a:rPr>
              <a:t>Stazione di ricezione composta da router wi-fi con SIM card per la connessione a internet. </a:t>
            </a:r>
          </a:p>
          <a:p>
            <a:pPr>
              <a:lnSpc>
                <a:spcPct val="150000"/>
              </a:lnSpc>
            </a:pPr>
            <a:r>
              <a:rPr lang="it-IT" sz="2200" dirty="0">
                <a:latin typeface="+mj-lt"/>
              </a:rPr>
              <a:t>Quando l'animale entra nella zona di mungitura automaticamente il dispositivo si collega alla rete wi-fi ed invia i dati elaborati su cloud (database). Per la visualizzazione dei dati sarà sviluppato un apposita web </a:t>
            </a:r>
            <a:r>
              <a:rPr lang="it-IT" sz="2200" dirty="0" err="1">
                <a:latin typeface="+mj-lt"/>
              </a:rPr>
              <a:t>application</a:t>
            </a:r>
            <a:r>
              <a:rPr lang="it-IT" sz="22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it-IT" sz="2200" dirty="0">
                <a:latin typeface="+mj-lt"/>
              </a:rPr>
              <a:t>L'applicazione permetterà di visualizzare i dati, i grafici nel tempo e permetterà di avere uno storico delle acquisizioni.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7567D2A-6178-4B47-FD25-9D03FEDDF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88" y="133651"/>
            <a:ext cx="955022" cy="827117"/>
          </a:xfrm>
          <a:prstGeom prst="rect">
            <a:avLst/>
          </a:prstGeom>
        </p:spPr>
      </p:pic>
      <p:sp>
        <p:nvSpPr>
          <p:cNvPr id="8" name="Line 1">
            <a:extLst>
              <a:ext uri="{FF2B5EF4-FFF2-40B4-BE49-F238E27FC236}">
                <a16:creationId xmlns:a16="http://schemas.microsoft.com/office/drawing/2014/main" id="{AFD95EED-B220-59A7-9567-C92699E177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330116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9" name="Immagine 4" descr="cherubino_pant541.eps">
            <a:extLst>
              <a:ext uri="{FF2B5EF4-FFF2-40B4-BE49-F238E27FC236}">
                <a16:creationId xmlns:a16="http://schemas.microsoft.com/office/drawing/2014/main" id="{66E64F3A-04E2-C51D-9296-EACCB8C6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6129639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">
            <a:extLst>
              <a:ext uri="{FF2B5EF4-FFF2-40B4-BE49-F238E27FC236}">
                <a16:creationId xmlns:a16="http://schemas.microsoft.com/office/drawing/2014/main" id="{045DDAB4-F971-199A-7049-54F5A99E89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502701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73F802E-7CFA-CD0C-0346-C147D809D237}"/>
              </a:ext>
            </a:extLst>
          </p:cNvPr>
          <p:cNvSpPr txBox="1"/>
          <p:nvPr/>
        </p:nvSpPr>
        <p:spPr>
          <a:xfrm>
            <a:off x="830734" y="6492715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A9ECAEA-0DD3-1DC8-B861-C0B638033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55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0FC7A-09A2-41F6-1274-37448230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0117C6-21E8-1F33-EBA8-3406CE24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49" y="5326913"/>
            <a:ext cx="11017102" cy="1325563"/>
          </a:xfrm>
        </p:spPr>
        <p:txBody>
          <a:bodyPr/>
          <a:lstStyle/>
          <a:p>
            <a:pPr algn="ctr"/>
            <a:r>
              <a:rPr lang="it-IT" noProof="0" dirty="0"/>
              <a:t>GRAZIE</a:t>
            </a:r>
            <a:endParaRPr lang="en-GB" dirty="0"/>
          </a:p>
        </p:txBody>
      </p:sp>
      <p:pic>
        <p:nvPicPr>
          <p:cNvPr id="6" name="Immagine 5" descr="Immagine che contiene vestiti, persona, jeans, calzature&#10;&#10;Il contenuto generato dall'IA potrebbe non essere corretto.">
            <a:extLst>
              <a:ext uri="{FF2B5EF4-FFF2-40B4-BE49-F238E27FC236}">
                <a16:creationId xmlns:a16="http://schemas.microsoft.com/office/drawing/2014/main" id="{0227200F-52FB-D1DD-879F-1FFBE5986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347" y="120765"/>
            <a:ext cx="8105306" cy="5355003"/>
          </a:xfrm>
          <a:prstGeom prst="rect">
            <a:avLst/>
          </a:prstGeom>
        </p:spPr>
      </p:pic>
      <p:sp>
        <p:nvSpPr>
          <p:cNvPr id="3" name="Line 1">
            <a:extLst>
              <a:ext uri="{FF2B5EF4-FFF2-40B4-BE49-F238E27FC236}">
                <a16:creationId xmlns:a16="http://schemas.microsoft.com/office/drawing/2014/main" id="{19DF2F7D-BC5A-9C94-6971-610D058A22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4" name="Immagine 4" descr="cherubino_pant541.eps">
            <a:extLst>
              <a:ext uri="{FF2B5EF4-FFF2-40B4-BE49-F238E27FC236}">
                <a16:creationId xmlns:a16="http://schemas.microsoft.com/office/drawing/2014/main" id="{6B29B14D-7741-ED8F-2020-CCCDF2586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>
            <a:extLst>
              <a:ext uri="{FF2B5EF4-FFF2-40B4-BE49-F238E27FC236}">
                <a16:creationId xmlns:a16="http://schemas.microsoft.com/office/drawing/2014/main" id="{EB8ABCF5-B6B5-08D2-570E-B0660038A2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A85E43-BE12-C754-6C97-70E7C36929FE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33F4580-F564-1367-256F-86E1059E1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1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F2B310CD-5C9A-1AB8-2869-A1FF710834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6B6081C9-ABCA-29BB-E3CC-BAC1929DB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F791B129-FEA9-1875-F2C9-629955BAFB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7177" name="Titolo 8">
            <a:extLst>
              <a:ext uri="{FF2B5EF4-FFF2-40B4-BE49-F238E27FC236}">
                <a16:creationId xmlns:a16="http://schemas.microsoft.com/office/drawing/2014/main" id="{1A86640D-F793-9579-7897-BC0BAA42E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722" y="23813"/>
            <a:ext cx="9459591" cy="1325562"/>
          </a:xfrm>
        </p:spPr>
        <p:txBody>
          <a:bodyPr/>
          <a:lstStyle/>
          <a:p>
            <a:pPr algn="ctr"/>
            <a:r>
              <a:rPr lang="it-IT" sz="4400" b="1" dirty="0">
                <a:ea typeface="Calibri" charset="0"/>
                <a:cs typeface="Calibri" charset="0"/>
              </a:rPr>
              <a:t>PLF</a:t>
            </a:r>
            <a:endParaRPr lang="it-IT" sz="4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AD7E26-F875-EE13-1549-7BA300235527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C542A5-2CD6-20DB-182C-BCDCFB01F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15C5C78F-748B-69DC-6128-795D6F3A2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544" y="1153943"/>
            <a:ext cx="10499734" cy="466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45BA40-DFC3-DD5B-0141-735D5DD05E28}"/>
              </a:ext>
            </a:extLst>
          </p:cNvPr>
          <p:cNvSpPr txBox="1"/>
          <p:nvPr/>
        </p:nvSpPr>
        <p:spPr>
          <a:xfrm>
            <a:off x="9853345" y="5919736"/>
            <a:ext cx="2185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Kleen e </a:t>
            </a:r>
            <a:r>
              <a:rPr lang="it-IT" sz="1600" dirty="0" err="1">
                <a:latin typeface="+mj-lt"/>
              </a:rPr>
              <a:t>Guatteo</a:t>
            </a:r>
            <a:r>
              <a:rPr lang="it-IT" sz="1600" dirty="0">
                <a:latin typeface="+mj-lt"/>
              </a:rPr>
              <a:t>, 2023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B2FE3-34E5-9852-ED35-50C18627C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443DCFD6-253C-0BF7-0BCF-C41E6B76B0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748B6950-38AA-EBDA-7F45-C33420FA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161C0AB0-3BF9-93BE-8D26-752E2F2594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0C8A00-AEF9-C7A1-A32D-2A73B73DA0B4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930BAF-A64C-A308-2440-D400B9FD8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CB7450E-D787-7254-61F3-8F10914BC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47" y="1104527"/>
            <a:ext cx="9246466" cy="49359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7931C1-0FDB-A341-C3A8-21F2843F3BAB}"/>
              </a:ext>
            </a:extLst>
          </p:cNvPr>
          <p:cNvSpPr txBox="1"/>
          <p:nvPr/>
        </p:nvSpPr>
        <p:spPr>
          <a:xfrm>
            <a:off x="9853345" y="5919736"/>
            <a:ext cx="2185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+mj-lt"/>
              </a:rPr>
              <a:t>Kleen e </a:t>
            </a:r>
            <a:r>
              <a:rPr lang="it-IT" sz="1600" dirty="0" err="1">
                <a:latin typeface="+mj-lt"/>
              </a:rPr>
              <a:t>Guatteo</a:t>
            </a:r>
            <a:r>
              <a:rPr lang="it-IT" sz="1600" dirty="0">
                <a:latin typeface="+mj-lt"/>
              </a:rPr>
              <a:t>, 2023</a:t>
            </a:r>
          </a:p>
        </p:txBody>
      </p:sp>
      <p:sp>
        <p:nvSpPr>
          <p:cNvPr id="14" name="Titolo 8">
            <a:extLst>
              <a:ext uri="{FF2B5EF4-FFF2-40B4-BE49-F238E27FC236}">
                <a16:creationId xmlns:a16="http://schemas.microsoft.com/office/drawing/2014/main" id="{901B6E0E-DF7B-655F-4656-7D16B2689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722" y="182434"/>
            <a:ext cx="9459591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 eaLnBrk="1" hangingPunct="1"/>
            <a:r>
              <a:rPr lang="it-IT" b="1">
                <a:ea typeface="Calibri" charset="0"/>
                <a:cs typeface="Calibri" charset="0"/>
              </a:rPr>
              <a:t>PLF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683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C28D0-A410-647B-FA64-85583ABBA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0C9403DE-109F-02A0-E3B0-CE70359BFB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234025B3-9AD8-E6E9-A637-5EA8D9BA1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3FC32AC4-C719-3924-917B-9E29FF9246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451C8C-C95C-9C13-ACBA-C1F7333EE914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3E5214-542D-4CD7-68CD-BEFC7FCB7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ED00CE9-D53C-C564-FF56-BEA1DD2BE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26" y="1013793"/>
            <a:ext cx="9243339" cy="525141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26138A1-1099-48CC-3259-DDFF4DEB0EB1}"/>
              </a:ext>
            </a:extLst>
          </p:cNvPr>
          <p:cNvSpPr txBox="1"/>
          <p:nvPr/>
        </p:nvSpPr>
        <p:spPr>
          <a:xfrm>
            <a:off x="9773546" y="5921658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+mj-lt"/>
              </a:rPr>
              <a:t>Lovarelli</a:t>
            </a:r>
            <a:r>
              <a:rPr lang="it-IT" sz="1600" dirty="0">
                <a:latin typeface="+mj-lt"/>
              </a:rPr>
              <a:t> et al., 2020</a:t>
            </a:r>
          </a:p>
        </p:txBody>
      </p:sp>
      <p:sp>
        <p:nvSpPr>
          <p:cNvPr id="10" name="Titolo 8">
            <a:extLst>
              <a:ext uri="{FF2B5EF4-FFF2-40B4-BE49-F238E27FC236}">
                <a16:creationId xmlns:a16="http://schemas.microsoft.com/office/drawing/2014/main" id="{96B37B1B-235B-B57F-5E78-0ED3B756C6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722" y="23813"/>
            <a:ext cx="9459591" cy="1325562"/>
          </a:xfrm>
        </p:spPr>
        <p:txBody>
          <a:bodyPr/>
          <a:lstStyle/>
          <a:p>
            <a:pPr algn="ctr"/>
            <a:r>
              <a:rPr lang="it-IT" sz="4400" b="1" dirty="0">
                <a:ea typeface="Calibri" charset="0"/>
                <a:cs typeface="Calibri" charset="0"/>
              </a:rPr>
              <a:t>PLF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1470544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0DA7-4CA8-0F35-9965-AB932F60A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37CBD72F-4CDD-5CF0-766C-F508995BBB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75920B7B-544A-FEFD-652A-02063282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269E60B0-1977-5006-7750-1CA61EE1F6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A541C1-90DF-A735-DD56-489EB81FC386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0014FB-63AD-C94C-7175-762B6FAE2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98FF96-D66A-73BA-B55D-AA6DA31D6BB7}"/>
              </a:ext>
            </a:extLst>
          </p:cNvPr>
          <p:cNvSpPr txBox="1"/>
          <p:nvPr/>
        </p:nvSpPr>
        <p:spPr>
          <a:xfrm>
            <a:off x="9773546" y="5921658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+mj-lt"/>
              </a:rPr>
              <a:t>Lovarelli</a:t>
            </a:r>
            <a:r>
              <a:rPr lang="it-IT" sz="1600" dirty="0">
                <a:latin typeface="+mj-lt"/>
              </a:rPr>
              <a:t> et al., 2020</a:t>
            </a:r>
          </a:p>
        </p:txBody>
      </p:sp>
      <p:sp>
        <p:nvSpPr>
          <p:cNvPr id="10" name="Titolo 8">
            <a:extLst>
              <a:ext uri="{FF2B5EF4-FFF2-40B4-BE49-F238E27FC236}">
                <a16:creationId xmlns:a16="http://schemas.microsoft.com/office/drawing/2014/main" id="{917B4CAE-B24E-0EB4-92E7-1CDE1D09C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722" y="23813"/>
            <a:ext cx="9459591" cy="1325562"/>
          </a:xfrm>
        </p:spPr>
        <p:txBody>
          <a:bodyPr/>
          <a:lstStyle/>
          <a:p>
            <a:pPr algn="ctr"/>
            <a:r>
              <a:rPr lang="it-IT" sz="4400" b="1" dirty="0">
                <a:solidFill>
                  <a:srgbClr val="FF0000"/>
                </a:solidFill>
                <a:ea typeface="Calibri" charset="0"/>
                <a:cs typeface="Calibri" charset="0"/>
              </a:rPr>
              <a:t>Sostenibilità economica</a:t>
            </a:r>
            <a:br>
              <a:rPr lang="it-IT" sz="4400" b="1" dirty="0">
                <a:solidFill>
                  <a:srgbClr val="FF0000"/>
                </a:solidFill>
                <a:ea typeface="Calibri" charset="0"/>
                <a:cs typeface="Calibri" charset="0"/>
              </a:rPr>
            </a:br>
            <a:r>
              <a:rPr lang="it-IT" sz="2400" b="1" dirty="0">
                <a:solidFill>
                  <a:srgbClr val="FF0000"/>
                </a:solidFill>
                <a:ea typeface="Calibri" charset="0"/>
                <a:cs typeface="Calibri" charset="0"/>
              </a:rPr>
              <a:t>(Impatto sulle finanze aziendali)</a:t>
            </a:r>
            <a:endParaRPr lang="it-IT" sz="44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428FBE-5463-EE82-4E1D-96307BA55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16" y="1094601"/>
            <a:ext cx="11365784" cy="499633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Idealmente, uno strumento di allevamento di precisione dovrebbe consentire di recuperare l'investimento.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Esiste un'ampia gamma di tecnologie, ciascuna con la propria redditività che dipendono da:</a:t>
            </a:r>
          </a:p>
          <a:p>
            <a:pPr lvl="1">
              <a:lnSpc>
                <a:spcPct val="150000"/>
              </a:lnSpc>
            </a:pPr>
            <a:r>
              <a:rPr lang="it-IT" noProof="1">
                <a:latin typeface="+mj-lt"/>
              </a:rPr>
              <a:t>tipo di strumento PLF</a:t>
            </a:r>
          </a:p>
          <a:p>
            <a:pPr lvl="1">
              <a:lnSpc>
                <a:spcPct val="150000"/>
              </a:lnSpc>
            </a:pPr>
            <a:r>
              <a:rPr lang="it-IT" noProof="1">
                <a:latin typeface="+mj-lt"/>
              </a:rPr>
              <a:t>tipo di azienda agricola in cui viene utilizzato</a:t>
            </a:r>
          </a:p>
          <a:p>
            <a:pPr lvl="1">
              <a:lnSpc>
                <a:spcPct val="150000"/>
              </a:lnSpc>
            </a:pPr>
            <a:r>
              <a:rPr lang="it-IT" noProof="1">
                <a:latin typeface="+mj-lt"/>
              </a:rPr>
              <a:t>utilizzo allarmi da parte degli allevatori </a:t>
            </a:r>
            <a:r>
              <a:rPr lang="it-IT" noProof="1">
                <a:latin typeface="+mj-lt"/>
                <a:sym typeface="Wingdings" pitchFamily="2" charset="2"/>
              </a:rPr>
              <a:t></a:t>
            </a:r>
            <a:r>
              <a:rPr lang="it-IT" noProof="1">
                <a:latin typeface="+mj-lt"/>
              </a:rPr>
              <a:t> in che modo questo modifica la gestione?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Risultati economici da valutare e dipendono da azienda ad azienda.</a:t>
            </a:r>
          </a:p>
        </p:txBody>
      </p:sp>
    </p:spTree>
    <p:extLst>
      <p:ext uri="{BB962C8B-B14F-4D97-AF65-F5344CB8AC3E}">
        <p14:creationId xmlns:p14="http://schemas.microsoft.com/office/powerpoint/2010/main" val="3414172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4A35A-D18C-9490-9744-845AE6588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48C2F878-0CD4-D04C-EA7C-E8E4A81ACB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E8CB23D1-A60D-848C-AE81-017F5C39D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ED247AEB-243F-4EA4-5B3B-DB7F14472C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3A3EB8-1749-166E-4F30-17E1D23A121E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FA425D-B005-18D5-0A29-B355DD024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6C8E10-E491-AC59-86C8-55BF58E87E1A}"/>
              </a:ext>
            </a:extLst>
          </p:cNvPr>
          <p:cNvSpPr txBox="1"/>
          <p:nvPr/>
        </p:nvSpPr>
        <p:spPr>
          <a:xfrm>
            <a:off x="9773546" y="5921658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+mj-lt"/>
              </a:rPr>
              <a:t>Lovarelli</a:t>
            </a:r>
            <a:r>
              <a:rPr lang="it-IT" sz="1600" dirty="0">
                <a:latin typeface="+mj-lt"/>
              </a:rPr>
              <a:t> et al., 2020</a:t>
            </a:r>
          </a:p>
        </p:txBody>
      </p:sp>
      <p:sp>
        <p:nvSpPr>
          <p:cNvPr id="10" name="Titolo 8">
            <a:extLst>
              <a:ext uri="{FF2B5EF4-FFF2-40B4-BE49-F238E27FC236}">
                <a16:creationId xmlns:a16="http://schemas.microsoft.com/office/drawing/2014/main" id="{5D7B1F77-685F-3BB8-C160-D21057F413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722" y="23813"/>
            <a:ext cx="9459591" cy="1325562"/>
          </a:xfrm>
        </p:spPr>
        <p:txBody>
          <a:bodyPr/>
          <a:lstStyle/>
          <a:p>
            <a:pPr algn="ctr"/>
            <a:r>
              <a:rPr lang="it-IT" sz="4400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charset="0"/>
                <a:cs typeface="Calibri" charset="0"/>
              </a:rPr>
              <a:t>Sostenibilità sociale</a:t>
            </a:r>
            <a:br>
              <a:rPr lang="it-IT" sz="4400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charset="0"/>
                <a:cs typeface="Calibri" charset="0"/>
              </a:rPr>
            </a:br>
            <a:r>
              <a:rPr lang="it-IT" sz="2400" b="1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charset="0"/>
                <a:cs typeface="Calibri" charset="0"/>
              </a:rPr>
              <a:t>(Impatto sulle interazioni uomo-animale)</a:t>
            </a:r>
            <a:endParaRPr lang="it-IT" sz="4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1F1316-1D25-911D-2E98-FF1C425F2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263" y="1094600"/>
            <a:ext cx="10997295" cy="527444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• Tecnologie che consentono di risparmiare tempo (da reinvestire nella gestione dell'azienda agricola o in attività personali)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• Cambia la natura del lavoro (da lavoro manuale/fisico a lavoro basato sull'uso del computer e su sistemi meccanici)</a:t>
            </a:r>
          </a:p>
          <a:p>
            <a:pPr lvl="1">
              <a:lnSpc>
                <a:spcPct val="150000"/>
              </a:lnSpc>
            </a:pPr>
            <a:r>
              <a:rPr lang="it-IT" sz="2000" noProof="1">
                <a:latin typeface="+mj-lt"/>
              </a:rPr>
              <a:t>Gli agricoltori necessitano di formazione</a:t>
            </a:r>
          </a:p>
          <a:p>
            <a:pPr lvl="1">
              <a:lnSpc>
                <a:spcPct val="150000"/>
              </a:lnSpc>
            </a:pPr>
            <a:r>
              <a:rPr lang="it-IT" sz="2000" noProof="1">
                <a:latin typeface="+mj-lt"/>
              </a:rPr>
              <a:t>Aumenta il carico di lavoro mentale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• Riduzione interazioni tra allevatori e animali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• Percezione sociale delle aziende agricole e degli agricoltori (possibile allontanamento consumatori poiché aziende considerate come </a:t>
            </a:r>
            <a:r>
              <a:rPr lang="it-IT" sz="2400" noProof="1"/>
              <a:t>“</a:t>
            </a:r>
            <a:r>
              <a:rPr lang="it-IT" sz="2400" noProof="1">
                <a:latin typeface="+mj-lt"/>
              </a:rPr>
              <a:t>fabbriche</a:t>
            </a:r>
            <a:r>
              <a:rPr lang="it-IT" sz="2400" noProof="1"/>
              <a:t>”)</a:t>
            </a:r>
            <a:endParaRPr lang="it-IT" sz="2400" noProof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3502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9A574-B568-05A3-8CEF-F32D1716B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">
            <a:extLst>
              <a:ext uri="{FF2B5EF4-FFF2-40B4-BE49-F238E27FC236}">
                <a16:creationId xmlns:a16="http://schemas.microsoft.com/office/drawing/2014/main" id="{D14489E2-5552-4E6F-9A86-38D20EAEED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7173" name="Immagine 4" descr="cherubino_pant541.eps">
            <a:extLst>
              <a:ext uri="{FF2B5EF4-FFF2-40B4-BE49-F238E27FC236}">
                <a16:creationId xmlns:a16="http://schemas.microsoft.com/office/drawing/2014/main" id="{759F9A34-B482-1B79-B8A2-D8344B17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25A41AD4-2A44-F9B5-5FFE-B1F525A5ED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567956-79F4-ED32-9AB1-9ADC7E35E23E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066266-0D15-04E3-7E57-5CDC47AE9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0A7D7F-6F18-8961-483F-39BB905EC266}"/>
              </a:ext>
            </a:extLst>
          </p:cNvPr>
          <p:cNvSpPr txBox="1"/>
          <p:nvPr/>
        </p:nvSpPr>
        <p:spPr>
          <a:xfrm>
            <a:off x="9773546" y="5921658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+mj-lt"/>
              </a:rPr>
              <a:t>Lovarelli</a:t>
            </a:r>
            <a:r>
              <a:rPr lang="it-IT" sz="1600" dirty="0">
                <a:latin typeface="+mj-lt"/>
              </a:rPr>
              <a:t> et al., 2020</a:t>
            </a:r>
          </a:p>
        </p:txBody>
      </p:sp>
      <p:sp>
        <p:nvSpPr>
          <p:cNvPr id="10" name="Titolo 8">
            <a:extLst>
              <a:ext uri="{FF2B5EF4-FFF2-40B4-BE49-F238E27FC236}">
                <a16:creationId xmlns:a16="http://schemas.microsoft.com/office/drawing/2014/main" id="{6E727DFE-1621-320D-67C6-D5FD6FD2EB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1722" y="23813"/>
            <a:ext cx="9459591" cy="1325562"/>
          </a:xfrm>
        </p:spPr>
        <p:txBody>
          <a:bodyPr/>
          <a:lstStyle/>
          <a:p>
            <a:pPr algn="ctr"/>
            <a:r>
              <a:rPr lang="it-IT" sz="4400" b="1" dirty="0">
                <a:solidFill>
                  <a:srgbClr val="0070C0"/>
                </a:solidFill>
                <a:ea typeface="Calibri" charset="0"/>
                <a:cs typeface="Calibri" charset="0"/>
              </a:rPr>
              <a:t>Sostenibilità ambientale</a:t>
            </a:r>
            <a:br>
              <a:rPr lang="it-IT" sz="4400" b="1" dirty="0">
                <a:solidFill>
                  <a:srgbClr val="0070C0"/>
                </a:solidFill>
                <a:ea typeface="Calibri" charset="0"/>
                <a:cs typeface="Calibri" charset="0"/>
              </a:rPr>
            </a:br>
            <a:r>
              <a:rPr lang="it-IT" sz="2400" b="1" dirty="0">
                <a:solidFill>
                  <a:srgbClr val="0070C0"/>
                </a:solidFill>
                <a:ea typeface="Calibri" charset="0"/>
                <a:cs typeface="Calibri" charset="0"/>
              </a:rPr>
              <a:t>(Impatto sull’ecosistema)</a:t>
            </a:r>
            <a:endParaRPr lang="it-IT" sz="4400" dirty="0">
              <a:solidFill>
                <a:srgbClr val="0070C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A59C0B-3582-F6BF-EC44-3780BA2E4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15" y="1094600"/>
            <a:ext cx="11527719" cy="527444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sz="2400" u="sng" noProof="1">
                <a:latin typeface="+mj-lt"/>
              </a:rPr>
              <a:t>Riduzione di emissioni gas serra e metalli pesanti dati da: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▪ Maggiore efficienza (es. maggiore fertilità </a:t>
            </a:r>
            <a:r>
              <a:rPr lang="it-IT" sz="2400" noProof="1">
                <a:latin typeface="+mj-lt"/>
                <a:sym typeface="Wingdings" pitchFamily="2" charset="2"/>
              </a:rPr>
              <a:t></a:t>
            </a:r>
            <a:r>
              <a:rPr lang="it-IT" sz="2400" noProof="1">
                <a:latin typeface="+mj-lt"/>
              </a:rPr>
              <a:t> ottimizzazione della produzione)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u="sng" noProof="1">
                <a:latin typeface="+mj-lt"/>
              </a:rPr>
              <a:t>Riduzione uso di antibiotici: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▪ Diagnosi precoce delle malattie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▪ Decisioni terapeutiche personalizzate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▪ Miglioramento della diagnostica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2400" noProof="1">
                <a:latin typeface="+mj-lt"/>
              </a:rPr>
              <a:t>▪ Gestione degli antimicrobici basata sui dati</a:t>
            </a:r>
          </a:p>
        </p:txBody>
      </p:sp>
    </p:spTree>
    <p:extLst>
      <p:ext uri="{BB962C8B-B14F-4D97-AF65-F5344CB8AC3E}">
        <p14:creationId xmlns:p14="http://schemas.microsoft.com/office/powerpoint/2010/main" val="234060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26FCC-48A7-283A-76B8-544C6704D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8AD68B-C6E4-D25F-8441-54216EE90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9330" y="5477452"/>
            <a:ext cx="6516128" cy="1033542"/>
          </a:xfrm>
        </p:spPr>
        <p:txBody>
          <a:bodyPr>
            <a:normAutofit fontScale="90000"/>
          </a:bodyPr>
          <a:lstStyle/>
          <a:p>
            <a:r>
              <a:rPr lang="it-IT" noProof="1"/>
              <a:t>Tecnologie in aziende zootecniche toscane</a:t>
            </a:r>
          </a:p>
        </p:txBody>
      </p:sp>
      <p:sp>
        <p:nvSpPr>
          <p:cNvPr id="7" name="Line 1">
            <a:extLst>
              <a:ext uri="{FF2B5EF4-FFF2-40B4-BE49-F238E27FC236}">
                <a16:creationId xmlns:a16="http://schemas.microsoft.com/office/drawing/2014/main" id="{E84845E3-7317-69EE-69B2-992E1690CD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865" y="196465"/>
            <a:ext cx="232931" cy="5738813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pic>
        <p:nvPicPr>
          <p:cNvPr id="9" name="Immagine 4" descr="cherubino_pant541.eps">
            <a:extLst>
              <a:ext uri="{FF2B5EF4-FFF2-40B4-BE49-F238E27FC236}">
                <a16:creationId xmlns:a16="http://schemas.microsoft.com/office/drawing/2014/main" id="{2E5AEB22-6D15-AA05-B1DF-3F6F1912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995988"/>
            <a:ext cx="7302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">
            <a:extLst>
              <a:ext uri="{FF2B5EF4-FFF2-40B4-BE49-F238E27FC236}">
                <a16:creationId xmlns:a16="http://schemas.microsoft.com/office/drawing/2014/main" id="{0E2844A7-AC94-71B3-7006-FE22639D59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065" y="6369050"/>
            <a:ext cx="10499734" cy="0"/>
          </a:xfrm>
          <a:prstGeom prst="line">
            <a:avLst/>
          </a:prstGeom>
          <a:noFill/>
          <a:ln w="25400">
            <a:gradFill flip="none" rotWithShape="1">
              <a:gsLst>
                <a:gs pos="43000">
                  <a:srgbClr val="124C86"/>
                </a:gs>
                <a:gs pos="100000">
                  <a:prstClr val="white"/>
                </a:gs>
              </a:gsLst>
              <a:lin ang="10800000" scaled="0"/>
              <a:tileRect/>
            </a:gradFill>
            <a:miter lim="800000"/>
            <a:headEnd/>
            <a:tailEnd/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j-lt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48B6A7D-68A8-392D-FC7B-37B16C2E86C2}"/>
              </a:ext>
            </a:extLst>
          </p:cNvPr>
          <p:cNvSpPr txBox="1"/>
          <p:nvPr/>
        </p:nvSpPr>
        <p:spPr>
          <a:xfrm>
            <a:off x="830734" y="6359064"/>
            <a:ext cx="1897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+mj-lt"/>
              </a:rPr>
              <a:t>Dr. Luca Turini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C135447-5321-51F0-5358-BA967D658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028" y="0"/>
            <a:ext cx="854972" cy="7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982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10426</TotalTime>
  <Words>897</Words>
  <Application>Microsoft Macintosh PowerPoint</Application>
  <PresentationFormat>Widescreen</PresentationFormat>
  <Paragraphs>121</Paragraphs>
  <Slides>21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di Office</vt:lpstr>
      <vt:lpstr>Progetti/casi studio Toscani a tema: Tecnologico/gestionale e Digitalizzazione </vt:lpstr>
      <vt:lpstr>PRECISION LIVESTOCK FARMING</vt:lpstr>
      <vt:lpstr>PLF</vt:lpstr>
      <vt:lpstr>Presentazione standard di PowerPoint</vt:lpstr>
      <vt:lpstr>PLF</vt:lpstr>
      <vt:lpstr>Sostenibilità economica (Impatto sulle finanze aziendali)</vt:lpstr>
      <vt:lpstr>Sostenibilità sociale (Impatto sulle interazioni uomo-animale)</vt:lpstr>
      <vt:lpstr>Sostenibilità ambientale (Impatto sull’ecosistema)</vt:lpstr>
      <vt:lpstr>Tecnologie in aziende zootecniche toscane</vt:lpstr>
      <vt:lpstr>Principali realtà zootecniche toscane (Sistemi semi-estensivi)</vt:lpstr>
      <vt:lpstr>Principali realtà zootecniche toscane (Sistemi semi-estensivi)</vt:lpstr>
      <vt:lpstr>Principali realtà zootecniche toscane (Sistemi semi-estensivi)</vt:lpstr>
      <vt:lpstr>Principali realtà zootecniche toscane (Sistemi semi-estensivi)</vt:lpstr>
      <vt:lpstr>Progetto PrecisionSheep 2.0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Gestione riproduttiva nell’allevamento suino intensivo</dc:title>
  <dc:creator>Luca Turini</dc:creator>
  <cp:lastModifiedBy>Luca Turini</cp:lastModifiedBy>
  <cp:revision>859</cp:revision>
  <dcterms:created xsi:type="dcterms:W3CDTF">2018-04-11T11:00:16Z</dcterms:created>
  <dcterms:modified xsi:type="dcterms:W3CDTF">2026-06-22T21:52:40Z</dcterms:modified>
</cp:coreProperties>
</file>