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theme/theme1.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media/image1.jpeg" ContentType="image/jpeg"/>
  <Override PartName="/ppt/media/image2.png" ContentType="image/png"/>
  <Override PartName="/ppt/media/image3.jpeg" ContentType="image/jpeg"/>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presProps.xml" ContentType="application/vnd.openxmlformats-officedocument.presentationml.presProps+xml"/>
  <Override PartName="/ppt/_rels/presentation.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51435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presProps" Target="presProps.xml"/>
</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795680-F0C6-40B4-8394-67444C728052}" type="doc">
      <dgm:prSet loTypeId="urn:microsoft.com/office/officeart/2005/8/layout/default" loCatId="list" qsTypeId="urn:microsoft.com/office/officeart/2005/8/quickstyle/simple1" qsCatId="simple" csTypeId="urn:microsoft.com/office/officeart/2005/8/colors/colorful3" csCatId="colorful" phldr="1"/>
      <dgm:spPr/>
      <dgm:t>
        <a:bodyPr/>
        <a:lstStyle/>
        <a:p>
          <a:endParaRPr lang="it-IT"/>
        </a:p>
      </dgm:t>
    </dgm:pt>
    <dgm:pt modelId="{F5F226B5-027F-42E3-AE96-01588173875B}">
      <dgm:prSet phldrT="[Testo]"/>
      <dgm:spPr/>
      <dgm:t>
        <a:bodyPr/>
        <a:lstStyle/>
        <a:p>
          <a:pPr>
            <a:buFontTx/>
            <a:buChar char="-"/>
          </a:pPr>
          <a:r>
            <a:rPr lang="it-IT" b="1" dirty="0">
              <a:solidFill>
                <a:srgbClr val="002060"/>
              </a:solidFill>
              <a:latin typeface="Comic Sans MS" panose="030F0702030302020204" pitchFamily="66" charset="0"/>
            </a:rPr>
            <a:t>Co-creazione di conoscenze tra i partecipanti</a:t>
          </a:r>
          <a:endParaRPr lang="it-IT" dirty="0">
            <a:solidFill>
              <a:srgbClr val="002060"/>
            </a:solidFill>
          </a:endParaRPr>
        </a:p>
      </dgm:t>
    </dgm:pt>
    <dgm:pt modelId="{E92A7CAE-C30C-4FB2-858F-08A3766C5C3C}" type="parTrans" cxnId="{866F5BD7-2725-41EC-B95E-78B1381522BE}">
      <dgm:prSet/>
      <dgm:spPr/>
      <dgm:t>
        <a:bodyPr/>
        <a:lstStyle/>
        <a:p>
          <a:endParaRPr lang="it-IT"/>
        </a:p>
      </dgm:t>
    </dgm:pt>
    <dgm:pt modelId="{7D0E5655-D86A-4FCB-AEA0-E53C3CD3DB96}" type="sibTrans" cxnId="{866F5BD7-2725-41EC-B95E-78B1381522BE}">
      <dgm:prSet/>
      <dgm:spPr/>
      <dgm:t>
        <a:bodyPr/>
        <a:lstStyle/>
        <a:p>
          <a:endParaRPr lang="it-IT"/>
        </a:p>
      </dgm:t>
    </dgm:pt>
    <dgm:pt modelId="{8DA7FC92-2EF2-4AF1-A491-C4150A2476E1}">
      <dgm:prSet phldrT="[Testo]"/>
      <dgm:spPr/>
      <dgm:t>
        <a:bodyPr/>
        <a:lstStyle/>
        <a:p>
          <a:pPr>
            <a:buFontTx/>
            <a:buChar char="-"/>
          </a:pPr>
          <a:r>
            <a:rPr lang="it-IT" b="1" dirty="0">
              <a:solidFill>
                <a:srgbClr val="002060"/>
              </a:solidFill>
              <a:latin typeface="Comic Sans MS" panose="030F0702030302020204" pitchFamily="66" charset="0"/>
            </a:rPr>
            <a:t>Adozione di innovazione</a:t>
          </a:r>
          <a:r>
            <a:rPr lang="it-IT" dirty="0">
              <a:solidFill>
                <a:srgbClr val="002060"/>
              </a:solidFill>
              <a:latin typeface="Comic Sans MS" panose="030F0702030302020204" pitchFamily="66" charset="0"/>
            </a:rPr>
            <a:t>: trasferimenti di nuove opportunità, novità o esperienze pratiche</a:t>
          </a:r>
          <a:endParaRPr lang="it-IT" dirty="0">
            <a:solidFill>
              <a:srgbClr val="002060"/>
            </a:solidFill>
          </a:endParaRPr>
        </a:p>
      </dgm:t>
    </dgm:pt>
    <dgm:pt modelId="{09916F82-B1BC-4D86-8739-7C36D4652969}" type="parTrans" cxnId="{920AEA7F-02D9-4A04-A549-173861A002A7}">
      <dgm:prSet/>
      <dgm:spPr/>
      <dgm:t>
        <a:bodyPr/>
        <a:lstStyle/>
        <a:p>
          <a:endParaRPr lang="it-IT"/>
        </a:p>
      </dgm:t>
    </dgm:pt>
    <dgm:pt modelId="{68B49FC4-9CDF-45C3-9D73-70F9A1C2807E}" type="sibTrans" cxnId="{920AEA7F-02D9-4A04-A549-173861A002A7}">
      <dgm:prSet/>
      <dgm:spPr/>
      <dgm:t>
        <a:bodyPr/>
        <a:lstStyle/>
        <a:p>
          <a:endParaRPr lang="it-IT"/>
        </a:p>
      </dgm:t>
    </dgm:pt>
    <dgm:pt modelId="{A1470C25-2705-41B4-B6DA-8D942486CB64}">
      <dgm:prSet phldrT="[Testo]"/>
      <dgm:spPr/>
      <dgm:t>
        <a:bodyPr/>
        <a:lstStyle/>
        <a:p>
          <a:pPr>
            <a:buFontTx/>
            <a:buChar char="-"/>
          </a:pPr>
          <a:r>
            <a:rPr lang="it-IT" b="1" dirty="0">
              <a:solidFill>
                <a:srgbClr val="002060"/>
              </a:solidFill>
              <a:latin typeface="Comic Sans MS" panose="030F0702030302020204" pitchFamily="66" charset="0"/>
            </a:rPr>
            <a:t>Attuazione della ricerca</a:t>
          </a:r>
          <a:r>
            <a:rPr lang="it-IT" dirty="0">
              <a:solidFill>
                <a:srgbClr val="002060"/>
              </a:solidFill>
              <a:latin typeface="Comic Sans MS" panose="030F0702030302020204" pitchFamily="66" charset="0"/>
            </a:rPr>
            <a:t>: trasferire i risultati della ricerca applicata alla pratica agricola</a:t>
          </a:r>
          <a:endParaRPr lang="it-IT" dirty="0">
            <a:solidFill>
              <a:srgbClr val="002060"/>
            </a:solidFill>
          </a:endParaRPr>
        </a:p>
      </dgm:t>
    </dgm:pt>
    <dgm:pt modelId="{964A460B-1756-45A7-9835-3669142A7DB4}" type="parTrans" cxnId="{0A1D3525-7277-442B-A79B-53A2CE2CB9BF}">
      <dgm:prSet/>
      <dgm:spPr/>
      <dgm:t>
        <a:bodyPr/>
        <a:lstStyle/>
        <a:p>
          <a:endParaRPr lang="it-IT"/>
        </a:p>
      </dgm:t>
    </dgm:pt>
    <dgm:pt modelId="{C650FA33-47AB-47B6-A858-E921E291AECA}" type="sibTrans" cxnId="{0A1D3525-7277-442B-A79B-53A2CE2CB9BF}">
      <dgm:prSet/>
      <dgm:spPr/>
      <dgm:t>
        <a:bodyPr/>
        <a:lstStyle/>
        <a:p>
          <a:endParaRPr lang="it-IT"/>
        </a:p>
      </dgm:t>
    </dgm:pt>
    <dgm:pt modelId="{024EFC79-F450-41F9-BB12-18EDC1E9C2DB}">
      <dgm:prSet phldrT="[Testo]"/>
      <dgm:spPr/>
      <dgm:t>
        <a:bodyPr/>
        <a:lstStyle/>
        <a:p>
          <a:pPr>
            <a:buFontTx/>
            <a:buChar char="-"/>
          </a:pPr>
          <a:r>
            <a:rPr lang="it-IT" b="1" dirty="0">
              <a:solidFill>
                <a:srgbClr val="002060"/>
              </a:solidFill>
              <a:latin typeface="Comic Sans MS" panose="030F0702030302020204" pitchFamily="66" charset="0"/>
            </a:rPr>
            <a:t>Sensibilizzazione</a:t>
          </a:r>
          <a:r>
            <a:rPr lang="it-IT" dirty="0">
              <a:solidFill>
                <a:srgbClr val="002060"/>
              </a:solidFill>
              <a:latin typeface="Comic Sans MS" panose="030F0702030302020204" pitchFamily="66" charset="0"/>
            </a:rPr>
            <a:t>: le dimostrazioni possono accrescere la sensibilizzazione su argomenti specifici</a:t>
          </a:r>
          <a:endParaRPr lang="it-IT" dirty="0">
            <a:solidFill>
              <a:srgbClr val="002060"/>
            </a:solidFill>
          </a:endParaRPr>
        </a:p>
      </dgm:t>
    </dgm:pt>
    <dgm:pt modelId="{90B790F2-B29C-4274-A637-29B1F3E455A0}" type="parTrans" cxnId="{DD7BC8D2-8B18-4846-928F-BFB3E4327686}">
      <dgm:prSet/>
      <dgm:spPr/>
      <dgm:t>
        <a:bodyPr/>
        <a:lstStyle/>
        <a:p>
          <a:endParaRPr lang="it-IT"/>
        </a:p>
      </dgm:t>
    </dgm:pt>
    <dgm:pt modelId="{749B2A1C-4AB8-49AA-9C42-033D27794199}" type="sibTrans" cxnId="{DD7BC8D2-8B18-4846-928F-BFB3E4327686}">
      <dgm:prSet/>
      <dgm:spPr/>
      <dgm:t>
        <a:bodyPr/>
        <a:lstStyle/>
        <a:p>
          <a:endParaRPr lang="it-IT"/>
        </a:p>
      </dgm:t>
    </dgm:pt>
    <dgm:pt modelId="{108824B1-AB86-4B81-A47B-F26F0A4536E7}">
      <dgm:prSet/>
      <dgm:spPr/>
      <dgm:t>
        <a:bodyPr/>
        <a:lstStyle/>
        <a:p>
          <a:r>
            <a:rPr lang="it-IT" b="1" dirty="0">
              <a:solidFill>
                <a:srgbClr val="002060"/>
              </a:solidFill>
              <a:latin typeface="Comic Sans MS" panose="030F0702030302020204" pitchFamily="66" charset="0"/>
            </a:rPr>
            <a:t>Risoluzione di problemi: </a:t>
          </a:r>
          <a:r>
            <a:rPr lang="it-IT" dirty="0">
              <a:solidFill>
                <a:srgbClr val="002060"/>
              </a:solidFill>
              <a:latin typeface="Comic Sans MS" panose="030F0702030302020204" pitchFamily="66" charset="0"/>
            </a:rPr>
            <a:t>le dimostrazioni sono una piattaforma utile per collegare le esigenze degli agricoltori e non</a:t>
          </a:r>
        </a:p>
      </dgm:t>
    </dgm:pt>
    <dgm:pt modelId="{6FC8A8C2-C8B4-45C8-B1E2-BE56780F8ED1}" type="parTrans" cxnId="{779BFA5E-5C4F-4DAC-81A7-D2C951172F59}">
      <dgm:prSet/>
      <dgm:spPr/>
      <dgm:t>
        <a:bodyPr/>
        <a:lstStyle/>
        <a:p>
          <a:endParaRPr lang="it-IT"/>
        </a:p>
      </dgm:t>
    </dgm:pt>
    <dgm:pt modelId="{D808EAE7-75C7-4DD8-9B26-C3EF1A148B92}" type="sibTrans" cxnId="{779BFA5E-5C4F-4DAC-81A7-D2C951172F59}">
      <dgm:prSet/>
      <dgm:spPr/>
      <dgm:t>
        <a:bodyPr/>
        <a:lstStyle/>
        <a:p>
          <a:endParaRPr lang="it-IT"/>
        </a:p>
      </dgm:t>
    </dgm:pt>
    <dgm:pt modelId="{84A67BC0-D71C-45BC-9F4D-55E7612F7569}">
      <dgm:prSet/>
      <dgm:spPr/>
      <dgm:t>
        <a:bodyPr/>
        <a:lstStyle/>
        <a:p>
          <a:r>
            <a:rPr lang="it-IT" b="1" dirty="0">
              <a:solidFill>
                <a:srgbClr val="002060"/>
              </a:solidFill>
              <a:latin typeface="Comic Sans MS" panose="030F0702030302020204" pitchFamily="66" charset="0"/>
            </a:rPr>
            <a:t>Formazione:</a:t>
          </a:r>
          <a:r>
            <a:rPr lang="it-IT" dirty="0">
              <a:solidFill>
                <a:srgbClr val="002060"/>
              </a:solidFill>
              <a:latin typeface="Comic Sans MS" panose="030F0702030302020204" pitchFamily="66" charset="0"/>
            </a:rPr>
            <a:t> con la dimostrazione si migliorano le competenze e lo sviluppo di capacità</a:t>
          </a:r>
        </a:p>
      </dgm:t>
    </dgm:pt>
    <dgm:pt modelId="{C86CF1BC-1E7E-45C7-9021-ECD98F7819EC}" type="parTrans" cxnId="{E63C8A64-3910-4739-83E5-C819895EFDC6}">
      <dgm:prSet/>
      <dgm:spPr/>
      <dgm:t>
        <a:bodyPr/>
        <a:lstStyle/>
        <a:p>
          <a:endParaRPr lang="it-IT"/>
        </a:p>
      </dgm:t>
    </dgm:pt>
    <dgm:pt modelId="{5ACA2E3B-AD38-42F1-901E-9B2F9A42B37C}" type="sibTrans" cxnId="{E63C8A64-3910-4739-83E5-C819895EFDC6}">
      <dgm:prSet/>
      <dgm:spPr/>
      <dgm:t>
        <a:bodyPr/>
        <a:lstStyle/>
        <a:p>
          <a:endParaRPr lang="it-IT"/>
        </a:p>
      </dgm:t>
    </dgm:pt>
    <dgm:pt modelId="{B8EA114E-C427-41BC-A35A-ACA533D19C34}" type="pres">
      <dgm:prSet presAssocID="{3F795680-F0C6-40B4-8394-67444C728052}" presName="diagram" presStyleCnt="0">
        <dgm:presLayoutVars>
          <dgm:dir/>
          <dgm:resizeHandles val="exact"/>
        </dgm:presLayoutVars>
      </dgm:prSet>
      <dgm:spPr/>
    </dgm:pt>
    <dgm:pt modelId="{E8259B37-10D4-4065-92B3-B7D65C141614}" type="pres">
      <dgm:prSet presAssocID="{F5F226B5-027F-42E3-AE96-01588173875B}" presName="node" presStyleLbl="node1" presStyleIdx="0" presStyleCnt="6">
        <dgm:presLayoutVars>
          <dgm:bulletEnabled val="1"/>
        </dgm:presLayoutVars>
      </dgm:prSet>
      <dgm:spPr/>
    </dgm:pt>
    <dgm:pt modelId="{3C2E7953-F10F-4874-B18C-C65278C216E3}" type="pres">
      <dgm:prSet presAssocID="{7D0E5655-D86A-4FCB-AEA0-E53C3CD3DB96}" presName="sibTrans" presStyleCnt="0"/>
      <dgm:spPr/>
    </dgm:pt>
    <dgm:pt modelId="{4F5F5FC4-B566-4797-8035-1836B8BAE7D2}" type="pres">
      <dgm:prSet presAssocID="{8DA7FC92-2EF2-4AF1-A491-C4150A2476E1}" presName="node" presStyleLbl="node1" presStyleIdx="1" presStyleCnt="6">
        <dgm:presLayoutVars>
          <dgm:bulletEnabled val="1"/>
        </dgm:presLayoutVars>
      </dgm:prSet>
      <dgm:spPr/>
    </dgm:pt>
    <dgm:pt modelId="{9399A245-3AF0-478A-AA81-C627FD963579}" type="pres">
      <dgm:prSet presAssocID="{68B49FC4-9CDF-45C3-9D73-70F9A1C2807E}" presName="sibTrans" presStyleCnt="0"/>
      <dgm:spPr/>
    </dgm:pt>
    <dgm:pt modelId="{27CC9412-E081-488D-BC53-E251F7752AF1}" type="pres">
      <dgm:prSet presAssocID="{A1470C25-2705-41B4-B6DA-8D942486CB64}" presName="node" presStyleLbl="node1" presStyleIdx="2" presStyleCnt="6">
        <dgm:presLayoutVars>
          <dgm:bulletEnabled val="1"/>
        </dgm:presLayoutVars>
      </dgm:prSet>
      <dgm:spPr/>
    </dgm:pt>
    <dgm:pt modelId="{06DA67CE-F723-48D6-9A29-F272ADBD0542}" type="pres">
      <dgm:prSet presAssocID="{C650FA33-47AB-47B6-A858-E921E291AECA}" presName="sibTrans" presStyleCnt="0"/>
      <dgm:spPr/>
    </dgm:pt>
    <dgm:pt modelId="{A21F6209-7859-4777-88B4-EC06FBD23C24}" type="pres">
      <dgm:prSet presAssocID="{84A67BC0-D71C-45BC-9F4D-55E7612F7569}" presName="node" presStyleLbl="node1" presStyleIdx="3" presStyleCnt="6">
        <dgm:presLayoutVars>
          <dgm:bulletEnabled val="1"/>
        </dgm:presLayoutVars>
      </dgm:prSet>
      <dgm:spPr/>
    </dgm:pt>
    <dgm:pt modelId="{51D2D484-3094-4499-B0AB-8CCA6A223D00}" type="pres">
      <dgm:prSet presAssocID="{5ACA2E3B-AD38-42F1-901E-9B2F9A42B37C}" presName="sibTrans" presStyleCnt="0"/>
      <dgm:spPr/>
    </dgm:pt>
    <dgm:pt modelId="{0CC3C18D-47BD-46F6-A1F3-C21C9AD57A0E}" type="pres">
      <dgm:prSet presAssocID="{108824B1-AB86-4B81-A47B-F26F0A4536E7}" presName="node" presStyleLbl="node1" presStyleIdx="4" presStyleCnt="6" custLinFactNeighborX="2629" custLinFactNeighborY="-2258">
        <dgm:presLayoutVars>
          <dgm:bulletEnabled val="1"/>
        </dgm:presLayoutVars>
      </dgm:prSet>
      <dgm:spPr/>
    </dgm:pt>
    <dgm:pt modelId="{28790FE0-EAAB-4896-B036-1CA3C7BA3D6F}" type="pres">
      <dgm:prSet presAssocID="{D808EAE7-75C7-4DD8-9B26-C3EF1A148B92}" presName="sibTrans" presStyleCnt="0"/>
      <dgm:spPr/>
    </dgm:pt>
    <dgm:pt modelId="{B62FAC66-BDFD-4E71-9BFE-3012F10538BE}" type="pres">
      <dgm:prSet presAssocID="{024EFC79-F450-41F9-BB12-18EDC1E9C2DB}" presName="node" presStyleLbl="node1" presStyleIdx="5" presStyleCnt="6">
        <dgm:presLayoutVars>
          <dgm:bulletEnabled val="1"/>
        </dgm:presLayoutVars>
      </dgm:prSet>
      <dgm:spPr/>
    </dgm:pt>
  </dgm:ptLst>
  <dgm:cxnLst>
    <dgm:cxn modelId="{C3A76D0E-DAD3-40C1-8248-02CC27FF3DEF}" type="presOf" srcId="{F5F226B5-027F-42E3-AE96-01588173875B}" destId="{E8259B37-10D4-4065-92B3-B7D65C141614}" srcOrd="0" destOrd="0" presId="urn:microsoft.com/office/officeart/2005/8/layout/default"/>
    <dgm:cxn modelId="{88F58522-E54B-478A-A9D4-0CA47642A12B}" type="presOf" srcId="{84A67BC0-D71C-45BC-9F4D-55E7612F7569}" destId="{A21F6209-7859-4777-88B4-EC06FBD23C24}" srcOrd="0" destOrd="0" presId="urn:microsoft.com/office/officeart/2005/8/layout/default"/>
    <dgm:cxn modelId="{0A1D3525-7277-442B-A79B-53A2CE2CB9BF}" srcId="{3F795680-F0C6-40B4-8394-67444C728052}" destId="{A1470C25-2705-41B4-B6DA-8D942486CB64}" srcOrd="2" destOrd="0" parTransId="{964A460B-1756-45A7-9835-3669142A7DB4}" sibTransId="{C650FA33-47AB-47B6-A858-E921E291AECA}"/>
    <dgm:cxn modelId="{DCF8CA3E-D395-4167-A4A4-CC8FE18DB5D2}" type="presOf" srcId="{3F795680-F0C6-40B4-8394-67444C728052}" destId="{B8EA114E-C427-41BC-A35A-ACA533D19C34}" srcOrd="0" destOrd="0" presId="urn:microsoft.com/office/officeart/2005/8/layout/default"/>
    <dgm:cxn modelId="{779BFA5E-5C4F-4DAC-81A7-D2C951172F59}" srcId="{3F795680-F0C6-40B4-8394-67444C728052}" destId="{108824B1-AB86-4B81-A47B-F26F0A4536E7}" srcOrd="4" destOrd="0" parTransId="{6FC8A8C2-C8B4-45C8-B1E2-BE56780F8ED1}" sibTransId="{D808EAE7-75C7-4DD8-9B26-C3EF1A148B92}"/>
    <dgm:cxn modelId="{E7BD0A60-1E2E-4EF1-92F4-EFCBF0E184BA}" type="presOf" srcId="{A1470C25-2705-41B4-B6DA-8D942486CB64}" destId="{27CC9412-E081-488D-BC53-E251F7752AF1}" srcOrd="0" destOrd="0" presId="urn:microsoft.com/office/officeart/2005/8/layout/default"/>
    <dgm:cxn modelId="{E63C8A64-3910-4739-83E5-C819895EFDC6}" srcId="{3F795680-F0C6-40B4-8394-67444C728052}" destId="{84A67BC0-D71C-45BC-9F4D-55E7612F7569}" srcOrd="3" destOrd="0" parTransId="{C86CF1BC-1E7E-45C7-9021-ECD98F7819EC}" sibTransId="{5ACA2E3B-AD38-42F1-901E-9B2F9A42B37C}"/>
    <dgm:cxn modelId="{47650E71-B2CC-4F60-B634-6B3A3A7A6E12}" type="presOf" srcId="{8DA7FC92-2EF2-4AF1-A491-C4150A2476E1}" destId="{4F5F5FC4-B566-4797-8035-1836B8BAE7D2}" srcOrd="0" destOrd="0" presId="urn:microsoft.com/office/officeart/2005/8/layout/default"/>
    <dgm:cxn modelId="{920AEA7F-02D9-4A04-A549-173861A002A7}" srcId="{3F795680-F0C6-40B4-8394-67444C728052}" destId="{8DA7FC92-2EF2-4AF1-A491-C4150A2476E1}" srcOrd="1" destOrd="0" parTransId="{09916F82-B1BC-4D86-8739-7C36D4652969}" sibTransId="{68B49FC4-9CDF-45C3-9D73-70F9A1C2807E}"/>
    <dgm:cxn modelId="{6A2CBA89-429A-4567-AA3D-502B102E241C}" type="presOf" srcId="{024EFC79-F450-41F9-BB12-18EDC1E9C2DB}" destId="{B62FAC66-BDFD-4E71-9BFE-3012F10538BE}" srcOrd="0" destOrd="0" presId="urn:microsoft.com/office/officeart/2005/8/layout/default"/>
    <dgm:cxn modelId="{9D1CDA9D-362F-4019-811B-8FE69B7D1C4F}" type="presOf" srcId="{108824B1-AB86-4B81-A47B-F26F0A4536E7}" destId="{0CC3C18D-47BD-46F6-A1F3-C21C9AD57A0E}" srcOrd="0" destOrd="0" presId="urn:microsoft.com/office/officeart/2005/8/layout/default"/>
    <dgm:cxn modelId="{DD7BC8D2-8B18-4846-928F-BFB3E4327686}" srcId="{3F795680-F0C6-40B4-8394-67444C728052}" destId="{024EFC79-F450-41F9-BB12-18EDC1E9C2DB}" srcOrd="5" destOrd="0" parTransId="{90B790F2-B29C-4274-A637-29B1F3E455A0}" sibTransId="{749B2A1C-4AB8-49AA-9C42-033D27794199}"/>
    <dgm:cxn modelId="{866F5BD7-2725-41EC-B95E-78B1381522BE}" srcId="{3F795680-F0C6-40B4-8394-67444C728052}" destId="{F5F226B5-027F-42E3-AE96-01588173875B}" srcOrd="0" destOrd="0" parTransId="{E92A7CAE-C30C-4FB2-858F-08A3766C5C3C}" sibTransId="{7D0E5655-D86A-4FCB-AEA0-E53C3CD3DB96}"/>
    <dgm:cxn modelId="{4E80EEBF-3F07-49BD-A79C-A3E74A422B31}" type="presParOf" srcId="{B8EA114E-C427-41BC-A35A-ACA533D19C34}" destId="{E8259B37-10D4-4065-92B3-B7D65C141614}" srcOrd="0" destOrd="0" presId="urn:microsoft.com/office/officeart/2005/8/layout/default"/>
    <dgm:cxn modelId="{9F3B96FD-2E2A-44E3-BFA1-3439122DF936}" type="presParOf" srcId="{B8EA114E-C427-41BC-A35A-ACA533D19C34}" destId="{3C2E7953-F10F-4874-B18C-C65278C216E3}" srcOrd="1" destOrd="0" presId="urn:microsoft.com/office/officeart/2005/8/layout/default"/>
    <dgm:cxn modelId="{AE5200E9-B73B-4956-A5FF-4C35EDEADD21}" type="presParOf" srcId="{B8EA114E-C427-41BC-A35A-ACA533D19C34}" destId="{4F5F5FC4-B566-4797-8035-1836B8BAE7D2}" srcOrd="2" destOrd="0" presId="urn:microsoft.com/office/officeart/2005/8/layout/default"/>
    <dgm:cxn modelId="{8C73EB8F-60D4-4720-B005-7A38254A27CB}" type="presParOf" srcId="{B8EA114E-C427-41BC-A35A-ACA533D19C34}" destId="{9399A245-3AF0-478A-AA81-C627FD963579}" srcOrd="3" destOrd="0" presId="urn:microsoft.com/office/officeart/2005/8/layout/default"/>
    <dgm:cxn modelId="{063D0623-29AC-493C-9F74-19EAA7602E29}" type="presParOf" srcId="{B8EA114E-C427-41BC-A35A-ACA533D19C34}" destId="{27CC9412-E081-488D-BC53-E251F7752AF1}" srcOrd="4" destOrd="0" presId="urn:microsoft.com/office/officeart/2005/8/layout/default"/>
    <dgm:cxn modelId="{84384C84-1F67-4F41-B70C-91E627E429DC}" type="presParOf" srcId="{B8EA114E-C427-41BC-A35A-ACA533D19C34}" destId="{06DA67CE-F723-48D6-9A29-F272ADBD0542}" srcOrd="5" destOrd="0" presId="urn:microsoft.com/office/officeart/2005/8/layout/default"/>
    <dgm:cxn modelId="{68DE5B97-E619-43E9-AEAB-C6F26DC0AD55}" type="presParOf" srcId="{B8EA114E-C427-41BC-A35A-ACA533D19C34}" destId="{A21F6209-7859-4777-88B4-EC06FBD23C24}" srcOrd="6" destOrd="0" presId="urn:microsoft.com/office/officeart/2005/8/layout/default"/>
    <dgm:cxn modelId="{A83E34EE-0CB7-4919-AD9B-D6EF816FCB32}" type="presParOf" srcId="{B8EA114E-C427-41BC-A35A-ACA533D19C34}" destId="{51D2D484-3094-4499-B0AB-8CCA6A223D00}" srcOrd="7" destOrd="0" presId="urn:microsoft.com/office/officeart/2005/8/layout/default"/>
    <dgm:cxn modelId="{0834837C-BD6E-4382-BC59-9B55CBE1A626}" type="presParOf" srcId="{B8EA114E-C427-41BC-A35A-ACA533D19C34}" destId="{0CC3C18D-47BD-46F6-A1F3-C21C9AD57A0E}" srcOrd="8" destOrd="0" presId="urn:microsoft.com/office/officeart/2005/8/layout/default"/>
    <dgm:cxn modelId="{5E5B8E0A-2D48-4123-8CEB-E5AACCFAF261}" type="presParOf" srcId="{B8EA114E-C427-41BC-A35A-ACA533D19C34}" destId="{28790FE0-EAAB-4896-B036-1CA3C7BA3D6F}" srcOrd="9" destOrd="0" presId="urn:microsoft.com/office/officeart/2005/8/layout/default"/>
    <dgm:cxn modelId="{EC365298-ADE2-4661-B120-41971FA85366}" type="presParOf" srcId="{B8EA114E-C427-41BC-A35A-ACA533D19C34}" destId="{B62FAC66-BDFD-4E71-9BFE-3012F10538BE}" srcOrd="10" destOrd="0" presId="urn:microsoft.com/office/officeart/2005/8/layout/default"/>
  </dgm:cxnLst>
  <dgm:bg/>
  <dgm:whole/>
  <dgm:extLst>
    <a:ext uri="http://schemas.microsoft.com/office/drawing/2008/diagram">
      <dsp:dataModelExt xmlns:dsp="http://schemas.microsoft.com/office/drawing/2008/diagram" relId="rId5"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259B37-10D4-4065-92B3-B7D65C141614}">
      <dsp:nvSpPr>
        <dsp:cNvPr id="0" name=""/>
        <dsp:cNvSpPr/>
      </dsp:nvSpPr>
      <dsp:spPr>
        <a:xfrm>
          <a:off x="916483" y="1984"/>
          <a:ext cx="2030015" cy="1218009"/>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FontTx/>
            <a:buNone/>
          </a:pPr>
          <a:r>
            <a:rPr lang="it-IT" sz="1300" b="1" kern="1200" dirty="0">
              <a:solidFill>
                <a:srgbClr val="002060"/>
              </a:solidFill>
              <a:latin typeface="Comic Sans MS" panose="030F0702030302020204" pitchFamily="66" charset="0"/>
            </a:rPr>
            <a:t>Co-creazione di conoscenze tra i partecipanti</a:t>
          </a:r>
          <a:endParaRPr lang="it-IT" sz="1300" kern="1200" dirty="0">
            <a:solidFill>
              <a:srgbClr val="002060"/>
            </a:solidFill>
          </a:endParaRPr>
        </a:p>
      </dsp:txBody>
      <dsp:txXfrm>
        <a:off x="916483" y="1984"/>
        <a:ext cx="2030015" cy="1218009"/>
      </dsp:txXfrm>
    </dsp:sp>
    <dsp:sp modelId="{4F5F5FC4-B566-4797-8035-1836B8BAE7D2}">
      <dsp:nvSpPr>
        <dsp:cNvPr id="0" name=""/>
        <dsp:cNvSpPr/>
      </dsp:nvSpPr>
      <dsp:spPr>
        <a:xfrm>
          <a:off x="3149500" y="1984"/>
          <a:ext cx="2030015" cy="1218009"/>
        </a:xfrm>
        <a:prstGeom prst="rect">
          <a:avLst/>
        </a:prstGeom>
        <a:solidFill>
          <a:schemeClr val="accent3">
            <a:hueOff val="-486442"/>
            <a:satOff val="9756"/>
            <a:lumOff val="-839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FontTx/>
            <a:buNone/>
          </a:pPr>
          <a:r>
            <a:rPr lang="it-IT" sz="1300" b="1" kern="1200" dirty="0">
              <a:solidFill>
                <a:srgbClr val="002060"/>
              </a:solidFill>
              <a:latin typeface="Comic Sans MS" panose="030F0702030302020204" pitchFamily="66" charset="0"/>
            </a:rPr>
            <a:t>Adozione di innovazione</a:t>
          </a:r>
          <a:r>
            <a:rPr lang="it-IT" sz="1300" kern="1200" dirty="0">
              <a:solidFill>
                <a:srgbClr val="002060"/>
              </a:solidFill>
              <a:latin typeface="Comic Sans MS" panose="030F0702030302020204" pitchFamily="66" charset="0"/>
            </a:rPr>
            <a:t>: trasferimenti di nuove opportunità, novità o esperienze pratiche</a:t>
          </a:r>
          <a:endParaRPr lang="it-IT" sz="1300" kern="1200" dirty="0">
            <a:solidFill>
              <a:srgbClr val="002060"/>
            </a:solidFill>
          </a:endParaRPr>
        </a:p>
      </dsp:txBody>
      <dsp:txXfrm>
        <a:off x="3149500" y="1984"/>
        <a:ext cx="2030015" cy="1218009"/>
      </dsp:txXfrm>
    </dsp:sp>
    <dsp:sp modelId="{27CC9412-E081-488D-BC53-E251F7752AF1}">
      <dsp:nvSpPr>
        <dsp:cNvPr id="0" name=""/>
        <dsp:cNvSpPr/>
      </dsp:nvSpPr>
      <dsp:spPr>
        <a:xfrm>
          <a:off x="916483" y="1422995"/>
          <a:ext cx="2030015" cy="1218009"/>
        </a:xfrm>
        <a:prstGeom prst="rect">
          <a:avLst/>
        </a:prstGeom>
        <a:solidFill>
          <a:schemeClr val="accent3">
            <a:hueOff val="-972884"/>
            <a:satOff val="19512"/>
            <a:lumOff val="-1678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FontTx/>
            <a:buNone/>
          </a:pPr>
          <a:r>
            <a:rPr lang="it-IT" sz="1300" b="1" kern="1200" dirty="0">
              <a:solidFill>
                <a:srgbClr val="002060"/>
              </a:solidFill>
              <a:latin typeface="Comic Sans MS" panose="030F0702030302020204" pitchFamily="66" charset="0"/>
            </a:rPr>
            <a:t>Attuazione della ricerca</a:t>
          </a:r>
          <a:r>
            <a:rPr lang="it-IT" sz="1300" kern="1200" dirty="0">
              <a:solidFill>
                <a:srgbClr val="002060"/>
              </a:solidFill>
              <a:latin typeface="Comic Sans MS" panose="030F0702030302020204" pitchFamily="66" charset="0"/>
            </a:rPr>
            <a:t>: trasferire i risultati della ricerca applicata alla pratica agricola</a:t>
          </a:r>
          <a:endParaRPr lang="it-IT" sz="1300" kern="1200" dirty="0">
            <a:solidFill>
              <a:srgbClr val="002060"/>
            </a:solidFill>
          </a:endParaRPr>
        </a:p>
      </dsp:txBody>
      <dsp:txXfrm>
        <a:off x="916483" y="1422995"/>
        <a:ext cx="2030015" cy="1218009"/>
      </dsp:txXfrm>
    </dsp:sp>
    <dsp:sp modelId="{A21F6209-7859-4777-88B4-EC06FBD23C24}">
      <dsp:nvSpPr>
        <dsp:cNvPr id="0" name=""/>
        <dsp:cNvSpPr/>
      </dsp:nvSpPr>
      <dsp:spPr>
        <a:xfrm>
          <a:off x="3149500" y="1422995"/>
          <a:ext cx="2030015" cy="1218009"/>
        </a:xfrm>
        <a:prstGeom prst="rect">
          <a:avLst/>
        </a:prstGeom>
        <a:solidFill>
          <a:schemeClr val="accent3">
            <a:hueOff val="-1459327"/>
            <a:satOff val="29267"/>
            <a:lumOff val="-25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it-IT" sz="1300" b="1" kern="1200" dirty="0">
              <a:solidFill>
                <a:srgbClr val="002060"/>
              </a:solidFill>
              <a:latin typeface="Comic Sans MS" panose="030F0702030302020204" pitchFamily="66" charset="0"/>
            </a:rPr>
            <a:t>Formazione:</a:t>
          </a:r>
          <a:r>
            <a:rPr lang="it-IT" sz="1300" kern="1200" dirty="0">
              <a:solidFill>
                <a:srgbClr val="002060"/>
              </a:solidFill>
              <a:latin typeface="Comic Sans MS" panose="030F0702030302020204" pitchFamily="66" charset="0"/>
            </a:rPr>
            <a:t> con la dimostrazione si migliorano le competenze e lo sviluppo di capacità</a:t>
          </a:r>
        </a:p>
      </dsp:txBody>
      <dsp:txXfrm>
        <a:off x="3149500" y="1422995"/>
        <a:ext cx="2030015" cy="1218009"/>
      </dsp:txXfrm>
    </dsp:sp>
    <dsp:sp modelId="{0CC3C18D-47BD-46F6-A1F3-C21C9AD57A0E}">
      <dsp:nvSpPr>
        <dsp:cNvPr id="0" name=""/>
        <dsp:cNvSpPr/>
      </dsp:nvSpPr>
      <dsp:spPr>
        <a:xfrm>
          <a:off x="969852" y="2816503"/>
          <a:ext cx="2030015" cy="1218009"/>
        </a:xfrm>
        <a:prstGeom prst="rect">
          <a:avLst/>
        </a:prstGeom>
        <a:solidFill>
          <a:schemeClr val="accent3">
            <a:hueOff val="-1945769"/>
            <a:satOff val="39023"/>
            <a:lumOff val="-3356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it-IT" sz="1300" b="1" kern="1200" dirty="0">
              <a:solidFill>
                <a:srgbClr val="002060"/>
              </a:solidFill>
              <a:latin typeface="Comic Sans MS" panose="030F0702030302020204" pitchFamily="66" charset="0"/>
            </a:rPr>
            <a:t>Risoluzione di problemi: </a:t>
          </a:r>
          <a:r>
            <a:rPr lang="it-IT" sz="1300" kern="1200" dirty="0">
              <a:solidFill>
                <a:srgbClr val="002060"/>
              </a:solidFill>
              <a:latin typeface="Comic Sans MS" panose="030F0702030302020204" pitchFamily="66" charset="0"/>
            </a:rPr>
            <a:t>le dimostrazioni sono una piattaforma utile per collegare le esigenze degli agricoltori e non</a:t>
          </a:r>
        </a:p>
      </dsp:txBody>
      <dsp:txXfrm>
        <a:off x="969852" y="2816503"/>
        <a:ext cx="2030015" cy="1218009"/>
      </dsp:txXfrm>
    </dsp:sp>
    <dsp:sp modelId="{B62FAC66-BDFD-4E71-9BFE-3012F10538BE}">
      <dsp:nvSpPr>
        <dsp:cNvPr id="0" name=""/>
        <dsp:cNvSpPr/>
      </dsp:nvSpPr>
      <dsp:spPr>
        <a:xfrm>
          <a:off x="3149500" y="2844006"/>
          <a:ext cx="2030015" cy="1218009"/>
        </a:xfrm>
        <a:prstGeom prst="rect">
          <a:avLst/>
        </a:prstGeom>
        <a:solidFill>
          <a:schemeClr val="accent3">
            <a:hueOff val="-2432211"/>
            <a:satOff val="48779"/>
            <a:lumOff val="-4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FontTx/>
            <a:buNone/>
          </a:pPr>
          <a:r>
            <a:rPr lang="it-IT" sz="1300" b="1" kern="1200" dirty="0">
              <a:solidFill>
                <a:srgbClr val="002060"/>
              </a:solidFill>
              <a:latin typeface="Comic Sans MS" panose="030F0702030302020204" pitchFamily="66" charset="0"/>
            </a:rPr>
            <a:t>Sensibilizzazione</a:t>
          </a:r>
          <a:r>
            <a:rPr lang="it-IT" sz="1300" kern="1200" dirty="0">
              <a:solidFill>
                <a:srgbClr val="002060"/>
              </a:solidFill>
              <a:latin typeface="Comic Sans MS" panose="030F0702030302020204" pitchFamily="66" charset="0"/>
            </a:rPr>
            <a:t>: le dimostrazioni possono accrescere la sensibilizzazione su argomenti specifici</a:t>
          </a:r>
          <a:endParaRPr lang="it-IT" sz="1300" kern="1200" dirty="0">
            <a:solidFill>
              <a:srgbClr val="002060"/>
            </a:solidFill>
          </a:endParaRPr>
        </a:p>
      </dsp:txBody>
      <dsp:txXfrm>
        <a:off x="3149500" y="2844006"/>
        <a:ext cx="2030015" cy="121800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image" Target="../media/image2.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2.png"/><Relationship Id="rId4" Type="http://schemas.openxmlformats.org/officeDocument/2006/relationships/image" Target="../media/image2.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2.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iapositiva titolo">
    <p:bg>
      <p:bgPr>
        <a:blipFill rotWithShape="0">
          <a:blip r:embed="rId2"/>
          <a:stretch/>
        </a:blipFill>
      </p:bgPr>
    </p:bg>
    <p:spTree>
      <p:nvGrpSpPr>
        <p:cNvPr id="1" name=""/>
        <p:cNvGrpSpPr/>
        <p:nvPr/>
      </p:nvGrpSpPr>
      <p:grpSpPr>
        <a:xfrm>
          <a:off x="0" y="0"/>
          <a:ext cx="0" cy="0"/>
          <a:chOff x="0" y="0"/>
          <a:chExt cx="0" cy="0"/>
        </a:xfrm>
      </p:grpSpPr>
      <p:pic>
        <p:nvPicPr>
          <p:cNvPr id="0" name="Immagine 20" descr=""/>
          <p:cNvPicPr/>
          <p:nvPr/>
        </p:nvPicPr>
        <p:blipFill>
          <a:blip r:embed="rId3"/>
          <a:stretch/>
        </p:blipFill>
        <p:spPr>
          <a:xfrm>
            <a:off x="7200" y="1080"/>
            <a:ext cx="9128880" cy="854640"/>
          </a:xfrm>
          <a:prstGeom prst="rect">
            <a:avLst/>
          </a:prstGeom>
          <a:noFill/>
          <a:ln w="0">
            <a:noFill/>
          </a:ln>
        </p:spPr>
      </p:pic>
      <p:pic>
        <p:nvPicPr>
          <p:cNvPr id="1" name="Immagine 20" descr=""/>
          <p:cNvPicPr/>
          <p:nvPr/>
        </p:nvPicPr>
        <p:blipFill>
          <a:blip r:embed="rId4"/>
          <a:stretch/>
        </p:blipFill>
        <p:spPr>
          <a:xfrm>
            <a:off x="7200" y="1080"/>
            <a:ext cx="9128880" cy="854640"/>
          </a:xfrm>
          <a:prstGeom prst="rect">
            <a:avLst/>
          </a:prstGeom>
          <a:noFill/>
          <a:ln w="0">
            <a:noFill/>
          </a:ln>
        </p:spPr>
      </p:pic>
      <p:sp>
        <p:nvSpPr>
          <p:cNvPr id="2" name="PlaceHolder 1"/>
          <p:cNvSpPr>
            <a:spLocks noGrp="1"/>
          </p:cNvSpPr>
          <p:nvPr>
            <p:ph type="title"/>
          </p:nvPr>
        </p:nvSpPr>
        <p:spPr>
          <a:xfrm>
            <a:off x="344160" y="1928520"/>
            <a:ext cx="8455320" cy="993960"/>
          </a:xfrm>
          <a:prstGeom prst="rect">
            <a:avLst/>
          </a:prstGeom>
          <a:noFill/>
          <a:ln w="0">
            <a:noFill/>
          </a:ln>
        </p:spPr>
        <p:txBody>
          <a:bodyPr lIns="90000" rIns="90000" tIns="45000" bIns="45000" anchor="t">
            <a:noAutofit/>
          </a:bodyPr>
          <a:p>
            <a:pPr indent="0" defTabSz="685800">
              <a:lnSpc>
                <a:spcPct val="90000"/>
              </a:lnSpc>
              <a:buNone/>
            </a:pPr>
            <a:r>
              <a:rPr b="1" lang="it-IT" sz="5400" strike="noStrike" u="none">
                <a:solidFill>
                  <a:schemeClr val="dk2"/>
                </a:solidFill>
                <a:effectLst/>
                <a:uFillTx/>
                <a:latin typeface="Open Sans Extrabold"/>
                <a:ea typeface="Open Sans Extrabold"/>
              </a:rPr>
              <a:t>Fare clic per modificare lo stile del titolo dello schema</a:t>
            </a:r>
            <a:endParaRPr b="0" lang="en-US" sz="5400" strike="noStrike" u="none">
              <a:solidFill>
                <a:schemeClr val="dk1"/>
              </a:solidFill>
              <a:effectLst/>
              <a:uFillTx/>
              <a:latin typeface="Calibri"/>
            </a:endParaRPr>
          </a:p>
        </p:txBody>
      </p:sp>
      <p:sp>
        <p:nvSpPr>
          <p:cNvPr id="3" name="PlaceHolder 2"/>
          <p:cNvSpPr>
            <a:spLocks noGrp="1"/>
          </p:cNvSpPr>
          <p:nvPr>
            <p:ph type="body"/>
          </p:nvPr>
        </p:nvSpPr>
        <p:spPr>
          <a:xfrm>
            <a:off x="344160" y="3137040"/>
            <a:ext cx="8455320" cy="499680"/>
          </a:xfrm>
          <a:prstGeom prst="rect">
            <a:avLst/>
          </a:prstGeom>
          <a:noFill/>
          <a:ln w="0">
            <a:noFill/>
          </a:ln>
        </p:spPr>
        <p:txBody>
          <a:bodyPr lIns="90000" rIns="90000" tIns="45000" bIns="45000" anchor="t">
            <a:normAutofit lnSpcReduction="9999"/>
          </a:bodyPr>
          <a:p>
            <a:pPr indent="0" defTabSz="685800">
              <a:lnSpc>
                <a:spcPct val="90000"/>
              </a:lnSpc>
              <a:spcBef>
                <a:spcPts val="751"/>
              </a:spcBef>
              <a:buNone/>
              <a:tabLst>
                <a:tab algn="l" pos="0"/>
              </a:tabLst>
            </a:pPr>
            <a:r>
              <a:rPr b="1" lang="it-IT" sz="3000" strike="noStrike" u="none">
                <a:solidFill>
                  <a:schemeClr val="dk2"/>
                </a:solidFill>
                <a:effectLst/>
                <a:uFillTx/>
                <a:latin typeface="Open Sans Semibold"/>
                <a:ea typeface="Open Sans Semibold"/>
              </a:rPr>
              <a:t>Modifica gli stili del testo dello schema</a:t>
            </a:r>
            <a:endParaRPr b="0" lang="en-US" sz="3000" strike="noStrike" u="none">
              <a:solidFill>
                <a:schemeClr val="dk1"/>
              </a:solidFill>
              <a:effectLst/>
              <a:uFillTx/>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2_Title Slide">
    <p:bg>
      <p:bgPr>
        <a:blipFill rotWithShape="0">
          <a:blip r:embed="rId2"/>
          <a:stretch/>
        </a:blipFill>
      </p:bgPr>
    </p:bg>
    <p:spTree>
      <p:nvGrpSpPr>
        <p:cNvPr id="1" name=""/>
        <p:cNvGrpSpPr/>
        <p:nvPr/>
      </p:nvGrpSpPr>
      <p:grpSpPr>
        <a:xfrm>
          <a:off x="0" y="0"/>
          <a:ext cx="0" cy="0"/>
          <a:chOff x="0" y="0"/>
          <a:chExt cx="0" cy="0"/>
        </a:xfrm>
      </p:grpSpPr>
      <p:pic>
        <p:nvPicPr>
          <p:cNvPr id="4" name="Immagine 20" descr=""/>
          <p:cNvPicPr/>
          <p:nvPr/>
        </p:nvPicPr>
        <p:blipFill>
          <a:blip r:embed="rId3"/>
          <a:stretch/>
        </p:blipFill>
        <p:spPr>
          <a:xfrm>
            <a:off x="7200" y="1080"/>
            <a:ext cx="9128880" cy="854640"/>
          </a:xfrm>
          <a:prstGeom prst="rect">
            <a:avLst/>
          </a:prstGeom>
          <a:noFill/>
          <a:ln w="0">
            <a:noFill/>
          </a:ln>
        </p:spPr>
      </p:pic>
      <p:pic>
        <p:nvPicPr>
          <p:cNvPr id="5" name="Immagine 20" descr=""/>
          <p:cNvPicPr/>
          <p:nvPr/>
        </p:nvPicPr>
        <p:blipFill>
          <a:blip r:embed="rId4"/>
          <a:stretch/>
        </p:blipFill>
        <p:spPr>
          <a:xfrm>
            <a:off x="7200" y="1080"/>
            <a:ext cx="9128880" cy="854640"/>
          </a:xfrm>
          <a:prstGeom prst="rect">
            <a:avLst/>
          </a:prstGeom>
          <a:noFill/>
          <a:ln w="0">
            <a:noFill/>
          </a:ln>
        </p:spPr>
      </p:pic>
      <p:sp>
        <p:nvSpPr>
          <p:cNvPr id="6" name="PlaceHolder 1"/>
          <p:cNvSpPr>
            <a:spLocks noGrp="1"/>
          </p:cNvSpPr>
          <p:nvPr>
            <p:ph type="title"/>
          </p:nvPr>
        </p:nvSpPr>
        <p:spPr>
          <a:xfrm>
            <a:off x="234360" y="2673000"/>
            <a:ext cx="8726760" cy="993960"/>
          </a:xfrm>
          <a:prstGeom prst="rect">
            <a:avLst/>
          </a:prstGeom>
          <a:noFill/>
          <a:ln w="0">
            <a:noFill/>
          </a:ln>
        </p:spPr>
        <p:txBody>
          <a:bodyPr lIns="90000" rIns="90000" tIns="45000" bIns="45000" anchor="t">
            <a:noAutofit/>
          </a:bodyPr>
          <a:p>
            <a:pPr indent="0" algn="r" defTabSz="685800">
              <a:lnSpc>
                <a:spcPct val="90000"/>
              </a:lnSpc>
              <a:buNone/>
            </a:pPr>
            <a:r>
              <a:rPr b="1" lang="it-IT" sz="5400" strike="noStrike" u="none">
                <a:solidFill>
                  <a:schemeClr val="dk1"/>
                </a:solidFill>
                <a:effectLst/>
                <a:uFillTx/>
                <a:latin typeface="Open Sans Extrabold"/>
                <a:ea typeface="Open Sans Extrabold"/>
              </a:rPr>
              <a:t>Fare clic per modificare lo stile del titolo dello schema</a:t>
            </a:r>
            <a:endParaRPr b="0" lang="en-US" sz="5400" strike="noStrike" u="none">
              <a:solidFill>
                <a:schemeClr val="dk1"/>
              </a:solidFill>
              <a:effectLst/>
              <a:uFillTx/>
              <a:latin typeface="Calibri"/>
            </a:endParaRPr>
          </a:p>
        </p:txBody>
      </p:sp>
      <p:sp>
        <p:nvSpPr>
          <p:cNvPr id="7" name="PlaceHolder 2"/>
          <p:cNvSpPr>
            <a:spLocks noGrp="1"/>
          </p:cNvSpPr>
          <p:nvPr>
            <p:ph type="body"/>
          </p:nvPr>
        </p:nvSpPr>
        <p:spPr>
          <a:xfrm>
            <a:off x="234360" y="4198320"/>
            <a:ext cx="8726040" cy="499680"/>
          </a:xfrm>
          <a:prstGeom prst="rect">
            <a:avLst/>
          </a:prstGeom>
          <a:noFill/>
          <a:ln w="0">
            <a:noFill/>
          </a:ln>
        </p:spPr>
        <p:txBody>
          <a:bodyPr lIns="90000" rIns="90000" tIns="45000" bIns="45000" anchor="t">
            <a:noAutofit/>
          </a:bodyPr>
          <a:p>
            <a:pPr indent="0" algn="r" defTabSz="685800">
              <a:lnSpc>
                <a:spcPct val="90000"/>
              </a:lnSpc>
              <a:spcBef>
                <a:spcPts val="751"/>
              </a:spcBef>
              <a:buNone/>
              <a:tabLst>
                <a:tab algn="l" pos="0"/>
              </a:tabLst>
            </a:pPr>
            <a:r>
              <a:rPr b="1" lang="it-IT" sz="3000" strike="noStrike" u="none">
                <a:solidFill>
                  <a:schemeClr val="dk2"/>
                </a:solidFill>
                <a:effectLst/>
                <a:uFillTx/>
                <a:latin typeface="Open Sans Semibold"/>
                <a:ea typeface="Open Sans Semibold"/>
              </a:rPr>
              <a:t>Modifica gli stili del testo dello schema</a:t>
            </a:r>
            <a:endParaRPr b="0" lang="en-US" sz="3000" strike="noStrike" u="none">
              <a:solidFill>
                <a:schemeClr val="dk1"/>
              </a:solidFill>
              <a:effectLst/>
              <a:uFillTx/>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Layout personalizzato">
    <p:bg>
      <p:bgPr>
        <a:solidFill>
          <a:srgbClr val="fefffe"/>
        </a:solidFill>
      </p:bgPr>
    </p:bg>
    <p:spTree>
      <p:nvGrpSpPr>
        <p:cNvPr id="1" name=""/>
        <p:cNvGrpSpPr/>
        <p:nvPr/>
      </p:nvGrpSpPr>
      <p:grpSpPr>
        <a:xfrm>
          <a:off x="0" y="0"/>
          <a:ext cx="0" cy="0"/>
          <a:chOff x="0" y="0"/>
          <a:chExt cx="0" cy="0"/>
        </a:xfrm>
      </p:grpSpPr>
      <p:pic>
        <p:nvPicPr>
          <p:cNvPr id="8" name="Immagine 20" descr=""/>
          <p:cNvPicPr/>
          <p:nvPr/>
        </p:nvPicPr>
        <p:blipFill>
          <a:blip r:embed="rId2"/>
          <a:stretch/>
        </p:blipFill>
        <p:spPr>
          <a:xfrm>
            <a:off x="7200" y="1080"/>
            <a:ext cx="9128880" cy="854640"/>
          </a:xfrm>
          <a:prstGeom prst="rect">
            <a:avLst/>
          </a:prstGeom>
          <a:noFill/>
          <a:ln w="0">
            <a:noFill/>
          </a:ln>
        </p:spPr>
      </p:pic>
      <p:pic>
        <p:nvPicPr>
          <p:cNvPr id="9" name="Immagine 20" descr=""/>
          <p:cNvPicPr/>
          <p:nvPr/>
        </p:nvPicPr>
        <p:blipFill>
          <a:blip r:embed="rId3"/>
          <a:stretch/>
        </p:blipFill>
        <p:spPr>
          <a:xfrm>
            <a:off x="7200" y="1080"/>
            <a:ext cx="9128880" cy="854640"/>
          </a:xfrm>
          <a:prstGeom prst="rect">
            <a:avLst/>
          </a:prstGeom>
          <a:noFill/>
          <a:ln w="0">
            <a:noFill/>
          </a:ln>
        </p:spPr>
      </p:pic>
      <p:sp>
        <p:nvSpPr>
          <p:cNvPr id="10" name="PlaceHolder 1"/>
          <p:cNvSpPr>
            <a:spLocks noGrp="1"/>
          </p:cNvSpPr>
          <p:nvPr>
            <p:ph type="body"/>
          </p:nvPr>
        </p:nvSpPr>
        <p:spPr>
          <a:xfrm>
            <a:off x="295920" y="1943640"/>
            <a:ext cx="8551800" cy="2531160"/>
          </a:xfrm>
          <a:prstGeom prst="rect">
            <a:avLst/>
          </a:prstGeom>
          <a:noFill/>
          <a:ln w="0">
            <a:noFill/>
          </a:ln>
        </p:spPr>
        <p:txBody>
          <a:bodyPr lIns="90000" rIns="90000" tIns="45000" bIns="45000" anchor="t">
            <a:normAutofit/>
          </a:bodyPr>
          <a:p>
            <a:pPr indent="0" defTabSz="685800">
              <a:lnSpc>
                <a:spcPct val="90000"/>
              </a:lnSpc>
              <a:spcBef>
                <a:spcPts val="751"/>
              </a:spcBef>
              <a:buNone/>
              <a:tabLst>
                <a:tab algn="l" pos="0"/>
              </a:tabLst>
            </a:pPr>
            <a:r>
              <a:rPr b="0" lang="it-IT" sz="1800" strike="noStrike" u="none">
                <a:solidFill>
                  <a:schemeClr val="dk2"/>
                </a:solidFill>
                <a:effectLst/>
                <a:uFillTx/>
                <a:latin typeface="Open Sans"/>
                <a:ea typeface="Open Sans"/>
              </a:rPr>
              <a:t>Modifica gli stili del testo dello schema</a:t>
            </a:r>
            <a:endParaRPr b="0" lang="en-US" sz="1800" strike="noStrike" u="none">
              <a:solidFill>
                <a:schemeClr val="dk1"/>
              </a:solidFill>
              <a:effectLst/>
              <a:uFillTx/>
              <a:latin typeface="Calibri"/>
            </a:endParaRPr>
          </a:p>
        </p:txBody>
      </p:sp>
      <p:sp>
        <p:nvSpPr>
          <p:cNvPr id="11" name="PlaceHolder 2"/>
          <p:cNvSpPr>
            <a:spLocks noGrp="1"/>
          </p:cNvSpPr>
          <p:nvPr>
            <p:ph type="title"/>
          </p:nvPr>
        </p:nvSpPr>
        <p:spPr>
          <a:xfrm>
            <a:off x="295920" y="1218960"/>
            <a:ext cx="8551800" cy="530640"/>
          </a:xfrm>
          <a:prstGeom prst="rect">
            <a:avLst/>
          </a:prstGeom>
          <a:noFill/>
          <a:ln w="0">
            <a:noFill/>
          </a:ln>
        </p:spPr>
        <p:txBody>
          <a:bodyPr lIns="90000" rIns="90000" tIns="45000" bIns="45000" anchor="t">
            <a:normAutofit fontScale="70000" lnSpcReduction="19999"/>
          </a:bodyPr>
          <a:p>
            <a:pPr indent="0" defTabSz="685800">
              <a:lnSpc>
                <a:spcPct val="90000"/>
              </a:lnSpc>
              <a:buNone/>
            </a:pPr>
            <a:r>
              <a:rPr b="1" lang="it-IT" sz="3200" strike="noStrike" u="none">
                <a:solidFill>
                  <a:schemeClr val="dk1"/>
                </a:solidFill>
                <a:effectLst/>
                <a:uFillTx/>
                <a:latin typeface="Open Sans Extrabold"/>
                <a:ea typeface="Open Sans Extrabold"/>
              </a:rPr>
              <a:t>Fare clic per modificare lo stile del titolo dello schema</a:t>
            </a:r>
            <a:endParaRPr b="0" lang="en-US" sz="3200" strike="noStrike" u="none">
              <a:solidFill>
                <a:schemeClr val="dk1"/>
              </a:solidFill>
              <a:effectLst/>
              <a:uFillTx/>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hyperlink" Target="https://www.regione.toscana.it/sviluppo-rurale-2023-2027/programmazione-feasr" TargetMode="External"/><Relationship Id="rId2"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hyperlink" Target="https://www502.regione.toscana.it/geoscopio/toscanadiffusa.html" TargetMode="External"/><Relationship Id="rId2"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hyperlink" Target="https://www.regione.toscana.it/-/contributi-per-azioni-dimostratve-nel-settore-agricolo-bando-annualit&#224;-2025" TargetMode="External"/><Relationship Id="rId2"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diagramData" Target="../diagrams/data1.xml"/><Relationship Id="rId2" Type="http://schemas.openxmlformats.org/officeDocument/2006/relationships/diagramLayout" Target="../diagrams/layout1.xml"/><Relationship Id="rId3" Type="http://schemas.openxmlformats.org/officeDocument/2006/relationships/diagramQuickStyle" Target="../diagrams/quickStyle1.xml"/><Relationship Id="rId4" Type="http://schemas.openxmlformats.org/officeDocument/2006/relationships/diagramColors" Target="../diagrams/colors1.xml"/><Relationship Id="rId5" Type="http://schemas.microsoft.com/office/2007/relationships/diagramDrawing" Target="../diagrams/drawing1.xml"/><Relationship Id="rId6"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 name="PlaceHolder 1"/>
          <p:cNvSpPr>
            <a:spLocks noGrp="1"/>
          </p:cNvSpPr>
          <p:nvPr>
            <p:ph type="title"/>
          </p:nvPr>
        </p:nvSpPr>
        <p:spPr>
          <a:xfrm>
            <a:off x="171360" y="1134720"/>
            <a:ext cx="8628120" cy="2281320"/>
          </a:xfrm>
          <a:prstGeom prst="rect">
            <a:avLst/>
          </a:prstGeom>
          <a:noFill/>
          <a:ln w="0">
            <a:noFill/>
          </a:ln>
        </p:spPr>
        <p:txBody>
          <a:bodyPr lIns="90000" rIns="90000" tIns="45000" bIns="45000" anchor="t">
            <a:noAutofit/>
          </a:bodyPr>
          <a:p>
            <a:pPr indent="0" algn="ctr" defTabSz="685800">
              <a:lnSpc>
                <a:spcPct val="90000"/>
              </a:lnSpc>
              <a:buNone/>
            </a:pPr>
            <a:br>
              <a:rPr sz="3200"/>
            </a:br>
            <a:r>
              <a:rPr b="1" lang="it-IT" sz="3200" strike="noStrike" u="none">
                <a:solidFill>
                  <a:srgbClr val="203466"/>
                </a:solidFill>
                <a:effectLst/>
                <a:uFillTx/>
                <a:latin typeface="Comic Sans MS"/>
                <a:ea typeface="Open Sans Extrabold"/>
              </a:rPr>
              <a:t>Bando INTERVENTO </a:t>
            </a:r>
            <a:r>
              <a:rPr b="1" lang="it-IT" sz="3600" strike="noStrike" u="none">
                <a:solidFill>
                  <a:schemeClr val="accent6"/>
                </a:solidFill>
                <a:effectLst/>
                <a:uFillTx/>
                <a:latin typeface="Comic Sans MS"/>
                <a:ea typeface="Open Sans Extrabold"/>
              </a:rPr>
              <a:t>SRH05</a:t>
            </a:r>
            <a:r>
              <a:rPr b="1" lang="it-IT" sz="3200" strike="noStrike" u="none">
                <a:solidFill>
                  <a:schemeClr val="accent6"/>
                </a:solidFill>
                <a:effectLst/>
                <a:uFillTx/>
                <a:latin typeface="Comic Sans MS"/>
                <a:ea typeface="Open Sans Extrabold"/>
              </a:rPr>
              <a:t> </a:t>
            </a:r>
            <a:br>
              <a:rPr sz="3200"/>
            </a:br>
            <a:r>
              <a:rPr b="1" lang="it-IT" sz="3200" strike="noStrike" u="none">
                <a:solidFill>
                  <a:srgbClr val="203466"/>
                </a:solidFill>
                <a:effectLst/>
                <a:uFillTx/>
                <a:latin typeface="Comic Sans MS"/>
                <a:ea typeface="Open Sans Extrabold"/>
              </a:rPr>
              <a:t>«</a:t>
            </a:r>
            <a:r>
              <a:rPr b="1" lang="it-IT" sz="2400" strike="noStrike" u="none">
                <a:solidFill>
                  <a:schemeClr val="accent6"/>
                </a:solidFill>
                <a:effectLst/>
                <a:uFillTx/>
                <a:latin typeface="Comic Sans MS"/>
                <a:ea typeface="Open Sans Extrabold"/>
              </a:rPr>
              <a:t>Azioni dimostrative per il settore agricolo</a:t>
            </a:r>
            <a:r>
              <a:rPr b="1" lang="it-IT" sz="2400" strike="noStrike" u="none">
                <a:solidFill>
                  <a:srgbClr val="203466"/>
                </a:solidFill>
                <a:effectLst/>
                <a:uFillTx/>
                <a:latin typeface="Comic Sans MS"/>
                <a:ea typeface="Open Sans Extrabold"/>
              </a:rPr>
              <a:t>»</a:t>
            </a:r>
            <a:br>
              <a:rPr sz="2400"/>
            </a:br>
            <a:r>
              <a:rPr b="1" lang="it-IT" sz="2400" strike="noStrike" u="none">
                <a:solidFill>
                  <a:srgbClr val="203466"/>
                </a:solidFill>
                <a:effectLst/>
                <a:uFillTx/>
                <a:latin typeface="Comic Sans MS"/>
                <a:ea typeface="Open Sans Extrabold"/>
              </a:rPr>
              <a:t>Bando annualità 2025</a:t>
            </a:r>
            <a:br>
              <a:rPr sz="2400"/>
            </a:br>
            <a:br>
              <a:rPr sz="2400"/>
            </a:br>
            <a:r>
              <a:rPr b="1" lang="it-IT" sz="2400" strike="noStrike" u="none">
                <a:solidFill>
                  <a:srgbClr val="203466"/>
                </a:solidFill>
                <a:effectLst/>
                <a:uFillTx/>
                <a:latin typeface="Comic Sans MS"/>
                <a:ea typeface="Open Sans Extrabold"/>
              </a:rPr>
              <a:t>D.D. </a:t>
            </a:r>
            <a:r>
              <a:rPr b="1" lang="es-ES" sz="2400" strike="noStrike" u="none">
                <a:solidFill>
                  <a:srgbClr val="203466"/>
                </a:solidFill>
                <a:effectLst/>
                <a:uFillTx/>
                <a:latin typeface="Comic Sans MS"/>
                <a:ea typeface="Open Sans Extrabold"/>
              </a:rPr>
              <a:t>n.26596 del 19.12.2025</a:t>
            </a:r>
            <a:endParaRPr b="0" lang="en-US" sz="2400" strike="noStrike" u="none">
              <a:solidFill>
                <a:schemeClr val="dk1"/>
              </a:solidFill>
              <a:effectLst/>
              <a:uFillTx/>
              <a:latin typeface="Calibri"/>
            </a:endParaRPr>
          </a:p>
        </p:txBody>
      </p:sp>
      <p:sp>
        <p:nvSpPr>
          <p:cNvPr id="13" name="PlaceHolder 2"/>
          <p:cNvSpPr>
            <a:spLocks noGrp="1"/>
          </p:cNvSpPr>
          <p:nvPr>
            <p:ph/>
          </p:nvPr>
        </p:nvSpPr>
        <p:spPr>
          <a:xfrm>
            <a:off x="171360" y="4140000"/>
            <a:ext cx="8557560" cy="758160"/>
          </a:xfrm>
          <a:prstGeom prst="rect">
            <a:avLst/>
          </a:prstGeom>
          <a:noFill/>
          <a:ln w="0">
            <a:noFill/>
          </a:ln>
        </p:spPr>
        <p:txBody>
          <a:bodyPr lIns="90000" rIns="90000" tIns="45000" bIns="45000" anchor="t">
            <a:normAutofit fontScale="47500" lnSpcReduction="19999"/>
          </a:bodyPr>
          <a:p>
            <a:pPr indent="0" defTabSz="685800">
              <a:lnSpc>
                <a:spcPct val="90000"/>
              </a:lnSpc>
              <a:spcBef>
                <a:spcPts val="751"/>
              </a:spcBef>
              <a:buNone/>
              <a:tabLst>
                <a:tab algn="l" pos="0"/>
              </a:tabLst>
            </a:pPr>
            <a:r>
              <a:rPr b="1" lang="it-IT" sz="4000" strike="noStrike" u="none">
                <a:solidFill>
                  <a:srgbClr val="203466"/>
                </a:solidFill>
                <a:effectLst/>
                <a:uFillTx/>
                <a:latin typeface="Comic Sans MS"/>
                <a:ea typeface="Open Sans Semibold"/>
              </a:rPr>
              <a:t>Staff AKIS</a:t>
            </a:r>
            <a:r>
              <a:rPr b="0" lang="it-IT" sz="4000" strike="noStrike" u="none">
                <a:solidFill>
                  <a:srgbClr val="203466"/>
                </a:solidFill>
                <a:effectLst/>
                <a:uFillTx/>
                <a:latin typeface="Comic Sans MS"/>
                <a:ea typeface="Open Sans Semibold"/>
              </a:rPr>
              <a:t>: Direzione Agricoltura e Sviluppo Rurale - Settore Gestione delle misure del PSR per la consulenza, la formazione, l’innovazione, per i giovani agricoltori e per la diversificazione delle attività agricole</a:t>
            </a:r>
            <a:endParaRPr b="0" lang="en-US" sz="4000" strike="noStrike" u="none">
              <a:solidFill>
                <a:schemeClr val="dk1"/>
              </a:solidFill>
              <a:effectLst/>
              <a:uFillTx/>
              <a:latin typeface="Calibri"/>
            </a:endParaRPr>
          </a:p>
          <a:p>
            <a:pPr indent="0" defTabSz="685800">
              <a:lnSpc>
                <a:spcPct val="90000"/>
              </a:lnSpc>
              <a:spcBef>
                <a:spcPts val="751"/>
              </a:spcBef>
              <a:buNone/>
              <a:tabLst>
                <a:tab algn="l" pos="0"/>
              </a:tabLst>
            </a:pPr>
            <a:endParaRPr b="0" lang="en-US" sz="3000" strike="noStrike" u="none">
              <a:solidFill>
                <a:schemeClr val="dk1"/>
              </a:solidFill>
              <a:effectLst/>
              <a:uFillTx/>
              <a:latin typeface="Calibri"/>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 name="PlaceHolder 1"/>
          <p:cNvSpPr>
            <a:spLocks noGrp="1"/>
          </p:cNvSpPr>
          <p:nvPr>
            <p:ph/>
          </p:nvPr>
        </p:nvSpPr>
        <p:spPr>
          <a:xfrm>
            <a:off x="241560" y="1324080"/>
            <a:ext cx="8660520" cy="3657240"/>
          </a:xfrm>
          <a:prstGeom prst="rect">
            <a:avLst/>
          </a:prstGeom>
          <a:noFill/>
          <a:ln w="0">
            <a:noFill/>
          </a:ln>
        </p:spPr>
        <p:txBody>
          <a:bodyPr lIns="90000" rIns="90000" tIns="45000" bIns="45000" anchor="t">
            <a:normAutofit/>
          </a:bodyPr>
          <a:p>
            <a:pPr indent="0" defTabSz="685800">
              <a:lnSpc>
                <a:spcPct val="90000"/>
              </a:lnSpc>
              <a:spcBef>
                <a:spcPts val="751"/>
              </a:spcBef>
              <a:buNone/>
              <a:tabLst>
                <a:tab algn="l" pos="0"/>
              </a:tabLst>
            </a:pPr>
            <a:r>
              <a:rPr b="1" lang="it-IT" sz="2400" strike="noStrike" u="none">
                <a:solidFill>
                  <a:schemeClr val="dk2"/>
                </a:solidFill>
                <a:effectLst/>
                <a:uFillTx/>
                <a:latin typeface="Comic Sans MS"/>
                <a:ea typeface="Open Sans"/>
              </a:rPr>
              <a:t>01- Qualità del Progetto dimostrativo</a:t>
            </a:r>
            <a:endParaRPr b="0" lang="en-US" sz="2400" strike="noStrike" u="none">
              <a:solidFill>
                <a:schemeClr val="dk1"/>
              </a:solidFill>
              <a:effectLst/>
              <a:uFillTx/>
              <a:latin typeface="Calibri"/>
            </a:endParaRPr>
          </a:p>
          <a:p>
            <a:pPr indent="0" defTabSz="685800">
              <a:lnSpc>
                <a:spcPct val="90000"/>
              </a:lnSpc>
              <a:spcBef>
                <a:spcPts val="751"/>
              </a:spcBef>
              <a:buNone/>
              <a:tabLst>
                <a:tab algn="l" pos="0"/>
              </a:tabLst>
            </a:pPr>
            <a:endParaRPr b="0" lang="en-US" sz="2400" strike="noStrike" u="none">
              <a:solidFill>
                <a:schemeClr val="dk1"/>
              </a:solidFill>
              <a:effectLst/>
              <a:uFillTx/>
              <a:latin typeface="Calibri"/>
            </a:endParaRPr>
          </a:p>
          <a:p>
            <a:pPr indent="0" defTabSz="685800">
              <a:lnSpc>
                <a:spcPct val="90000"/>
              </a:lnSpc>
              <a:spcBef>
                <a:spcPts val="751"/>
              </a:spcBef>
              <a:buNone/>
              <a:tabLst>
                <a:tab algn="l" pos="0"/>
              </a:tabLst>
            </a:pPr>
            <a:r>
              <a:rPr b="1" lang="it-IT" sz="2400" strike="noStrike" u="none">
                <a:solidFill>
                  <a:schemeClr val="dk2"/>
                </a:solidFill>
                <a:effectLst/>
                <a:uFillTx/>
                <a:latin typeface="Comic Sans MS"/>
                <a:ea typeface="Open Sans"/>
              </a:rPr>
              <a:t>02 – Qualità del team di progetto</a:t>
            </a:r>
            <a:endParaRPr b="0" lang="en-US" sz="2400" strike="noStrike" u="none">
              <a:solidFill>
                <a:schemeClr val="dk1"/>
              </a:solidFill>
              <a:effectLst/>
              <a:uFillTx/>
              <a:latin typeface="Calibri"/>
            </a:endParaRPr>
          </a:p>
          <a:p>
            <a:pPr indent="0" defTabSz="685800">
              <a:lnSpc>
                <a:spcPct val="90000"/>
              </a:lnSpc>
              <a:spcBef>
                <a:spcPts val="751"/>
              </a:spcBef>
              <a:buNone/>
              <a:tabLst>
                <a:tab algn="l" pos="0"/>
              </a:tabLst>
            </a:pPr>
            <a:endParaRPr b="0" lang="en-US" sz="2400" strike="noStrike" u="none">
              <a:solidFill>
                <a:schemeClr val="dk1"/>
              </a:solidFill>
              <a:effectLst/>
              <a:uFillTx/>
              <a:latin typeface="Calibri"/>
            </a:endParaRPr>
          </a:p>
          <a:p>
            <a:pPr indent="0" defTabSz="685800">
              <a:lnSpc>
                <a:spcPct val="90000"/>
              </a:lnSpc>
              <a:spcBef>
                <a:spcPts val="751"/>
              </a:spcBef>
              <a:buNone/>
              <a:tabLst>
                <a:tab algn="l" pos="0"/>
              </a:tabLst>
            </a:pPr>
            <a:r>
              <a:rPr b="1" lang="it-IT" sz="2400" strike="noStrike" u="none">
                <a:solidFill>
                  <a:schemeClr val="dk2"/>
                </a:solidFill>
                <a:effectLst/>
                <a:uFillTx/>
                <a:latin typeface="Comic Sans MS"/>
                <a:ea typeface="Open Sans"/>
              </a:rPr>
              <a:t>03 - Coerenza delle tematiche affrontate con gli </a:t>
            </a:r>
            <a:r>
              <a:rPr b="1" lang="it-IT" sz="2400" strike="noStrike" u="sng">
                <a:solidFill>
                  <a:schemeClr val="dk2"/>
                </a:solidFill>
                <a:effectLst/>
                <a:uFillTx/>
                <a:latin typeface="Comic Sans MS"/>
                <a:ea typeface="Open Sans"/>
                <a:hlinkClick r:id="rId1"/>
              </a:rPr>
              <a:t>obiettivi generali e specifici della PAC</a:t>
            </a:r>
            <a:endParaRPr b="0" lang="en-US" sz="2400" strike="noStrike" u="none">
              <a:solidFill>
                <a:schemeClr val="dk1"/>
              </a:solidFill>
              <a:effectLst/>
              <a:uFillTx/>
              <a:latin typeface="Calibri"/>
            </a:endParaRPr>
          </a:p>
          <a:p>
            <a:pPr indent="0" defTabSz="685800">
              <a:lnSpc>
                <a:spcPct val="90000"/>
              </a:lnSpc>
              <a:spcBef>
                <a:spcPts val="751"/>
              </a:spcBef>
              <a:buNone/>
              <a:tabLst>
                <a:tab algn="l" pos="0"/>
              </a:tabLst>
            </a:pPr>
            <a:endParaRPr b="0" lang="en-US" sz="2400" strike="noStrike" u="none">
              <a:solidFill>
                <a:schemeClr val="dk1"/>
              </a:solidFill>
              <a:effectLst/>
              <a:uFillTx/>
              <a:latin typeface="Calibri"/>
            </a:endParaRPr>
          </a:p>
          <a:p>
            <a:pPr indent="0" defTabSz="685800">
              <a:lnSpc>
                <a:spcPct val="90000"/>
              </a:lnSpc>
              <a:spcBef>
                <a:spcPts val="751"/>
              </a:spcBef>
              <a:buNone/>
              <a:tabLst>
                <a:tab algn="l" pos="0"/>
              </a:tabLst>
            </a:pPr>
            <a:r>
              <a:rPr b="1" lang="it-IT" sz="2400" strike="noStrike" u="none">
                <a:solidFill>
                  <a:schemeClr val="dk2"/>
                </a:solidFill>
                <a:effectLst/>
                <a:uFillTx/>
                <a:latin typeface="Comic Sans MS"/>
                <a:ea typeface="Open Sans"/>
              </a:rPr>
              <a:t>04 - Premialità per specifiche tematiche/obiettivi e/o ricaduta territoriale</a:t>
            </a:r>
            <a:endParaRPr b="0" lang="en-US" sz="2400" strike="noStrike" u="none">
              <a:solidFill>
                <a:schemeClr val="dk1"/>
              </a:solidFill>
              <a:effectLst/>
              <a:uFillTx/>
              <a:latin typeface="Calibri"/>
            </a:endParaRPr>
          </a:p>
        </p:txBody>
      </p:sp>
      <p:sp>
        <p:nvSpPr>
          <p:cNvPr id="30" name="PlaceHolder 2"/>
          <p:cNvSpPr>
            <a:spLocks noGrp="1"/>
          </p:cNvSpPr>
          <p:nvPr>
            <p:ph type="title"/>
          </p:nvPr>
        </p:nvSpPr>
        <p:spPr>
          <a:xfrm>
            <a:off x="295920" y="631080"/>
            <a:ext cx="8551800" cy="530640"/>
          </a:xfrm>
          <a:prstGeom prst="rect">
            <a:avLst/>
          </a:prstGeom>
          <a:noFill/>
          <a:ln w="0">
            <a:noFill/>
          </a:ln>
          <a:effectLst>
            <a:outerShdw dist="28080" dir="5400000" blurRad="44280" rotWithShape="0">
              <a:srgbClr val="000000">
                <a:alpha val="32000"/>
              </a:srgbClr>
            </a:outerShdw>
          </a:effectLst>
        </p:spPr>
        <p:txBody>
          <a:bodyPr lIns="90000" rIns="90000" tIns="45000" bIns="45000" anchor="t">
            <a:normAutofit/>
          </a:bodyPr>
          <a:p>
            <a:pPr indent="0" algn="ctr" defTabSz="685800">
              <a:lnSpc>
                <a:spcPct val="90000"/>
              </a:lnSpc>
              <a:buNone/>
            </a:pPr>
            <a:r>
              <a:rPr b="1" lang="it-IT" sz="2900" strike="noStrike" u="none">
                <a:solidFill>
                  <a:schemeClr val="dk1"/>
                </a:solidFill>
                <a:effectLst/>
                <a:uFillTx/>
                <a:latin typeface="Comic Sans MS"/>
                <a:ea typeface="Open Sans Extrabold"/>
              </a:rPr>
              <a:t>Criteri di Selezione</a:t>
            </a:r>
            <a:endParaRPr b="0" lang="en-US" sz="2900" strike="noStrike" u="none">
              <a:solidFill>
                <a:schemeClr val="dk1"/>
              </a:solidFill>
              <a:effectLst/>
              <a:uFillTx/>
              <a:latin typeface="Calibri"/>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 name="PlaceHolder 1"/>
          <p:cNvSpPr>
            <a:spLocks noGrp="1"/>
          </p:cNvSpPr>
          <p:nvPr>
            <p:ph/>
          </p:nvPr>
        </p:nvSpPr>
        <p:spPr>
          <a:xfrm>
            <a:off x="295920" y="1960560"/>
            <a:ext cx="8551800" cy="2531160"/>
          </a:xfrm>
          <a:prstGeom prst="rect">
            <a:avLst/>
          </a:prstGeom>
          <a:noFill/>
          <a:ln w="0">
            <a:noFill/>
          </a:ln>
        </p:spPr>
        <p:txBody>
          <a:bodyPr lIns="90000" rIns="90000" tIns="45000" bIns="45000" anchor="t">
            <a:noAutofit/>
          </a:bodyPr>
          <a:p>
            <a:pPr indent="0">
              <a:lnSpc>
                <a:spcPct val="90000"/>
              </a:lnSpc>
              <a:spcBef>
                <a:spcPts val="1417"/>
              </a:spcBef>
              <a:buNone/>
            </a:pPr>
            <a:endParaRPr b="0" lang="en-US" sz="1800" strike="noStrike" u="none">
              <a:solidFill>
                <a:schemeClr val="dk2"/>
              </a:solidFill>
              <a:effectLst/>
              <a:uFillTx/>
              <a:latin typeface="Open Sans"/>
              <a:ea typeface="Open Sans"/>
            </a:endParaRPr>
          </a:p>
        </p:txBody>
      </p:sp>
      <p:graphicFrame>
        <p:nvGraphicFramePr>
          <p:cNvPr id="32" name="Tabella 6"/>
          <p:cNvGraphicFramePr/>
          <p:nvPr/>
        </p:nvGraphicFramePr>
        <p:xfrm>
          <a:off x="295920" y="764640"/>
          <a:ext cx="8551800" cy="4576680"/>
        </p:xfrm>
        <a:graphic>
          <a:graphicData uri="http://schemas.openxmlformats.org/drawingml/2006/table">
            <a:tbl>
              <a:tblPr/>
              <a:tblGrid>
                <a:gridCol w="1285200"/>
                <a:gridCol w="3263760"/>
                <a:gridCol w="739440"/>
                <a:gridCol w="2538720"/>
                <a:gridCol w="723960"/>
              </a:tblGrid>
              <a:tr h="322200">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Principio</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Criterio di selezione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Punteggio</a:t>
                      </a:r>
                      <a:endParaRPr b="0" lang="it-IT" sz="1000" strike="noStrike" u="none">
                        <a:solidFill>
                          <a:srgbClr val="ffffff"/>
                        </a:solidFill>
                        <a:effectLst/>
                        <a:uFillTx/>
                        <a:latin typeface="Arial"/>
                      </a:endParaRPr>
                    </a:p>
                    <a:p>
                      <a:pPr algn="ctr" defTabSz="685800">
                        <a:lnSpc>
                          <a:spcPct val="107000"/>
                        </a:lnSpc>
                      </a:pPr>
                      <a:r>
                        <a:rPr b="1" lang="it-IT" sz="1000" strike="noStrike" u="none">
                          <a:solidFill>
                            <a:schemeClr val="lt1"/>
                          </a:solidFill>
                          <a:effectLst/>
                          <a:uFillTx/>
                          <a:latin typeface="Comic Sans MS"/>
                          <a:ea typeface="Calibri"/>
                        </a:rPr>
                        <a:t>Fino 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Griglie di valutazione e metodologia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Totale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r>
              <a:tr h="1448640">
                <a:tc rowSpan="3">
                  <a:txBody>
                    <a:bodyPr anchor="ctr">
                      <a:noAutofit/>
                    </a:bodyPr>
                    <a:p>
                      <a:pPr algn="ctr" defTabSz="685800">
                        <a:lnSpc>
                          <a:spcPct val="100000"/>
                        </a:lnSpc>
                      </a:pPr>
                      <a:r>
                        <a:rPr b="1" lang="it-IT" sz="1200" strike="noStrike" u="none">
                          <a:solidFill>
                            <a:srgbClr val="002060"/>
                          </a:solidFill>
                          <a:effectLst/>
                          <a:uFillTx/>
                          <a:latin typeface="Comic Sans MS"/>
                        </a:rPr>
                        <a:t>01 - Qualità del progetto </a:t>
                      </a:r>
                      <a:endParaRPr b="0" lang="it-IT" sz="1200" strike="noStrike" u="none">
                        <a:solidFill>
                          <a:srgbClr val="000000"/>
                        </a:solidFill>
                        <a:effectLst/>
                        <a:uFillTx/>
                        <a:latin typeface="Arial"/>
                      </a:endParaRPr>
                    </a:p>
                  </a:txBody>
                  <a:tcPr anchor="ctr" marL="91440" marR="9144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defTabSz="685800">
                        <a:lnSpc>
                          <a:spcPct val="100000"/>
                        </a:lnSpc>
                      </a:pPr>
                      <a:r>
                        <a:rPr b="1" lang="it-IT" sz="1000" strike="noStrike" u="none">
                          <a:solidFill>
                            <a:srgbClr val="0070c0"/>
                          </a:solidFill>
                          <a:effectLst/>
                          <a:uFillTx/>
                          <a:latin typeface="Comic Sans MS"/>
                        </a:rPr>
                        <a:t>0.1.1 - </a:t>
                      </a:r>
                      <a:r>
                        <a:rPr b="0" lang="it-IT" sz="1000" strike="noStrike" u="none">
                          <a:solidFill>
                            <a:srgbClr val="0070c0"/>
                          </a:solidFill>
                          <a:effectLst/>
                          <a:uFillTx/>
                          <a:latin typeface="Comic Sans MS"/>
                        </a:rPr>
                        <a:t>Elementi di valutazione</a:t>
                      </a:r>
                      <a:r>
                        <a:rPr b="0" lang="it-IT" sz="1000" strike="noStrike" u="none">
                          <a:solidFill>
                            <a:srgbClr val="002060"/>
                          </a:solidFill>
                          <a:effectLst/>
                          <a:uFillTx/>
                          <a:latin typeface="Comic Sans MS"/>
                        </a:rPr>
                        <a:t>:</a:t>
                      </a:r>
                      <a:endParaRPr b="0" lang="it-IT" sz="1000" strike="noStrike" u="none">
                        <a:solidFill>
                          <a:srgbClr val="000000"/>
                        </a:solidFill>
                        <a:effectLst/>
                        <a:uFillTx/>
                        <a:latin typeface="Arial"/>
                      </a:endParaRPr>
                    </a:p>
                    <a:p>
                      <a:pPr defTabSz="685800">
                        <a:lnSpc>
                          <a:spcPct val="100000"/>
                        </a:lnSpc>
                      </a:pPr>
                      <a:r>
                        <a:rPr b="0" lang="it-IT" sz="1000" strike="noStrike" u="none">
                          <a:solidFill>
                            <a:srgbClr val="002060"/>
                          </a:solidFill>
                          <a:effectLst/>
                          <a:uFillTx/>
                          <a:latin typeface="Comic Sans MS"/>
                        </a:rPr>
                        <a:t>- </a:t>
                      </a:r>
                      <a:r>
                        <a:rPr b="1" lang="it-IT" sz="1000" strike="noStrike" u="none">
                          <a:solidFill>
                            <a:srgbClr val="002060"/>
                          </a:solidFill>
                          <a:effectLst/>
                          <a:uFillTx/>
                          <a:latin typeface="Comic Sans MS"/>
                        </a:rPr>
                        <a:t>Configurazione generale</a:t>
                      </a:r>
                      <a:r>
                        <a:rPr b="0" lang="it-IT" sz="1000" strike="noStrike" u="none">
                          <a:solidFill>
                            <a:srgbClr val="002060"/>
                          </a:solidFill>
                          <a:effectLst/>
                          <a:uFillTx/>
                          <a:latin typeface="Comic Sans MS"/>
                        </a:rPr>
                        <a:t> del progetto dimostrativo;</a:t>
                      </a:r>
                      <a:endParaRPr b="0" lang="it-IT" sz="1000" strike="noStrike" u="none">
                        <a:solidFill>
                          <a:srgbClr val="000000"/>
                        </a:solidFill>
                        <a:effectLst/>
                        <a:uFillTx/>
                        <a:latin typeface="Arial"/>
                      </a:endParaRPr>
                    </a:p>
                    <a:p>
                      <a:pPr defTabSz="685800">
                        <a:lnSpc>
                          <a:spcPct val="100000"/>
                        </a:lnSpc>
                      </a:pPr>
                      <a:r>
                        <a:rPr b="0" lang="it-IT" sz="1000" strike="noStrike" u="none">
                          <a:solidFill>
                            <a:srgbClr val="002060"/>
                          </a:solidFill>
                          <a:effectLst/>
                          <a:uFillTx/>
                          <a:latin typeface="Comic Sans MS"/>
                        </a:rPr>
                        <a:t>- </a:t>
                      </a:r>
                      <a:r>
                        <a:rPr b="1" lang="it-IT" sz="1000" strike="noStrike" u="none">
                          <a:solidFill>
                            <a:srgbClr val="002060"/>
                          </a:solidFill>
                          <a:effectLst/>
                          <a:uFillTx/>
                          <a:latin typeface="Comic Sans MS"/>
                        </a:rPr>
                        <a:t>Obiettivi del progetto</a:t>
                      </a:r>
                      <a:r>
                        <a:rPr b="0" lang="it-IT" sz="1000" strike="noStrike" u="none">
                          <a:solidFill>
                            <a:srgbClr val="002060"/>
                          </a:solidFill>
                          <a:effectLst/>
                          <a:uFillTx/>
                          <a:latin typeface="Comic Sans MS"/>
                        </a:rPr>
                        <a:t>;</a:t>
                      </a:r>
                      <a:endParaRPr b="0" lang="it-IT" sz="1000" strike="noStrike" u="none">
                        <a:solidFill>
                          <a:srgbClr val="000000"/>
                        </a:solidFill>
                        <a:effectLst/>
                        <a:uFillTx/>
                        <a:latin typeface="Arial"/>
                      </a:endParaRPr>
                    </a:p>
                    <a:p>
                      <a:pPr defTabSz="685800">
                        <a:lnSpc>
                          <a:spcPct val="100000"/>
                        </a:lnSpc>
                      </a:pPr>
                      <a:r>
                        <a:rPr b="0" lang="it-IT" sz="1000" strike="noStrike" u="none">
                          <a:solidFill>
                            <a:srgbClr val="002060"/>
                          </a:solidFill>
                          <a:effectLst/>
                          <a:uFillTx/>
                          <a:latin typeface="Comic Sans MS"/>
                        </a:rPr>
                        <a:t>- </a:t>
                      </a:r>
                      <a:r>
                        <a:rPr b="1" lang="it-IT" sz="1000" strike="noStrike" u="none">
                          <a:solidFill>
                            <a:srgbClr val="002060"/>
                          </a:solidFill>
                          <a:effectLst/>
                          <a:uFillTx/>
                          <a:latin typeface="Comic Sans MS"/>
                        </a:rPr>
                        <a:t>Caratteristiche dei destinatari, strategie e canali di comunicazione </a:t>
                      </a:r>
                      <a:r>
                        <a:rPr b="0" lang="it-IT" sz="1000" strike="noStrike" u="none">
                          <a:solidFill>
                            <a:srgbClr val="002060"/>
                          </a:solidFill>
                          <a:effectLst/>
                          <a:uFillTx/>
                          <a:latin typeface="Comic Sans MS"/>
                        </a:rPr>
                        <a:t>per il loro coinvolgimento;</a:t>
                      </a:r>
                      <a:endParaRPr b="0" lang="it-IT" sz="1000" strike="noStrike" u="none">
                        <a:solidFill>
                          <a:srgbClr val="000000"/>
                        </a:solidFill>
                        <a:effectLst/>
                        <a:uFillTx/>
                        <a:latin typeface="Arial"/>
                      </a:endParaRPr>
                    </a:p>
                    <a:p>
                      <a:pPr defTabSz="685800">
                        <a:lnSpc>
                          <a:spcPct val="100000"/>
                        </a:lnSpc>
                      </a:pPr>
                      <a:r>
                        <a:rPr b="0" lang="it-IT" sz="1000" strike="noStrike" u="none">
                          <a:solidFill>
                            <a:srgbClr val="002060"/>
                          </a:solidFill>
                          <a:effectLst/>
                          <a:uFillTx/>
                          <a:latin typeface="Comic Sans MS"/>
                        </a:rPr>
                        <a:t>- </a:t>
                      </a:r>
                      <a:r>
                        <a:rPr b="1" lang="it-IT" sz="1000" strike="noStrike" u="none">
                          <a:solidFill>
                            <a:srgbClr val="002060"/>
                          </a:solidFill>
                          <a:effectLst/>
                          <a:uFillTx/>
                          <a:latin typeface="Comic Sans MS"/>
                        </a:rPr>
                        <a:t>Risultati attesi</a:t>
                      </a:r>
                      <a:r>
                        <a:rPr b="0" lang="it-IT" sz="1000" strike="noStrike" u="none">
                          <a:solidFill>
                            <a:srgbClr val="002060"/>
                          </a:solidFill>
                          <a:effectLst/>
                          <a:uFillTx/>
                          <a:latin typeface="Comic Sans MS"/>
                        </a:rPr>
                        <a:t> dal percorso dimostrativo.</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ctr" defTabSz="685800">
                        <a:lnSpc>
                          <a:spcPct val="107000"/>
                        </a:lnSpc>
                      </a:pPr>
                      <a:r>
                        <a:rPr b="1" lang="it-IT" sz="1000" strike="noStrike" u="none">
                          <a:solidFill>
                            <a:srgbClr val="002060"/>
                          </a:solidFill>
                          <a:effectLst/>
                          <a:uFillTx/>
                          <a:latin typeface="Comic Sans MS"/>
                        </a:rPr>
                        <a:t>10</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defTabSz="685800">
                        <a:lnSpc>
                          <a:spcPct val="107000"/>
                        </a:lnSpc>
                      </a:pPr>
                      <a:endParaRPr b="0" lang="it-IT" sz="1100" strike="noStrike" u="none">
                        <a:solidFill>
                          <a:srgbClr val="000000"/>
                        </a:solidFill>
                        <a:effectLst/>
                        <a:uFillTx/>
                        <a:latin typeface="Arial"/>
                      </a:endParaRPr>
                    </a:p>
                    <a:p>
                      <a:pPr defTabSz="685800">
                        <a:lnSpc>
                          <a:spcPct val="100000"/>
                        </a:lnSpc>
                      </a:pPr>
                      <a:r>
                        <a:rPr b="0" lang="it-IT" sz="1000" strike="noStrike" u="none">
                          <a:solidFill>
                            <a:srgbClr val="002060"/>
                          </a:solidFill>
                          <a:effectLst/>
                          <a:uFillTx/>
                          <a:latin typeface="Comic Sans MS"/>
                          <a:ea typeface="Times New Roman"/>
                        </a:rPr>
                        <a:t>Configurazione generale</a:t>
                      </a:r>
                      <a:r>
                        <a:rPr b="1" lang="it-IT" sz="1000" strike="noStrike" u="none">
                          <a:solidFill>
                            <a:srgbClr val="002060"/>
                          </a:solidFill>
                          <a:effectLst/>
                          <a:uFillTx/>
                          <a:latin typeface="Comic Sans MS"/>
                          <a:ea typeface="Times New Roman"/>
                        </a:rPr>
                        <a:t>: da 0 a 2 punti</a:t>
                      </a:r>
                      <a:endParaRPr b="0" lang="it-IT" sz="1000" strike="noStrike" u="none">
                        <a:solidFill>
                          <a:srgbClr val="000000"/>
                        </a:solidFill>
                        <a:effectLst/>
                        <a:uFillTx/>
                        <a:latin typeface="Arial"/>
                      </a:endParaRPr>
                    </a:p>
                    <a:p>
                      <a:pPr defTabSz="685800">
                        <a:lnSpc>
                          <a:spcPct val="100000"/>
                        </a:lnSpc>
                      </a:pPr>
                      <a:r>
                        <a:rPr b="0" lang="it-IT" sz="1000" strike="noStrike" u="none">
                          <a:solidFill>
                            <a:srgbClr val="002060"/>
                          </a:solidFill>
                          <a:effectLst/>
                          <a:uFillTx/>
                          <a:latin typeface="Comic Sans MS"/>
                          <a:ea typeface="Times New Roman"/>
                        </a:rPr>
                        <a:t>Obiettivi del progetto</a:t>
                      </a:r>
                      <a:r>
                        <a:rPr b="1" lang="it-IT" sz="1000" strike="noStrike" u="none">
                          <a:solidFill>
                            <a:srgbClr val="002060"/>
                          </a:solidFill>
                          <a:effectLst/>
                          <a:uFillTx/>
                          <a:latin typeface="Comic Sans MS"/>
                          <a:ea typeface="Times New Roman"/>
                        </a:rPr>
                        <a:t>: da 0 a 2 punti</a:t>
                      </a:r>
                      <a:endParaRPr b="0" lang="it-IT" sz="1000" strike="noStrike" u="none">
                        <a:solidFill>
                          <a:srgbClr val="000000"/>
                        </a:solidFill>
                        <a:effectLst/>
                        <a:uFillTx/>
                        <a:latin typeface="Arial"/>
                      </a:endParaRPr>
                    </a:p>
                    <a:p>
                      <a:pPr defTabSz="685800">
                        <a:lnSpc>
                          <a:spcPct val="100000"/>
                        </a:lnSpc>
                      </a:pPr>
                      <a:r>
                        <a:rPr b="0" lang="it-IT" sz="1000" strike="noStrike" u="none">
                          <a:solidFill>
                            <a:srgbClr val="002060"/>
                          </a:solidFill>
                          <a:effectLst/>
                          <a:uFillTx/>
                          <a:latin typeface="Comic Sans MS"/>
                          <a:ea typeface="Times New Roman"/>
                        </a:rPr>
                        <a:t>Caratteristiche dei destinatari, strategie e canali di comunicazione per il loro coinvolgimento</a:t>
                      </a:r>
                      <a:r>
                        <a:rPr b="1" lang="it-IT" sz="1000" strike="noStrike" u="none">
                          <a:solidFill>
                            <a:srgbClr val="002060"/>
                          </a:solidFill>
                          <a:effectLst/>
                          <a:uFillTx/>
                          <a:latin typeface="Comic Sans MS"/>
                          <a:ea typeface="Times New Roman"/>
                        </a:rPr>
                        <a:t>: da 0 a 4</a:t>
                      </a:r>
                      <a:endParaRPr b="0" lang="it-IT" sz="1000" strike="noStrike" u="none">
                        <a:solidFill>
                          <a:srgbClr val="000000"/>
                        </a:solidFill>
                        <a:effectLst/>
                        <a:uFillTx/>
                        <a:latin typeface="Arial"/>
                      </a:endParaRPr>
                    </a:p>
                    <a:p>
                      <a:pPr defTabSz="685800">
                        <a:lnSpc>
                          <a:spcPct val="100000"/>
                        </a:lnSpc>
                      </a:pPr>
                      <a:r>
                        <a:rPr b="0" lang="it-IT" sz="1000" strike="noStrike" u="none">
                          <a:solidFill>
                            <a:srgbClr val="002060"/>
                          </a:solidFill>
                          <a:effectLst/>
                          <a:uFillTx/>
                          <a:latin typeface="Comic Sans MS"/>
                          <a:ea typeface="Times New Roman"/>
                        </a:rPr>
                        <a:t>Risultati attesi</a:t>
                      </a:r>
                      <a:r>
                        <a:rPr b="1" lang="it-IT" sz="1000" strike="noStrike" u="none">
                          <a:solidFill>
                            <a:srgbClr val="002060"/>
                          </a:solidFill>
                          <a:effectLst/>
                          <a:uFillTx/>
                          <a:latin typeface="Comic Sans MS"/>
                          <a:ea typeface="Times New Roman"/>
                        </a:rPr>
                        <a:t>: da 0 a 2 punti</a:t>
                      </a:r>
                      <a:endParaRPr b="0" lang="it-IT" sz="1000" strike="noStrike" u="none">
                        <a:solidFill>
                          <a:srgbClr val="000000"/>
                        </a:solidFill>
                        <a:effectLst/>
                        <a:uFillTx/>
                        <a:latin typeface="Arial"/>
                      </a:endParaRPr>
                    </a:p>
                    <a:p>
                      <a:pPr defTabSz="685800">
                        <a:lnSpc>
                          <a:spcPct val="100000"/>
                        </a:lnSpc>
                      </a:pPr>
                      <a:endParaRPr b="0" lang="it-IT" sz="1000" strike="noStrike" u="none">
                        <a:solidFill>
                          <a:srgbClr val="000000"/>
                        </a:solidFill>
                        <a:effectLst/>
                        <a:uFillTx/>
                        <a:latin typeface="Arial"/>
                      </a:endParaRPr>
                    </a:p>
                    <a:p>
                      <a:pPr defTabSz="685800">
                        <a:lnSpc>
                          <a:spcPct val="100000"/>
                        </a:lnSpc>
                      </a:pPr>
                      <a:r>
                        <a:rPr b="0" lang="it-IT" sz="1000" strike="noStrike" u="none">
                          <a:solidFill>
                            <a:srgbClr val="002060"/>
                          </a:solidFill>
                          <a:effectLst/>
                          <a:uFillTx/>
                          <a:latin typeface="Comic Sans MS"/>
                          <a:ea typeface="Times New Roman"/>
                        </a:rPr>
                        <a:t>PUNTEGGIO CUMULABILE</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rowSpan="3">
                  <a:txBody>
                    <a:bodyPr anchor="ctr">
                      <a:noAutofit/>
                    </a:bodyPr>
                    <a:p>
                      <a:pPr algn="ctr" defTabSz="685800">
                        <a:lnSpc>
                          <a:spcPct val="100000"/>
                        </a:lnSpc>
                      </a:pPr>
                      <a:r>
                        <a:rPr b="1" lang="it-IT" sz="1350" strike="noStrike" u="none">
                          <a:solidFill>
                            <a:srgbClr val="002060"/>
                          </a:solidFill>
                          <a:effectLst/>
                          <a:uFillTx/>
                          <a:latin typeface="Comic Sans MS"/>
                        </a:rPr>
                        <a:t>49</a:t>
                      </a:r>
                      <a:endParaRPr b="0" lang="it-IT" sz="1350" strike="noStrike" u="none">
                        <a:solidFill>
                          <a:srgbClr val="000000"/>
                        </a:solidFill>
                        <a:effectLst/>
                        <a:uFillTx/>
                        <a:latin typeface="Arial"/>
                      </a:endParaRPr>
                    </a:p>
                  </a:txBody>
                  <a:tcPr anchor="ctr" marL="91440" marR="9144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r>
              <a:tr h="1033200">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68400" rIns="68400" tIns="0" bIns="0" anchor="ctr">
                      <a:noAutofit/>
                    </a:bodyPr>
                    <a:p>
                      <a:pPr defTabSz="685800">
                        <a:lnSpc>
                          <a:spcPct val="107000"/>
                        </a:lnSpc>
                      </a:pPr>
                      <a:r>
                        <a:rPr b="1" lang="it-IT" sz="1000" strike="noStrike" u="none">
                          <a:solidFill>
                            <a:srgbClr val="0070c0"/>
                          </a:solidFill>
                          <a:effectLst/>
                          <a:uFillTx/>
                          <a:latin typeface="Comic Sans MS"/>
                          <a:ea typeface="Times New Roman"/>
                        </a:rPr>
                        <a:t>0.1.2 - Risorse Strumentali</a:t>
                      </a:r>
                      <a:r>
                        <a:rPr b="1" lang="it-IT" sz="1000" strike="noStrike" u="none">
                          <a:solidFill>
                            <a:srgbClr val="002060"/>
                          </a:solidFill>
                          <a:effectLst/>
                          <a:uFillTx/>
                          <a:latin typeface="Comic Sans MS"/>
                          <a:ea typeface="Times New Roman"/>
                        </a:rPr>
                        <a:t>: </a:t>
                      </a:r>
                      <a:r>
                        <a:rPr b="0" lang="it-IT" sz="1000" strike="noStrike" u="none">
                          <a:solidFill>
                            <a:srgbClr val="002060"/>
                          </a:solidFill>
                          <a:effectLst/>
                          <a:uFillTx/>
                          <a:latin typeface="Comic Sans MS"/>
                          <a:ea typeface="Times New Roman"/>
                        </a:rPr>
                        <a:t>disponibilità e</a:t>
                      </a:r>
                      <a:r>
                        <a:rPr b="1" lang="it-IT" sz="1000" strike="noStrike" u="none">
                          <a:solidFill>
                            <a:srgbClr val="002060"/>
                          </a:solidFill>
                          <a:effectLst/>
                          <a:uFillTx/>
                          <a:latin typeface="Comic Sans MS"/>
                          <a:ea typeface="Times New Roman"/>
                        </a:rPr>
                        <a:t> </a:t>
                      </a:r>
                      <a:r>
                        <a:rPr b="0" lang="it-IT" sz="1000" strike="noStrike" u="none">
                          <a:solidFill>
                            <a:srgbClr val="002060"/>
                          </a:solidFill>
                          <a:effectLst/>
                          <a:uFillTx/>
                          <a:latin typeface="Comic Sans MS"/>
                          <a:ea typeface="Times New Roman"/>
                        </a:rPr>
                        <a:t>adeguatezza delle risorse strumentali e strutturali, messe a disposizione dai soggetti attuatori rispetto agli obiettivi perseguiti (es: aule didattiche in caso di seminari; piattaforma digitale per le attività in FAD.</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algn="ctr" defTabSz="685800">
                        <a:lnSpc>
                          <a:spcPct val="107000"/>
                        </a:lnSpc>
                      </a:pPr>
                      <a:r>
                        <a:rPr b="1" lang="it-IT" sz="1000" strike="noStrike" u="none">
                          <a:solidFill>
                            <a:srgbClr val="002060"/>
                          </a:solidFill>
                          <a:effectLst/>
                          <a:uFillTx/>
                          <a:latin typeface="Comic Sans MS"/>
                          <a:ea typeface="Times New Roman"/>
                        </a:rPr>
                        <a:t>3</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algn="just" defTabSz="685800">
                        <a:lnSpc>
                          <a:spcPct val="107000"/>
                        </a:lnSpc>
                      </a:pPr>
                      <a:r>
                        <a:rPr b="0" lang="it-IT" sz="1000" strike="noStrike" u="none">
                          <a:solidFill>
                            <a:srgbClr val="002060"/>
                          </a:solidFill>
                          <a:effectLst/>
                          <a:uFillTx/>
                          <a:latin typeface="Comic Sans MS"/>
                          <a:ea typeface="Times New Roman"/>
                        </a:rPr>
                        <a:t>Insufficiente: </a:t>
                      </a:r>
                      <a:r>
                        <a:rPr b="1" lang="it-IT" sz="1000" strike="noStrike" u="none">
                          <a:solidFill>
                            <a:srgbClr val="002060"/>
                          </a:solidFill>
                          <a:effectLst/>
                          <a:uFillTx/>
                          <a:latin typeface="Comic Sans MS"/>
                          <a:ea typeface="Times New Roman"/>
                        </a:rPr>
                        <a:t>0 punti</a:t>
                      </a:r>
                      <a:r>
                        <a:rPr b="0"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algn="just" defTabSz="685800">
                        <a:lnSpc>
                          <a:spcPct val="107000"/>
                        </a:lnSpc>
                      </a:pPr>
                      <a:r>
                        <a:rPr b="0" lang="it-IT" sz="1000" strike="noStrike" u="none">
                          <a:solidFill>
                            <a:srgbClr val="002060"/>
                          </a:solidFill>
                          <a:effectLst/>
                          <a:uFillTx/>
                          <a:latin typeface="Comic Sans MS"/>
                          <a:ea typeface="Times New Roman"/>
                        </a:rPr>
                        <a:t>Sufficiente: </a:t>
                      </a:r>
                      <a:r>
                        <a:rPr b="1" lang="it-IT" sz="1000" strike="noStrike" u="none">
                          <a:solidFill>
                            <a:srgbClr val="002060"/>
                          </a:solidFill>
                          <a:effectLst/>
                          <a:uFillTx/>
                          <a:latin typeface="Comic Sans MS"/>
                          <a:ea typeface="Times New Roman"/>
                        </a:rPr>
                        <a:t>1 punto</a:t>
                      </a:r>
                      <a:r>
                        <a:rPr b="0"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algn="just" defTabSz="685800">
                        <a:lnSpc>
                          <a:spcPct val="107000"/>
                        </a:lnSpc>
                      </a:pPr>
                      <a:r>
                        <a:rPr b="0" lang="it-IT" sz="1000" strike="noStrike" u="none">
                          <a:solidFill>
                            <a:srgbClr val="002060"/>
                          </a:solidFill>
                          <a:effectLst/>
                          <a:uFillTx/>
                          <a:latin typeface="Comic Sans MS"/>
                          <a:ea typeface="Times New Roman"/>
                        </a:rPr>
                        <a:t>Buono: </a:t>
                      </a:r>
                      <a:r>
                        <a:rPr b="1" lang="it-IT" sz="1000" strike="noStrike" u="none">
                          <a:solidFill>
                            <a:srgbClr val="002060"/>
                          </a:solidFill>
                          <a:effectLst/>
                          <a:uFillTx/>
                          <a:latin typeface="Comic Sans MS"/>
                          <a:ea typeface="Times New Roman"/>
                        </a:rPr>
                        <a:t>2 punti</a:t>
                      </a:r>
                      <a:r>
                        <a:rPr b="0"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Ottimo: </a:t>
                      </a:r>
                      <a:r>
                        <a:rPr b="1" lang="it-IT" sz="1000" strike="noStrike" u="none">
                          <a:solidFill>
                            <a:srgbClr val="002060"/>
                          </a:solidFill>
                          <a:effectLst/>
                          <a:uFillTx/>
                          <a:latin typeface="Comic Sans MS"/>
                          <a:ea typeface="Times New Roman"/>
                        </a:rPr>
                        <a:t>3 punti</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r h="1394640">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68400" rIns="68400" tIns="0" bIns="0" anchor="ctr">
                      <a:noAutofit/>
                    </a:bodyPr>
                    <a:p>
                      <a:pPr defTabSz="685800">
                        <a:lnSpc>
                          <a:spcPct val="107000"/>
                        </a:lnSpc>
                      </a:pPr>
                      <a:r>
                        <a:rPr b="1" lang="it-IT" sz="1000" strike="noStrike" u="none">
                          <a:solidFill>
                            <a:srgbClr val="0070c0"/>
                          </a:solidFill>
                          <a:effectLst/>
                          <a:uFillTx/>
                          <a:latin typeface="Comic Sans MS"/>
                          <a:ea typeface="Times New Roman"/>
                        </a:rPr>
                        <a:t>0.1.3 - Articolazione delle attività dimostrative</a:t>
                      </a:r>
                      <a:r>
                        <a:rPr b="1" lang="it-IT" sz="1000" strike="noStrike" u="none">
                          <a:solidFill>
                            <a:srgbClr val="002060"/>
                          </a:solidFill>
                          <a:effectLst/>
                          <a:uFillTx/>
                          <a:latin typeface="Comic Sans MS"/>
                          <a:ea typeface="Times New Roman"/>
                        </a:rPr>
                        <a:t> </a:t>
                      </a:r>
                      <a:r>
                        <a:rPr b="0" lang="it-IT" sz="1000" strike="noStrike" u="none">
                          <a:solidFill>
                            <a:srgbClr val="002060"/>
                          </a:solidFill>
                          <a:effectLst/>
                          <a:uFillTx/>
                          <a:latin typeface="Comic Sans MS"/>
                          <a:ea typeface="Times New Roman"/>
                        </a:rPr>
                        <a:t>(a distanza e/o in presenza).</a:t>
                      </a:r>
                      <a:endParaRPr b="0" lang="it-IT" sz="1000" strike="noStrike" u="none">
                        <a:solidFill>
                          <a:srgbClr val="000000"/>
                        </a:solidFill>
                        <a:effectLst/>
                        <a:uFillTx/>
                        <a:latin typeface="Arial"/>
                      </a:endParaRPr>
                    </a:p>
                    <a:p>
                      <a:pPr defTabSz="685800">
                        <a:lnSpc>
                          <a:spcPct val="107000"/>
                        </a:lnSpc>
                      </a:pPr>
                      <a:r>
                        <a:rPr b="1"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ctr" defTabSz="685800">
                        <a:lnSpc>
                          <a:spcPct val="107000"/>
                        </a:lnSpc>
                      </a:pPr>
                      <a:r>
                        <a:rPr b="1" lang="it-IT" sz="1000" strike="noStrike" u="none">
                          <a:solidFill>
                            <a:srgbClr val="002060"/>
                          </a:solidFill>
                          <a:effectLst/>
                          <a:uFillTx/>
                          <a:latin typeface="Comic Sans MS"/>
                          <a:ea typeface="Times New Roman"/>
                        </a:rPr>
                        <a:t>10</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defTabSz="685800">
                        <a:lnSpc>
                          <a:spcPct val="107000"/>
                        </a:lnSpc>
                      </a:pPr>
                      <a:r>
                        <a:rPr b="0" lang="it-IT" sz="1000" strike="noStrike" u="none">
                          <a:solidFill>
                            <a:srgbClr val="002060"/>
                          </a:solidFill>
                          <a:effectLst/>
                          <a:uFillTx/>
                          <a:latin typeface="Comic Sans MS"/>
                          <a:ea typeface="Times New Roman"/>
                        </a:rPr>
                        <a:t>Numero di attività dimostrative in presenza &gt; o = 80%: </a:t>
                      </a:r>
                      <a:r>
                        <a:rPr b="1" lang="it-IT" sz="1000" strike="noStrike" u="none">
                          <a:solidFill>
                            <a:srgbClr val="002060"/>
                          </a:solidFill>
                          <a:effectLst/>
                          <a:uFillTx/>
                          <a:latin typeface="Comic Sans MS"/>
                          <a:ea typeface="Times New Roman"/>
                        </a:rPr>
                        <a:t>10 punti</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bl>
          </a:graphicData>
        </a:graphic>
      </p:graphicFrame>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33" name="Tabella 3"/>
          <p:cNvGraphicFramePr/>
          <p:nvPr/>
        </p:nvGraphicFramePr>
        <p:xfrm>
          <a:off x="55800" y="798840"/>
          <a:ext cx="9032400" cy="4502880"/>
        </p:xfrm>
        <a:graphic>
          <a:graphicData uri="http://schemas.openxmlformats.org/drawingml/2006/table">
            <a:tbl>
              <a:tblPr/>
              <a:tblGrid>
                <a:gridCol w="1356120"/>
                <a:gridCol w="3448800"/>
                <a:gridCol w="968400"/>
                <a:gridCol w="2494080"/>
                <a:gridCol w="764640"/>
              </a:tblGrid>
              <a:tr h="307440">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Principio</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Criterio di selezione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Punteggio</a:t>
                      </a:r>
                      <a:endParaRPr b="0" lang="it-IT" sz="1000" strike="noStrike" u="none">
                        <a:solidFill>
                          <a:srgbClr val="ffffff"/>
                        </a:solidFill>
                        <a:effectLst/>
                        <a:uFillTx/>
                        <a:latin typeface="Arial"/>
                      </a:endParaRPr>
                    </a:p>
                    <a:p>
                      <a:pPr algn="ctr" defTabSz="685800">
                        <a:lnSpc>
                          <a:spcPct val="107000"/>
                        </a:lnSpc>
                      </a:pPr>
                      <a:r>
                        <a:rPr b="1" lang="it-IT" sz="1000" strike="noStrike" u="none">
                          <a:solidFill>
                            <a:schemeClr val="lt1"/>
                          </a:solidFill>
                          <a:effectLst/>
                          <a:uFillTx/>
                          <a:latin typeface="Comic Sans MS"/>
                          <a:ea typeface="Calibri"/>
                        </a:rPr>
                        <a:t>Fino 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Griglie di valutazione e metodologia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Totale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r>
              <a:tr h="935280">
                <a:tc rowSpan="3">
                  <a:txBody>
                    <a:bodyPr anchor="ctr">
                      <a:noAutofit/>
                    </a:bodyPr>
                    <a:p>
                      <a:pPr algn="ctr" defTabSz="685800">
                        <a:lnSpc>
                          <a:spcPct val="100000"/>
                        </a:lnSpc>
                      </a:pPr>
                      <a:r>
                        <a:rPr b="1" lang="it-IT" sz="1200" strike="noStrike" u="none">
                          <a:solidFill>
                            <a:srgbClr val="002060"/>
                          </a:solidFill>
                          <a:effectLst/>
                          <a:uFillTx/>
                          <a:latin typeface="Comic Sans MS"/>
                        </a:rPr>
                        <a:t>01 - Qualità del progetto </a:t>
                      </a:r>
                      <a:endParaRPr b="0" lang="it-IT" sz="1200" strike="noStrike" u="none">
                        <a:solidFill>
                          <a:srgbClr val="000000"/>
                        </a:solidFill>
                        <a:effectLst/>
                        <a:uFillTx/>
                        <a:latin typeface="Arial"/>
                      </a:endParaRPr>
                    </a:p>
                    <a:p>
                      <a:pPr algn="ctr" defTabSz="685800">
                        <a:lnSpc>
                          <a:spcPct val="100000"/>
                        </a:lnSpc>
                      </a:pPr>
                      <a:endParaRPr b="0" lang="it-IT" sz="1200" strike="noStrike" u="none">
                        <a:solidFill>
                          <a:srgbClr val="000000"/>
                        </a:solidFill>
                        <a:effectLst/>
                        <a:uFillTx/>
                        <a:latin typeface="Arial"/>
                      </a:endParaRPr>
                    </a:p>
                  </a:txBody>
                  <a:tcPr anchor="ctr" marL="91440" marR="9144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defTabSz="685800">
                        <a:lnSpc>
                          <a:spcPct val="107000"/>
                        </a:lnSpc>
                      </a:pPr>
                      <a:r>
                        <a:rPr b="1" lang="it-IT" sz="1000" strike="noStrike" u="none">
                          <a:solidFill>
                            <a:srgbClr val="0070c0"/>
                          </a:solidFill>
                          <a:effectLst/>
                          <a:uFillTx/>
                          <a:latin typeface="Comic Sans MS"/>
                          <a:ea typeface="Times New Roman"/>
                        </a:rPr>
                        <a:t>0.1.4 - Articolazione delle attività dimostrative </a:t>
                      </a:r>
                      <a:r>
                        <a:rPr b="0" lang="it-IT" sz="1000" strike="noStrike" u="none">
                          <a:solidFill>
                            <a:srgbClr val="002060"/>
                          </a:solidFill>
                          <a:effectLst/>
                          <a:uFillTx/>
                          <a:latin typeface="Comic Sans MS"/>
                          <a:ea typeface="Times New Roman"/>
                        </a:rPr>
                        <a:t>(tipologia di attività previste).</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1) prove in campo/operative;</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2) attività di collaudo con finalità dimostrativa;</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3) esercitazioni.</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ctr" defTabSz="685800">
                        <a:lnSpc>
                          <a:spcPct val="107000"/>
                        </a:lnSpc>
                      </a:pPr>
                      <a:r>
                        <a:rPr b="1" lang="it-IT" sz="1000" strike="noStrike" u="none">
                          <a:solidFill>
                            <a:srgbClr val="002060"/>
                          </a:solidFill>
                          <a:effectLst/>
                          <a:uFillTx/>
                          <a:latin typeface="Comic Sans MS"/>
                          <a:ea typeface="Times New Roman"/>
                        </a:rPr>
                        <a:t>7 </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just" defTabSz="685800">
                        <a:lnSpc>
                          <a:spcPct val="107000"/>
                        </a:lnSpc>
                      </a:pPr>
                      <a:r>
                        <a:rPr b="0" lang="it-IT" sz="1000" strike="noStrike" u="none">
                          <a:solidFill>
                            <a:srgbClr val="002060"/>
                          </a:solidFill>
                          <a:effectLst/>
                          <a:uFillTx/>
                          <a:latin typeface="Comic Sans MS"/>
                          <a:ea typeface="Times New Roman"/>
                        </a:rPr>
                        <a:t>- tutte le tipologie di attività: </a:t>
                      </a:r>
                      <a:r>
                        <a:rPr b="1" lang="it-IT" sz="1000" strike="noStrike" u="none">
                          <a:solidFill>
                            <a:srgbClr val="002060"/>
                          </a:solidFill>
                          <a:effectLst/>
                          <a:uFillTx/>
                          <a:latin typeface="Comic Sans MS"/>
                          <a:ea typeface="Times New Roman"/>
                        </a:rPr>
                        <a:t>7 punti</a:t>
                      </a:r>
                      <a:endParaRPr b="0" lang="it-IT" sz="1000" strike="noStrike" u="none">
                        <a:solidFill>
                          <a:srgbClr val="000000"/>
                        </a:solidFill>
                        <a:effectLst/>
                        <a:uFillTx/>
                        <a:latin typeface="Arial"/>
                      </a:endParaRPr>
                    </a:p>
                    <a:p>
                      <a:pPr algn="just" defTabSz="685800">
                        <a:lnSpc>
                          <a:spcPct val="107000"/>
                        </a:lnSpc>
                      </a:pPr>
                      <a:r>
                        <a:rPr b="0" lang="it-IT" sz="1000" strike="noStrike" u="none">
                          <a:solidFill>
                            <a:srgbClr val="002060"/>
                          </a:solidFill>
                          <a:effectLst/>
                          <a:uFillTx/>
                          <a:latin typeface="Comic Sans MS"/>
                          <a:ea typeface="Times New Roman"/>
                        </a:rPr>
                        <a:t>- 2 tipologie di attività: </a:t>
                      </a:r>
                      <a:r>
                        <a:rPr b="1" lang="it-IT" sz="1000" strike="noStrike" u="none">
                          <a:solidFill>
                            <a:srgbClr val="002060"/>
                          </a:solidFill>
                          <a:effectLst/>
                          <a:uFillTx/>
                          <a:latin typeface="Comic Sans MS"/>
                          <a:ea typeface="Times New Roman"/>
                        </a:rPr>
                        <a:t>5 punti</a:t>
                      </a:r>
                      <a:endParaRPr b="0" lang="it-IT" sz="1000" strike="noStrike" u="none">
                        <a:solidFill>
                          <a:srgbClr val="000000"/>
                        </a:solidFill>
                        <a:effectLst/>
                        <a:uFillTx/>
                        <a:latin typeface="Arial"/>
                      </a:endParaRPr>
                    </a:p>
                    <a:p>
                      <a:pPr algn="just" defTabSz="685800">
                        <a:lnSpc>
                          <a:spcPct val="107000"/>
                        </a:lnSpc>
                      </a:pPr>
                      <a:r>
                        <a:rPr b="0" lang="it-IT" sz="1000" strike="noStrike" u="none">
                          <a:solidFill>
                            <a:srgbClr val="002060"/>
                          </a:solidFill>
                          <a:effectLst/>
                          <a:uFillTx/>
                          <a:latin typeface="Comic Sans MS"/>
                          <a:ea typeface="Times New Roman"/>
                        </a:rPr>
                        <a:t>- 1 tipologia di attività: </a:t>
                      </a:r>
                      <a:r>
                        <a:rPr b="1" lang="it-IT" sz="1000" strike="noStrike" u="none">
                          <a:solidFill>
                            <a:srgbClr val="002060"/>
                          </a:solidFill>
                          <a:effectLst/>
                          <a:uFillTx/>
                          <a:latin typeface="Comic Sans MS"/>
                          <a:ea typeface="Times New Roman"/>
                        </a:rPr>
                        <a:t>3 punti</a:t>
                      </a:r>
                      <a:endParaRPr b="0" lang="it-IT" sz="1000" strike="noStrike" u="none">
                        <a:solidFill>
                          <a:srgbClr val="000000"/>
                        </a:solidFill>
                        <a:effectLst/>
                        <a:uFillTx/>
                        <a:latin typeface="Arial"/>
                      </a:endParaRPr>
                    </a:p>
                    <a:p>
                      <a:pPr algn="just" defTabSz="685800">
                        <a:lnSpc>
                          <a:spcPct val="107000"/>
                        </a:lnSpc>
                      </a:pPr>
                      <a:r>
                        <a:rPr b="0"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algn="just" defTabSz="685800">
                        <a:lnSpc>
                          <a:spcPct val="107000"/>
                        </a:lnSpc>
                      </a:pPr>
                      <a:r>
                        <a:rPr b="0" lang="it-IT" sz="1000" strike="noStrike" u="none">
                          <a:solidFill>
                            <a:srgbClr val="002060"/>
                          </a:solidFill>
                          <a:effectLst/>
                          <a:uFillTx/>
                          <a:latin typeface="Comic Sans MS"/>
                          <a:ea typeface="Times New Roman"/>
                        </a:rPr>
                        <a:t>PUNTEGGIO NON CUMULABILE</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rowSpan="3">
                  <a:txBody>
                    <a:bodyPr anchor="ctr">
                      <a:noAutofit/>
                    </a:bodyPr>
                    <a:p>
                      <a:pPr defTabSz="685800">
                        <a:lnSpc>
                          <a:spcPct val="100000"/>
                        </a:lnSpc>
                      </a:pPr>
                      <a:r>
                        <a:rPr b="1" lang="it-IT" sz="1000" strike="noStrike" u="none">
                          <a:solidFill>
                            <a:srgbClr val="002060"/>
                          </a:solidFill>
                          <a:effectLst/>
                          <a:uFillTx/>
                          <a:latin typeface="Comic Sans MS"/>
                        </a:rPr>
                        <a:t>(parziale)</a:t>
                      </a:r>
                      <a:endParaRPr b="0" lang="it-IT" sz="1000" strike="noStrike" u="none">
                        <a:solidFill>
                          <a:srgbClr val="000000"/>
                        </a:solidFill>
                        <a:effectLst/>
                        <a:uFillTx/>
                        <a:latin typeface="Arial"/>
                      </a:endParaRPr>
                    </a:p>
                    <a:p>
                      <a:pPr defTabSz="685800">
                        <a:lnSpc>
                          <a:spcPct val="100000"/>
                        </a:lnSpc>
                        <a:tabLst>
                          <a:tab algn="l" pos="0"/>
                        </a:tabLst>
                      </a:pPr>
                      <a:endParaRPr b="0" lang="it-IT" sz="1000" strike="noStrike" u="none">
                        <a:solidFill>
                          <a:srgbClr val="000000"/>
                        </a:solidFill>
                        <a:effectLst/>
                        <a:uFillTx/>
                        <a:latin typeface="Arial"/>
                      </a:endParaRPr>
                    </a:p>
                    <a:p>
                      <a:pPr defTabSz="685800">
                        <a:lnSpc>
                          <a:spcPct val="100000"/>
                        </a:lnSpc>
                        <a:tabLst>
                          <a:tab algn="l" pos="0"/>
                        </a:tabLst>
                      </a:pPr>
                      <a:endParaRPr b="0" lang="it-IT" sz="1000" strike="noStrike" u="none">
                        <a:solidFill>
                          <a:srgbClr val="000000"/>
                        </a:solidFill>
                        <a:effectLst/>
                        <a:uFillTx/>
                        <a:latin typeface="Arial"/>
                      </a:endParaRPr>
                    </a:p>
                  </a:txBody>
                  <a:tcPr anchor="ctr" marL="91440" marR="9144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r>
              <a:tr h="1166400">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68400" rIns="68400" tIns="0" bIns="0" anchor="ctr">
                      <a:noAutofit/>
                    </a:bodyPr>
                    <a:p>
                      <a:pPr defTabSz="685800">
                        <a:lnSpc>
                          <a:spcPct val="107000"/>
                        </a:lnSpc>
                      </a:pPr>
                      <a:r>
                        <a:rPr b="1" lang="it-IT" sz="1000" strike="noStrike" u="none">
                          <a:solidFill>
                            <a:srgbClr val="0070c0"/>
                          </a:solidFill>
                          <a:effectLst/>
                          <a:uFillTx/>
                          <a:latin typeface="Comic Sans MS"/>
                          <a:ea typeface="Times New Roman"/>
                        </a:rPr>
                        <a:t>0.1.5 – Svolgimento delle attività dimostrative</a:t>
                      </a:r>
                      <a:r>
                        <a:rPr b="1" lang="it-IT" sz="1000" strike="noStrike" u="none">
                          <a:solidFill>
                            <a:srgbClr val="002060"/>
                          </a:solidFill>
                          <a:effectLst/>
                          <a:uFillTx/>
                          <a:latin typeface="Comic Sans MS"/>
                          <a:ea typeface="Times New Roman"/>
                        </a:rPr>
                        <a:t> </a:t>
                      </a:r>
                      <a:r>
                        <a:rPr b="0" lang="it-IT" sz="1000" strike="noStrike" u="none">
                          <a:solidFill>
                            <a:srgbClr val="002060"/>
                          </a:solidFill>
                          <a:effectLst/>
                          <a:uFillTx/>
                          <a:latin typeface="Comic Sans MS"/>
                          <a:ea typeface="Times New Roman"/>
                        </a:rPr>
                        <a:t>presso strutture pubbliche e/o imprese agricole private.</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algn="ctr" defTabSz="685800">
                        <a:lnSpc>
                          <a:spcPct val="107000"/>
                        </a:lnSpc>
                      </a:pPr>
                      <a:r>
                        <a:rPr b="1" lang="it-IT" sz="1000" strike="noStrike" u="none">
                          <a:solidFill>
                            <a:srgbClr val="002060"/>
                          </a:solidFill>
                          <a:effectLst/>
                          <a:uFillTx/>
                          <a:latin typeface="Comic Sans MS"/>
                          <a:ea typeface="Times New Roman"/>
                        </a:rPr>
                        <a:t>10</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algn="just" defTabSz="685800">
                        <a:lnSpc>
                          <a:spcPct val="107000"/>
                        </a:lnSpc>
                      </a:pPr>
                      <a:r>
                        <a:rPr b="1" lang="it-IT" sz="1000" strike="noStrike" u="none">
                          <a:solidFill>
                            <a:srgbClr val="002060"/>
                          </a:solidFill>
                          <a:effectLst/>
                          <a:uFillTx/>
                          <a:latin typeface="Comic Sans MS"/>
                          <a:ea typeface="Times New Roman"/>
                        </a:rPr>
                        <a:t>Imprese Agricole o privat</a:t>
                      </a:r>
                      <a:r>
                        <a:rPr b="0" lang="it-IT" sz="1000" strike="noStrike" u="none">
                          <a:solidFill>
                            <a:srgbClr val="002060"/>
                          </a:solidFill>
                          <a:effectLst/>
                          <a:uFillTx/>
                          <a:latin typeface="Comic Sans MS"/>
                          <a:ea typeface="Times New Roman"/>
                        </a:rPr>
                        <a:t>e coinvolte</a:t>
                      </a:r>
                      <a:endParaRPr b="0" lang="it-IT" sz="1000" strike="noStrike" u="none">
                        <a:solidFill>
                          <a:srgbClr val="000000"/>
                        </a:solidFill>
                        <a:effectLst/>
                        <a:uFillTx/>
                        <a:latin typeface="Arial"/>
                      </a:endParaRPr>
                    </a:p>
                    <a:p>
                      <a:pPr algn="just" defTabSz="685800">
                        <a:lnSpc>
                          <a:spcPct val="107000"/>
                        </a:lnSpc>
                      </a:pPr>
                      <a:r>
                        <a:rPr b="0" lang="it-IT" sz="1000" strike="noStrike" u="none">
                          <a:solidFill>
                            <a:srgbClr val="002060"/>
                          </a:solidFill>
                          <a:effectLst/>
                          <a:uFillTx/>
                          <a:latin typeface="Comic Sans MS"/>
                          <a:ea typeface="Times New Roman"/>
                        </a:rPr>
                        <a:t>Numero 3: </a:t>
                      </a:r>
                      <a:r>
                        <a:rPr b="1" lang="it-IT" sz="1000" strike="noStrike" u="none">
                          <a:solidFill>
                            <a:srgbClr val="002060"/>
                          </a:solidFill>
                          <a:effectLst/>
                          <a:uFillTx/>
                          <a:latin typeface="Comic Sans MS"/>
                          <a:ea typeface="Times New Roman"/>
                        </a:rPr>
                        <a:t>3 punti</a:t>
                      </a:r>
                      <a:endParaRPr b="0" lang="it-IT" sz="1000" strike="noStrike" u="none">
                        <a:solidFill>
                          <a:srgbClr val="000000"/>
                        </a:solidFill>
                        <a:effectLst/>
                        <a:uFillTx/>
                        <a:latin typeface="Arial"/>
                      </a:endParaRPr>
                    </a:p>
                    <a:p>
                      <a:pPr algn="just" defTabSz="685800">
                        <a:lnSpc>
                          <a:spcPct val="107000"/>
                        </a:lnSpc>
                      </a:pPr>
                      <a:r>
                        <a:rPr b="0" lang="it-IT" sz="1000" strike="noStrike" u="none">
                          <a:solidFill>
                            <a:srgbClr val="002060"/>
                          </a:solidFill>
                          <a:effectLst/>
                          <a:uFillTx/>
                          <a:latin typeface="Comic Sans MS"/>
                          <a:ea typeface="Times New Roman"/>
                        </a:rPr>
                        <a:t>Maggiore di 3: </a:t>
                      </a:r>
                      <a:r>
                        <a:rPr b="1" lang="it-IT" sz="1000" strike="noStrike" u="none">
                          <a:solidFill>
                            <a:srgbClr val="002060"/>
                          </a:solidFill>
                          <a:effectLst/>
                          <a:uFillTx/>
                          <a:latin typeface="Comic Sans MS"/>
                          <a:ea typeface="Times New Roman"/>
                        </a:rPr>
                        <a:t>5punti</a:t>
                      </a:r>
                      <a:endParaRPr b="0" lang="it-IT" sz="1000" strike="noStrike" u="none">
                        <a:solidFill>
                          <a:srgbClr val="000000"/>
                        </a:solidFill>
                        <a:effectLst/>
                        <a:uFillTx/>
                        <a:latin typeface="Arial"/>
                      </a:endParaRPr>
                    </a:p>
                    <a:p>
                      <a:pPr algn="just" defTabSz="685800">
                        <a:lnSpc>
                          <a:spcPct val="107000"/>
                        </a:lnSpc>
                      </a:pPr>
                      <a:r>
                        <a:rPr b="1" lang="it-IT" sz="1000" strike="noStrike" u="none">
                          <a:solidFill>
                            <a:srgbClr val="002060"/>
                          </a:solidFill>
                          <a:effectLst/>
                          <a:uFillTx/>
                          <a:latin typeface="Comic Sans MS"/>
                          <a:ea typeface="Times New Roman"/>
                        </a:rPr>
                        <a:t>Strutture pubbliche</a:t>
                      </a:r>
                      <a:r>
                        <a:rPr b="0" lang="it-IT" sz="1000" strike="noStrike" u="none">
                          <a:solidFill>
                            <a:srgbClr val="002060"/>
                          </a:solidFill>
                          <a:effectLst/>
                          <a:uFillTx/>
                          <a:latin typeface="Comic Sans MS"/>
                          <a:ea typeface="Times New Roman"/>
                        </a:rPr>
                        <a:t> coinvolte numero 3: </a:t>
                      </a:r>
                      <a:r>
                        <a:rPr b="1" lang="it-IT" sz="1000" strike="noStrike" u="none">
                          <a:solidFill>
                            <a:srgbClr val="002060"/>
                          </a:solidFill>
                          <a:effectLst/>
                          <a:uFillTx/>
                          <a:latin typeface="Comic Sans MS"/>
                          <a:ea typeface="Times New Roman"/>
                        </a:rPr>
                        <a:t>3 punti</a:t>
                      </a:r>
                      <a:endParaRPr b="0" lang="it-IT" sz="1000" strike="noStrike" u="none">
                        <a:solidFill>
                          <a:srgbClr val="000000"/>
                        </a:solidFill>
                        <a:effectLst/>
                        <a:uFillTx/>
                        <a:latin typeface="Arial"/>
                      </a:endParaRPr>
                    </a:p>
                    <a:p>
                      <a:pPr algn="just" defTabSz="685800">
                        <a:lnSpc>
                          <a:spcPct val="107000"/>
                        </a:lnSpc>
                      </a:pPr>
                      <a:r>
                        <a:rPr b="0" lang="it-IT" sz="1000" strike="noStrike" u="none">
                          <a:solidFill>
                            <a:srgbClr val="002060"/>
                          </a:solidFill>
                          <a:effectLst/>
                          <a:uFillTx/>
                          <a:latin typeface="Comic Sans MS"/>
                          <a:ea typeface="Times New Roman"/>
                        </a:rPr>
                        <a:t>Maggiore di 3: </a:t>
                      </a:r>
                      <a:r>
                        <a:rPr b="1" lang="it-IT" sz="1000" strike="noStrike" u="none">
                          <a:solidFill>
                            <a:srgbClr val="002060"/>
                          </a:solidFill>
                          <a:effectLst/>
                          <a:uFillTx/>
                          <a:latin typeface="Comic Sans MS"/>
                          <a:ea typeface="Times New Roman"/>
                        </a:rPr>
                        <a:t>5 punti</a:t>
                      </a:r>
                      <a:endParaRPr b="0" lang="it-IT" sz="1000" strike="noStrike" u="none">
                        <a:solidFill>
                          <a:srgbClr val="000000"/>
                        </a:solidFill>
                        <a:effectLst/>
                        <a:uFillTx/>
                        <a:latin typeface="Arial"/>
                      </a:endParaRPr>
                    </a:p>
                    <a:p>
                      <a:pPr algn="just" defTabSz="685800">
                        <a:lnSpc>
                          <a:spcPct val="107000"/>
                        </a:lnSpc>
                      </a:pPr>
                      <a:r>
                        <a:rPr b="0" lang="it-IT" sz="1000" strike="noStrike" u="none">
                          <a:solidFill>
                            <a:srgbClr val="002060"/>
                          </a:solidFill>
                          <a:effectLst/>
                          <a:uFillTx/>
                          <a:latin typeface="Comic Sans MS"/>
                          <a:ea typeface="Times New Roman"/>
                        </a:rPr>
                        <a:t>PUNTEGGIO CUMULABILE</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r h="1802880">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68400" rIns="68400" tIns="0" bIns="0" anchor="ctr">
                      <a:noAutofit/>
                    </a:bodyPr>
                    <a:p>
                      <a:pPr defTabSz="685800">
                        <a:lnSpc>
                          <a:spcPct val="107000"/>
                        </a:lnSpc>
                      </a:pPr>
                      <a:r>
                        <a:rPr b="1" lang="it-IT" sz="1000" strike="noStrike" u="none">
                          <a:solidFill>
                            <a:srgbClr val="0070c0"/>
                          </a:solidFill>
                          <a:effectLst/>
                          <a:uFillTx/>
                          <a:latin typeface="Comic Sans MS"/>
                          <a:ea typeface="Times New Roman"/>
                        </a:rPr>
                        <a:t>0.1.6 - Metodi di Valutazione/Monitoraggio</a:t>
                      </a:r>
                      <a:r>
                        <a:rPr b="0" lang="it-IT" sz="1000" strike="noStrike" u="none">
                          <a:solidFill>
                            <a:srgbClr val="002060"/>
                          </a:solidFill>
                          <a:effectLst/>
                          <a:uFillTx/>
                          <a:latin typeface="Comic Sans MS"/>
                          <a:ea typeface="Times New Roman"/>
                        </a:rPr>
                        <a:t>: nel progetto sono previste e descritte nel dettaglio:</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 Utilizzo e descrizione di metodi di valutazione del gradimento delle iniziative. </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 Monitoraggio dell’andamento del progetto e modalità di valutazione finale.  </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ctr" defTabSz="685800">
                        <a:lnSpc>
                          <a:spcPct val="107000"/>
                        </a:lnSpc>
                      </a:pPr>
                      <a:r>
                        <a:rPr b="1" lang="it-IT" sz="1000" strike="noStrike" u="none">
                          <a:solidFill>
                            <a:srgbClr val="002060"/>
                          </a:solidFill>
                          <a:effectLst/>
                          <a:uFillTx/>
                          <a:latin typeface="Comic Sans MS"/>
                          <a:ea typeface="Times New Roman"/>
                        </a:rPr>
                        <a:t>4</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just" defTabSz="685800">
                        <a:lnSpc>
                          <a:spcPct val="107000"/>
                        </a:lnSpc>
                      </a:pPr>
                      <a:r>
                        <a:rPr b="0" lang="it-IT" sz="1000" strike="noStrike" u="none">
                          <a:solidFill>
                            <a:srgbClr val="002060"/>
                          </a:solidFill>
                          <a:effectLst/>
                          <a:uFillTx/>
                          <a:latin typeface="Comic Sans MS"/>
                          <a:ea typeface="Times New Roman"/>
                        </a:rPr>
                        <a:t>Attribuzione del punteggio in base alla dichiarazione dei contenuti progettuali:</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 se nessuno dei requisiti è riscontrabile:</a:t>
                      </a:r>
                      <a:r>
                        <a:rPr b="1" lang="it-IT" sz="1000" strike="noStrike" u="none">
                          <a:solidFill>
                            <a:srgbClr val="002060"/>
                          </a:solidFill>
                          <a:effectLst/>
                          <a:uFillTx/>
                          <a:latin typeface="Comic Sans MS"/>
                          <a:ea typeface="Times New Roman"/>
                        </a:rPr>
                        <a:t> 0 punti; </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 procedure per la verifica di gradimento dell’iniziativa: </a:t>
                      </a:r>
                      <a:r>
                        <a:rPr b="1" lang="it-IT" sz="1000" strike="noStrike" u="none">
                          <a:solidFill>
                            <a:srgbClr val="002060"/>
                          </a:solidFill>
                          <a:effectLst/>
                          <a:uFillTx/>
                          <a:latin typeface="Comic Sans MS"/>
                          <a:ea typeface="Times New Roman"/>
                        </a:rPr>
                        <a:t>2 punti</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 procedure per il monitoraggio e la valutazione degli esiti del progetto: </a:t>
                      </a:r>
                      <a:r>
                        <a:rPr b="1" lang="it-IT" sz="1000" strike="noStrike" u="none">
                          <a:solidFill>
                            <a:srgbClr val="002060"/>
                          </a:solidFill>
                          <a:effectLst/>
                          <a:uFillTx/>
                          <a:latin typeface="Comic Sans MS"/>
                          <a:ea typeface="Times New Roman"/>
                        </a:rPr>
                        <a:t>2 punti</a:t>
                      </a:r>
                      <a:endParaRPr b="0" lang="it-IT" sz="1000" strike="noStrike" u="none">
                        <a:solidFill>
                          <a:srgbClr val="000000"/>
                        </a:solidFill>
                        <a:effectLst/>
                        <a:uFillTx/>
                        <a:latin typeface="Arial"/>
                      </a:endParaRPr>
                    </a:p>
                    <a:p>
                      <a:pPr algn="just" defTabSz="685800">
                        <a:lnSpc>
                          <a:spcPct val="107000"/>
                        </a:lnSpc>
                      </a:pPr>
                      <a:r>
                        <a:rPr b="0" lang="it-IT" sz="1000" strike="noStrike" u="none">
                          <a:solidFill>
                            <a:srgbClr val="002060"/>
                          </a:solidFill>
                          <a:effectLst/>
                          <a:uFillTx/>
                          <a:latin typeface="Comic Sans MS"/>
                          <a:ea typeface="Times New Roman"/>
                        </a:rPr>
                        <a:t>PUNTEGGI CUMULABILI</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bl>
          </a:graphicData>
        </a:graphic>
      </p:graphicFrame>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34" name="Tabella 3"/>
          <p:cNvGraphicFramePr/>
          <p:nvPr/>
        </p:nvGraphicFramePr>
        <p:xfrm>
          <a:off x="55800" y="682560"/>
          <a:ext cx="9032400" cy="4878000"/>
        </p:xfrm>
        <a:graphic>
          <a:graphicData uri="http://schemas.openxmlformats.org/drawingml/2006/table">
            <a:tbl>
              <a:tblPr/>
              <a:tblGrid>
                <a:gridCol w="1127880"/>
                <a:gridCol w="3416400"/>
                <a:gridCol w="708480"/>
                <a:gridCol w="2976840"/>
                <a:gridCol w="801720"/>
              </a:tblGrid>
              <a:tr h="324720">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Principio</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Criterio di selezione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Punteggio</a:t>
                      </a:r>
                      <a:endParaRPr b="0" lang="it-IT" sz="1000" strike="noStrike" u="none">
                        <a:solidFill>
                          <a:srgbClr val="ffffff"/>
                        </a:solidFill>
                        <a:effectLst/>
                        <a:uFillTx/>
                        <a:latin typeface="Arial"/>
                      </a:endParaRPr>
                    </a:p>
                    <a:p>
                      <a:pPr algn="ctr" defTabSz="685800">
                        <a:lnSpc>
                          <a:spcPct val="107000"/>
                        </a:lnSpc>
                      </a:pPr>
                      <a:r>
                        <a:rPr b="1" lang="it-IT" sz="1000" strike="noStrike" u="none">
                          <a:solidFill>
                            <a:schemeClr val="lt1"/>
                          </a:solidFill>
                          <a:effectLst/>
                          <a:uFillTx/>
                          <a:latin typeface="Comic Sans MS"/>
                          <a:ea typeface="Calibri"/>
                        </a:rPr>
                        <a:t>Fino 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Griglie di valutazione e metodologia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Totale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r>
              <a:tr h="927720">
                <a:tc>
                  <a:txBody>
                    <a:bodyPr anchor="ctr">
                      <a:noAutofit/>
                    </a:bodyPr>
                    <a:p>
                      <a:pPr algn="ctr" defTabSz="685800">
                        <a:lnSpc>
                          <a:spcPct val="100000"/>
                        </a:lnSpc>
                      </a:pPr>
                      <a:r>
                        <a:rPr b="1" lang="it-IT" sz="1200" strike="noStrike" u="none">
                          <a:solidFill>
                            <a:srgbClr val="002060"/>
                          </a:solidFill>
                          <a:effectLst/>
                          <a:uFillTx/>
                          <a:latin typeface="Comic Sans MS"/>
                        </a:rPr>
                        <a:t>01 - Qualità del progetto</a:t>
                      </a:r>
                      <a:endParaRPr b="0" lang="it-IT" sz="1200" strike="noStrike" u="none">
                        <a:solidFill>
                          <a:srgbClr val="000000"/>
                        </a:solidFill>
                        <a:effectLst/>
                        <a:uFillTx/>
                        <a:latin typeface="Arial"/>
                      </a:endParaRPr>
                    </a:p>
                  </a:txBody>
                  <a:tcPr anchor="ctr" marL="91440" marR="9144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t">
                      <a:noAutofit/>
                    </a:bodyPr>
                    <a:p>
                      <a:pPr defTabSz="685800">
                        <a:lnSpc>
                          <a:spcPct val="107000"/>
                        </a:lnSpc>
                      </a:pPr>
                      <a:r>
                        <a:rPr b="1" lang="it-IT" sz="1000" strike="noStrike" u="none">
                          <a:solidFill>
                            <a:srgbClr val="0070c0"/>
                          </a:solidFill>
                          <a:effectLst/>
                          <a:uFillTx/>
                          <a:latin typeface="Comic Sans MS"/>
                          <a:ea typeface="Times New Roman"/>
                        </a:rPr>
                        <a:t>0.1.7 – Progetti di Innovazione</a:t>
                      </a:r>
                      <a:r>
                        <a:rPr b="0"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Valorizzazione dei risultati di Progetti di Innovazione già conclusi.</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 Indicare il nome del progetto il programma di riferimento (regionale, nazionale ed Europeo) e l’Intervento specifico.</a:t>
                      </a:r>
                      <a:endParaRPr b="0" lang="it-IT" sz="1000" strike="noStrike" u="none">
                        <a:solidFill>
                          <a:srgbClr val="000000"/>
                        </a:solidFill>
                        <a:effectLst/>
                        <a:uFillTx/>
                        <a:latin typeface="Arial"/>
                      </a:endParaRPr>
                    </a:p>
                  </a:txBody>
                  <a:tcPr anchor="t"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ctr" defTabSz="685800">
                        <a:lnSpc>
                          <a:spcPct val="107000"/>
                        </a:lnSpc>
                      </a:pPr>
                      <a:r>
                        <a:rPr b="1" lang="it-IT" sz="1000" strike="noStrike" u="none">
                          <a:solidFill>
                            <a:srgbClr val="002060"/>
                          </a:solidFill>
                          <a:effectLst/>
                          <a:uFillTx/>
                          <a:latin typeface="Comic Sans MS"/>
                          <a:ea typeface="Times New Roman"/>
                        </a:rPr>
                        <a:t>5</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t">
                      <a:noAutofit/>
                    </a:bodyPr>
                    <a:p>
                      <a:pPr defTabSz="685800">
                        <a:lnSpc>
                          <a:spcPct val="107000"/>
                        </a:lnSpc>
                      </a:pPr>
                      <a:r>
                        <a:rPr b="1" lang="it-IT" sz="1000" strike="noStrike" u="none">
                          <a:solidFill>
                            <a:srgbClr val="002060"/>
                          </a:solidFill>
                          <a:effectLst/>
                          <a:uFillTx/>
                          <a:latin typeface="Comic Sans MS"/>
                          <a:ea typeface="Times New Roman"/>
                        </a:rPr>
                        <a:t>- </a:t>
                      </a:r>
                      <a:r>
                        <a:rPr b="0" lang="it-IT" sz="1000" strike="noStrike" u="none">
                          <a:solidFill>
                            <a:srgbClr val="002060"/>
                          </a:solidFill>
                          <a:effectLst/>
                          <a:uFillTx/>
                          <a:latin typeface="Comic Sans MS"/>
                          <a:ea typeface="Times New Roman"/>
                        </a:rPr>
                        <a:t>GO regionali, nazionale ed Europei 1 punto per progetto, fino a massimo di</a:t>
                      </a:r>
                      <a:r>
                        <a:rPr b="1" lang="it-IT" sz="1000" strike="noStrike" u="none">
                          <a:solidFill>
                            <a:srgbClr val="002060"/>
                          </a:solidFill>
                          <a:effectLst/>
                          <a:uFillTx/>
                          <a:latin typeface="Comic Sans MS"/>
                          <a:ea typeface="Times New Roman"/>
                        </a:rPr>
                        <a:t> 4 punti;</a:t>
                      </a:r>
                      <a:endParaRPr b="0" lang="it-IT" sz="1000" strike="noStrike" u="none">
                        <a:solidFill>
                          <a:srgbClr val="000000"/>
                        </a:solidFill>
                        <a:effectLst/>
                        <a:uFillTx/>
                        <a:latin typeface="Arial"/>
                      </a:endParaRPr>
                    </a:p>
                    <a:p>
                      <a:pPr defTabSz="685800">
                        <a:lnSpc>
                          <a:spcPct val="107000"/>
                        </a:lnSpc>
                      </a:pPr>
                      <a:r>
                        <a:rPr b="1" lang="it-IT" sz="1000" strike="noStrike" u="none">
                          <a:solidFill>
                            <a:srgbClr val="002060"/>
                          </a:solidFill>
                          <a:effectLst/>
                          <a:uFillTx/>
                          <a:latin typeface="Comic Sans MS"/>
                          <a:ea typeface="Times New Roman"/>
                        </a:rPr>
                        <a:t>- </a:t>
                      </a:r>
                      <a:r>
                        <a:rPr b="0" lang="it-IT" sz="1000" strike="noStrike" u="none">
                          <a:solidFill>
                            <a:srgbClr val="002060"/>
                          </a:solidFill>
                          <a:effectLst/>
                          <a:uFillTx/>
                          <a:latin typeface="Comic Sans MS"/>
                          <a:ea typeface="Times New Roman"/>
                        </a:rPr>
                        <a:t>Altri progetti di innovazione con Fondi regionali, nazionale ed Europei:</a:t>
                      </a:r>
                      <a:r>
                        <a:rPr b="1" lang="it-IT" sz="1000" strike="noStrike" u="none">
                          <a:solidFill>
                            <a:srgbClr val="002060"/>
                          </a:solidFill>
                          <a:effectLst/>
                          <a:uFillTx/>
                          <a:latin typeface="Comic Sans MS"/>
                          <a:ea typeface="Times New Roman"/>
                        </a:rPr>
                        <a:t> 1 punti</a:t>
                      </a:r>
                      <a:endParaRPr b="0" lang="it-IT" sz="1000" strike="noStrike" u="none">
                        <a:solidFill>
                          <a:srgbClr val="000000"/>
                        </a:solidFill>
                        <a:effectLst/>
                        <a:uFillTx/>
                        <a:latin typeface="Arial"/>
                      </a:endParaRPr>
                    </a:p>
                    <a:p>
                      <a:pPr algn="just" defTabSz="685800">
                        <a:lnSpc>
                          <a:spcPct val="107000"/>
                        </a:lnSpc>
                      </a:pPr>
                      <a:r>
                        <a:rPr b="0"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algn="just" defTabSz="685800">
                        <a:lnSpc>
                          <a:spcPct val="107000"/>
                        </a:lnSpc>
                      </a:pPr>
                      <a:r>
                        <a:rPr b="0" lang="it-IT" sz="1000" strike="noStrike" u="none">
                          <a:solidFill>
                            <a:srgbClr val="002060"/>
                          </a:solidFill>
                          <a:effectLst/>
                          <a:uFillTx/>
                          <a:latin typeface="Comic Sans MS"/>
                          <a:ea typeface="Times New Roman"/>
                        </a:rPr>
                        <a:t>PUNTEGGI CUMULABILI</a:t>
                      </a:r>
                      <a:endParaRPr b="0" lang="it-IT" sz="1000" strike="noStrike" u="none">
                        <a:solidFill>
                          <a:srgbClr val="000000"/>
                        </a:solidFill>
                        <a:effectLst/>
                        <a:uFillTx/>
                        <a:latin typeface="Arial"/>
                      </a:endParaRPr>
                    </a:p>
                  </a:txBody>
                  <a:tcPr anchor="t"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anchor="ctr">
                      <a:noAutofit/>
                    </a:bodyPr>
                    <a:p>
                      <a:pPr defTabSz="685800">
                        <a:lnSpc>
                          <a:spcPct val="100000"/>
                        </a:lnSpc>
                        <a:tabLst>
                          <a:tab algn="l" pos="0"/>
                        </a:tabLst>
                      </a:pPr>
                      <a:r>
                        <a:rPr b="1" lang="it-IT" sz="1000" strike="noStrike" u="none">
                          <a:solidFill>
                            <a:srgbClr val="002060"/>
                          </a:solidFill>
                          <a:effectLst/>
                          <a:uFillTx/>
                          <a:latin typeface="Comic Sans MS"/>
                        </a:rPr>
                        <a:t>(parziale)</a:t>
                      </a:r>
                      <a:endParaRPr b="0" lang="it-IT" sz="1000" strike="noStrike" u="none">
                        <a:solidFill>
                          <a:srgbClr val="000000"/>
                        </a:solidFill>
                        <a:effectLst/>
                        <a:uFillTx/>
                        <a:latin typeface="Arial"/>
                      </a:endParaRPr>
                    </a:p>
                    <a:p>
                      <a:pPr defTabSz="685800">
                        <a:lnSpc>
                          <a:spcPct val="100000"/>
                        </a:lnSpc>
                        <a:tabLst>
                          <a:tab algn="l" pos="0"/>
                        </a:tabLst>
                      </a:pPr>
                      <a:endParaRPr b="0" lang="it-IT" sz="1000" strike="noStrike" u="none">
                        <a:solidFill>
                          <a:srgbClr val="000000"/>
                        </a:solidFill>
                        <a:effectLst/>
                        <a:uFillTx/>
                        <a:latin typeface="Arial"/>
                      </a:endParaRPr>
                    </a:p>
                  </a:txBody>
                  <a:tcPr anchor="ctr" marL="91440" marR="9144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r>
              <a:tr h="1714320">
                <a:tc rowSpan="2">
                  <a:txBody>
                    <a:bodyPr anchor="ctr">
                      <a:noAutofit/>
                    </a:bodyPr>
                    <a:p>
                      <a:pPr algn="ctr" defTabSz="685800">
                        <a:lnSpc>
                          <a:spcPct val="100000"/>
                        </a:lnSpc>
                      </a:pPr>
                      <a:r>
                        <a:rPr b="1" lang="it-IT" sz="1200" strike="noStrike" u="none">
                          <a:solidFill>
                            <a:srgbClr val="002060"/>
                          </a:solidFill>
                          <a:effectLst/>
                          <a:uFillTx/>
                          <a:latin typeface="Comic Sans MS"/>
                        </a:rPr>
                        <a:t>02 - Qualità del team di progetto</a:t>
                      </a:r>
                      <a:endParaRPr b="0" lang="it-IT" sz="1200" strike="noStrike" u="none">
                        <a:solidFill>
                          <a:srgbClr val="000000"/>
                        </a:solidFill>
                        <a:effectLst/>
                        <a:uFillTx/>
                        <a:latin typeface="Arial"/>
                      </a:endParaRPr>
                    </a:p>
                  </a:txBody>
                  <a:tcPr anchor="ctr" marL="91440" marR="9144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defTabSz="685800">
                        <a:lnSpc>
                          <a:spcPct val="107000"/>
                        </a:lnSpc>
                      </a:pPr>
                      <a:r>
                        <a:rPr b="1" lang="it-IT" sz="1000" strike="noStrike" u="none">
                          <a:solidFill>
                            <a:srgbClr val="0070c0"/>
                          </a:solidFill>
                          <a:effectLst/>
                          <a:uFillTx/>
                          <a:latin typeface="Comic Sans MS"/>
                          <a:ea typeface="Times New Roman"/>
                        </a:rPr>
                        <a:t>0.2.1 Composizione del team di progetto (è il gruppo di lavoro che sovraintende all’attuazione del progetto dimostrativo)</a:t>
                      </a:r>
                      <a:endParaRPr b="0" lang="it-IT" sz="1000" strike="noStrike" u="none">
                        <a:solidFill>
                          <a:srgbClr val="000000"/>
                        </a:solidFill>
                        <a:effectLst/>
                        <a:uFillTx/>
                        <a:latin typeface="Arial"/>
                      </a:endParaRPr>
                    </a:p>
                    <a:p>
                      <a:pPr algn="just" defTabSz="685800">
                        <a:lnSpc>
                          <a:spcPct val="107000"/>
                        </a:lnSpc>
                      </a:pPr>
                      <a:r>
                        <a:rPr b="0" lang="it-IT" sz="1000" strike="noStrike" u="none">
                          <a:solidFill>
                            <a:srgbClr val="002060"/>
                          </a:solidFill>
                          <a:effectLst/>
                          <a:uFillTx/>
                          <a:latin typeface="Comic Sans MS"/>
                          <a:ea typeface="Times New Roman"/>
                        </a:rPr>
                        <a:t>Saranno considerati l’appropriatezza delle competenze specifiche, dei ruoli e delle esperienze in funzione del progetto dimostrativo presentato, sia del capofila che dell’eventuale partner in caso di ATI/ATS, la complementarità del team di progetto, compresa la rappresentatività a livello territoriale dell’eventuale partner o capifila.</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algn="ctr" defTabSz="685800">
                        <a:lnSpc>
                          <a:spcPct val="107000"/>
                        </a:lnSpc>
                      </a:pPr>
                      <a:r>
                        <a:rPr b="1" lang="it-IT" sz="1000" strike="noStrike" u="none">
                          <a:solidFill>
                            <a:srgbClr val="002060"/>
                          </a:solidFill>
                          <a:effectLst/>
                          <a:uFillTx/>
                          <a:latin typeface="Comic Sans MS"/>
                          <a:ea typeface="Times New Roman"/>
                        </a:rPr>
                        <a:t>10</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defTabSz="685800">
                        <a:lnSpc>
                          <a:spcPct val="107000"/>
                        </a:lnSpc>
                      </a:pPr>
                      <a:r>
                        <a:rPr b="0" lang="it-IT" sz="1000" strike="noStrike" u="none">
                          <a:solidFill>
                            <a:srgbClr val="002060"/>
                          </a:solidFill>
                          <a:effectLst/>
                          <a:uFillTx/>
                          <a:latin typeface="Comic Sans MS"/>
                          <a:ea typeface="Times New Roman"/>
                        </a:rPr>
                        <a:t>Appropriatezza </a:t>
                      </a:r>
                      <a:r>
                        <a:rPr b="0" lang="it-IT" sz="1000" strike="noStrike" u="none">
                          <a:solidFill>
                            <a:srgbClr val="002060"/>
                          </a:solidFill>
                          <a:effectLst/>
                          <a:uFillTx/>
                          <a:latin typeface="Comic Sans MS"/>
                          <a:ea typeface="Times New Roman"/>
                        </a:rPr>
                        <a:t>delle competenze specifiche:</a:t>
                      </a:r>
                      <a:r>
                        <a:rPr b="0" lang="it-IT" sz="1000" strike="noStrike" u="none">
                          <a:solidFill>
                            <a:srgbClr val="002060"/>
                          </a:solidFill>
                          <a:effectLst/>
                          <a:uFillTx/>
                          <a:latin typeface="Comic Sans MS"/>
                          <a:ea typeface="Times New Roman"/>
                        </a:rPr>
                        <a:t> da </a:t>
                      </a:r>
                      <a:r>
                        <a:rPr b="1" lang="it-IT" sz="1000" strike="noStrike" u="none">
                          <a:solidFill>
                            <a:srgbClr val="002060"/>
                          </a:solidFill>
                          <a:effectLst/>
                          <a:uFillTx/>
                          <a:latin typeface="Comic Sans MS"/>
                          <a:ea typeface="Times New Roman"/>
                        </a:rPr>
                        <a:t>0 a 3 punti</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Esperienza e ruoli del team: da </a:t>
                      </a:r>
                      <a:r>
                        <a:rPr b="1" lang="it-IT" sz="1000" strike="noStrike" u="none">
                          <a:solidFill>
                            <a:srgbClr val="002060"/>
                          </a:solidFill>
                          <a:effectLst/>
                          <a:uFillTx/>
                          <a:latin typeface="Comic Sans MS"/>
                          <a:ea typeface="Times New Roman"/>
                        </a:rPr>
                        <a:t>0 a 2 punti</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Complementarietà del team: da </a:t>
                      </a:r>
                      <a:r>
                        <a:rPr b="1" lang="it-IT" sz="1000" strike="noStrike" u="none">
                          <a:solidFill>
                            <a:srgbClr val="002060"/>
                          </a:solidFill>
                          <a:effectLst/>
                          <a:uFillTx/>
                          <a:latin typeface="Comic Sans MS"/>
                          <a:ea typeface="Times New Roman"/>
                        </a:rPr>
                        <a:t>0 a 2 punti</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Rappresentatività: da </a:t>
                      </a:r>
                      <a:r>
                        <a:rPr b="1" lang="it-IT" sz="1000" strike="noStrike" u="none">
                          <a:solidFill>
                            <a:srgbClr val="002060"/>
                          </a:solidFill>
                          <a:effectLst/>
                          <a:uFillTx/>
                          <a:latin typeface="Comic Sans MS"/>
                          <a:ea typeface="Times New Roman"/>
                        </a:rPr>
                        <a:t>0 a 3 punti</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PUNTEGGI CUMULABILI</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algn="just" defTabSz="685800">
                        <a:lnSpc>
                          <a:spcPct val="107000"/>
                        </a:lnSpc>
                      </a:pPr>
                      <a:r>
                        <a:rPr b="0"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rowSpan="2">
                  <a:txBody>
                    <a:bodyPr anchor="ctr">
                      <a:noAutofit/>
                    </a:bodyPr>
                    <a:p>
                      <a:pPr algn="ctr" defTabSz="685800">
                        <a:lnSpc>
                          <a:spcPct val="100000"/>
                        </a:lnSpc>
                      </a:pPr>
                      <a:r>
                        <a:rPr b="1" lang="it-IT" sz="1350" strike="noStrike" u="none">
                          <a:solidFill>
                            <a:srgbClr val="002060"/>
                          </a:solidFill>
                          <a:effectLst/>
                          <a:uFillTx/>
                          <a:latin typeface="Comic Sans MS"/>
                        </a:rPr>
                        <a:t>27</a:t>
                      </a:r>
                      <a:endParaRPr b="0" lang="it-IT" sz="1350" strike="noStrike" u="none">
                        <a:solidFill>
                          <a:srgbClr val="000000"/>
                        </a:solidFill>
                        <a:effectLst/>
                        <a:uFillTx/>
                        <a:latin typeface="Arial"/>
                      </a:endParaRPr>
                    </a:p>
                  </a:txBody>
                  <a:tcPr anchor="ctr" marL="91440" marR="9144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r>
              <a:tr h="1400040">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68400" rIns="68400" tIns="0" bIns="0" anchor="ctr">
                      <a:noAutofit/>
                    </a:bodyPr>
                    <a:p>
                      <a:pPr defTabSz="685800">
                        <a:lnSpc>
                          <a:spcPct val="107000"/>
                        </a:lnSpc>
                      </a:pPr>
                      <a:r>
                        <a:rPr b="1" lang="it-IT" sz="1000" strike="noStrike" u="none">
                          <a:solidFill>
                            <a:srgbClr val="0070c0"/>
                          </a:solidFill>
                          <a:effectLst/>
                          <a:uFillTx/>
                          <a:latin typeface="Comic Sans MS"/>
                          <a:ea typeface="Times New Roman"/>
                        </a:rPr>
                        <a:t>0.2.2 Esperienza del capofila nella gestione amministrativa e nel coordinamento.</a:t>
                      </a:r>
                      <a:endParaRPr b="0" lang="it-IT" sz="1000" strike="noStrike" u="none">
                        <a:solidFill>
                          <a:srgbClr val="000000"/>
                        </a:solidFill>
                        <a:effectLst/>
                        <a:uFillTx/>
                        <a:latin typeface="Arial"/>
                      </a:endParaRPr>
                    </a:p>
                    <a:p>
                      <a:pPr defTabSz="685800">
                        <a:lnSpc>
                          <a:spcPct val="107000"/>
                        </a:lnSpc>
                      </a:pPr>
                      <a:r>
                        <a:rPr b="1"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defTabSz="685800">
                        <a:lnSpc>
                          <a:spcPct val="107000"/>
                        </a:lnSpc>
                      </a:pPr>
                      <a:r>
                        <a:rPr b="1"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ctr" defTabSz="685800">
                        <a:lnSpc>
                          <a:spcPct val="107000"/>
                        </a:lnSpc>
                      </a:pPr>
                      <a:r>
                        <a:rPr b="1" lang="it-IT" sz="1000" strike="noStrike" u="none">
                          <a:solidFill>
                            <a:srgbClr val="002060"/>
                          </a:solidFill>
                          <a:effectLst/>
                          <a:uFillTx/>
                          <a:latin typeface="Comic Sans MS"/>
                          <a:ea typeface="Times New Roman"/>
                        </a:rPr>
                        <a:t>5</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defTabSz="685800">
                        <a:lnSpc>
                          <a:spcPct val="107000"/>
                        </a:lnSpc>
                      </a:pPr>
                      <a:r>
                        <a:rPr b="0" lang="it-IT" sz="1000" strike="noStrike" u="none">
                          <a:solidFill>
                            <a:srgbClr val="002060"/>
                          </a:solidFill>
                          <a:effectLst/>
                          <a:uFillTx/>
                          <a:latin typeface="Comic Sans MS"/>
                          <a:ea typeface="Times New Roman"/>
                        </a:rPr>
                        <a:t>Nessuna esperienza: </a:t>
                      </a:r>
                      <a:r>
                        <a:rPr b="1" lang="it-IT" sz="1000" strike="noStrike" u="none">
                          <a:solidFill>
                            <a:srgbClr val="002060"/>
                          </a:solidFill>
                          <a:effectLst/>
                          <a:uFillTx/>
                          <a:latin typeface="Comic Sans MS"/>
                          <a:ea typeface="Times New Roman"/>
                        </a:rPr>
                        <a:t>0 punti</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Esperienza</a:t>
                      </a:r>
                      <a:r>
                        <a:rPr b="0" lang="it-IT" sz="1000" strike="noStrike" u="sng">
                          <a:solidFill>
                            <a:srgbClr val="002060"/>
                          </a:solidFill>
                          <a:effectLst/>
                          <a:uFillTx/>
                          <a:latin typeface="Comic Sans MS"/>
                          <a:ea typeface="Times New Roman"/>
                        </a:rPr>
                        <a:t>,</a:t>
                      </a:r>
                      <a:r>
                        <a:rPr b="0" lang="it-IT" sz="1000" strike="noStrike" u="none">
                          <a:solidFill>
                            <a:srgbClr val="002060"/>
                          </a:solidFill>
                          <a:effectLst/>
                          <a:uFillTx/>
                          <a:latin typeface="Comic Sans MS"/>
                          <a:ea typeface="Times New Roman"/>
                        </a:rPr>
                        <a:t> in </a:t>
                      </a:r>
                      <a:r>
                        <a:rPr b="0" lang="it-IT" sz="1000" strike="noStrike" u="none">
                          <a:solidFill>
                            <a:srgbClr val="002060"/>
                          </a:solidFill>
                          <a:effectLst/>
                          <a:uFillTx/>
                          <a:latin typeface="Comic Sans MS"/>
                          <a:ea typeface="Times New Roman"/>
                        </a:rPr>
                        <a:t>progetti multi partner e multi attori finanziati da PSR/CSR - </a:t>
                      </a:r>
                      <a:r>
                        <a:rPr b="0" lang="it-IT" sz="1000" strike="noStrike" u="none">
                          <a:solidFill>
                            <a:srgbClr val="002060"/>
                          </a:solidFill>
                          <a:effectLst/>
                          <a:uFillTx/>
                          <a:latin typeface="Comic Sans MS"/>
                          <a:ea typeface="Times New Roman"/>
                        </a:rPr>
                        <a:t>nazionali/UE,</a:t>
                      </a:r>
                      <a:r>
                        <a:rPr b="0" lang="it-IT" sz="1000" strike="noStrike" u="none">
                          <a:solidFill>
                            <a:srgbClr val="002060"/>
                          </a:solidFill>
                          <a:effectLst/>
                          <a:uFillTx/>
                          <a:latin typeface="Comic Sans MS"/>
                          <a:ea typeface="Times New Roman"/>
                        </a:rPr>
                        <a:t> </a:t>
                      </a:r>
                      <a:r>
                        <a:rPr b="0" lang="it-IT" sz="1000" strike="noStrike" u="sng">
                          <a:solidFill>
                            <a:srgbClr val="002060"/>
                          </a:solidFill>
                          <a:effectLst/>
                          <a:uFillTx/>
                          <a:latin typeface="Comic Sans MS"/>
                          <a:ea typeface="Times New Roman"/>
                        </a:rPr>
                        <a:t>ma non nel ruolo di Capofila</a:t>
                      </a:r>
                      <a:r>
                        <a:rPr b="1" lang="it-IT" sz="1000" strike="noStrike" u="none">
                          <a:solidFill>
                            <a:srgbClr val="002060"/>
                          </a:solidFill>
                          <a:effectLst/>
                          <a:uFillTx/>
                          <a:latin typeface="Comic Sans MS"/>
                          <a:ea typeface="Times New Roman"/>
                        </a:rPr>
                        <a:t>:</a:t>
                      </a:r>
                      <a:r>
                        <a:rPr b="0" lang="it-IT" sz="1000" strike="noStrike" u="none">
                          <a:solidFill>
                            <a:srgbClr val="002060"/>
                          </a:solidFill>
                          <a:effectLst/>
                          <a:uFillTx/>
                          <a:latin typeface="Comic Sans MS"/>
                          <a:ea typeface="Times New Roman"/>
                        </a:rPr>
                        <a:t> </a:t>
                      </a:r>
                      <a:r>
                        <a:rPr b="1" lang="it-IT" sz="1000" strike="noStrike" u="none">
                          <a:solidFill>
                            <a:srgbClr val="002060"/>
                          </a:solidFill>
                          <a:effectLst/>
                          <a:uFillTx/>
                          <a:latin typeface="Comic Sans MS"/>
                          <a:ea typeface="Times New Roman"/>
                        </a:rPr>
                        <a:t>3 punti</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Esperienza, in </a:t>
                      </a:r>
                      <a:r>
                        <a:rPr b="0" lang="it-IT" sz="1000" strike="noStrike" u="none">
                          <a:solidFill>
                            <a:srgbClr val="002060"/>
                          </a:solidFill>
                          <a:effectLst/>
                          <a:uFillTx/>
                          <a:latin typeface="Comic Sans MS"/>
                          <a:ea typeface="Times New Roman"/>
                        </a:rPr>
                        <a:t>progetti multi partner e multi attori, e multi attori finanziati da PSR/CSR - </a:t>
                      </a:r>
                      <a:r>
                        <a:rPr b="0" lang="it-IT" sz="1000" strike="noStrike" u="none">
                          <a:solidFill>
                            <a:srgbClr val="002060"/>
                          </a:solidFill>
                          <a:effectLst/>
                          <a:uFillTx/>
                          <a:latin typeface="Comic Sans MS"/>
                          <a:ea typeface="Times New Roman"/>
                        </a:rPr>
                        <a:t>nazionali/UE,</a:t>
                      </a:r>
                      <a:r>
                        <a:rPr b="0" lang="it-IT" sz="1000" strike="noStrike" u="none">
                          <a:solidFill>
                            <a:srgbClr val="002060"/>
                          </a:solidFill>
                          <a:effectLst/>
                          <a:uFillTx/>
                          <a:latin typeface="Comic Sans MS"/>
                          <a:ea typeface="Times New Roman"/>
                        </a:rPr>
                        <a:t> </a:t>
                      </a:r>
                      <a:r>
                        <a:rPr b="0" lang="it-IT" sz="1000" strike="noStrike" u="sng">
                          <a:solidFill>
                            <a:srgbClr val="002060"/>
                          </a:solidFill>
                          <a:effectLst/>
                          <a:uFillTx/>
                          <a:latin typeface="Comic Sans MS"/>
                          <a:ea typeface="Times New Roman"/>
                        </a:rPr>
                        <a:t>nel ruolo di Capofila</a:t>
                      </a:r>
                      <a:r>
                        <a:rPr b="1" lang="it-IT" sz="1000" strike="noStrike" u="none">
                          <a:solidFill>
                            <a:srgbClr val="002060"/>
                          </a:solidFill>
                          <a:effectLst/>
                          <a:uFillTx/>
                          <a:latin typeface="Comic Sans MS"/>
                          <a:ea typeface="Times New Roman"/>
                        </a:rPr>
                        <a:t>:</a:t>
                      </a:r>
                      <a:r>
                        <a:rPr b="0" lang="it-IT" sz="1000" strike="noStrike" u="none">
                          <a:solidFill>
                            <a:srgbClr val="002060"/>
                          </a:solidFill>
                          <a:effectLst/>
                          <a:uFillTx/>
                          <a:latin typeface="Comic Sans MS"/>
                          <a:ea typeface="Times New Roman"/>
                        </a:rPr>
                        <a:t> </a:t>
                      </a:r>
                      <a:r>
                        <a:rPr b="1" lang="it-IT" sz="1000" strike="noStrike" u="none">
                          <a:solidFill>
                            <a:srgbClr val="002060"/>
                          </a:solidFill>
                          <a:effectLst/>
                          <a:uFillTx/>
                          <a:latin typeface="Comic Sans MS"/>
                          <a:ea typeface="Times New Roman"/>
                        </a:rPr>
                        <a:t>5</a:t>
                      </a:r>
                      <a:r>
                        <a:rPr b="0" lang="it-IT" sz="1000" strike="noStrike" u="none">
                          <a:solidFill>
                            <a:srgbClr val="002060"/>
                          </a:solidFill>
                          <a:effectLst/>
                          <a:uFillTx/>
                          <a:latin typeface="Comic Sans MS"/>
                          <a:ea typeface="Times New Roman"/>
                        </a:rPr>
                        <a:t> </a:t>
                      </a:r>
                      <a:r>
                        <a:rPr b="1" lang="it-IT" sz="1000" strike="noStrike" u="none">
                          <a:solidFill>
                            <a:srgbClr val="002060"/>
                          </a:solidFill>
                          <a:effectLst/>
                          <a:uFillTx/>
                          <a:latin typeface="Comic Sans MS"/>
                          <a:ea typeface="Times New Roman"/>
                        </a:rPr>
                        <a:t>punti</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PUNTEGGI NON CUMULABILI</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bl>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35" name="Tabella 3"/>
          <p:cNvGraphicFramePr/>
          <p:nvPr/>
        </p:nvGraphicFramePr>
        <p:xfrm>
          <a:off x="51120" y="902520"/>
          <a:ext cx="9041040" cy="3558600"/>
        </p:xfrm>
        <a:graphic>
          <a:graphicData uri="http://schemas.openxmlformats.org/drawingml/2006/table">
            <a:tbl>
              <a:tblPr/>
              <a:tblGrid>
                <a:gridCol w="1440720"/>
                <a:gridCol w="3368520"/>
                <a:gridCol w="1008360"/>
                <a:gridCol w="2457360"/>
                <a:gridCol w="765360"/>
              </a:tblGrid>
              <a:tr h="322200">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Principio</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Criterio di selezione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Punteggio</a:t>
                      </a:r>
                      <a:endParaRPr b="0" lang="it-IT" sz="1000" strike="noStrike" u="none">
                        <a:solidFill>
                          <a:srgbClr val="ffffff"/>
                        </a:solidFill>
                        <a:effectLst/>
                        <a:uFillTx/>
                        <a:latin typeface="Arial"/>
                      </a:endParaRPr>
                    </a:p>
                    <a:p>
                      <a:pPr algn="ctr" defTabSz="685800">
                        <a:lnSpc>
                          <a:spcPct val="107000"/>
                        </a:lnSpc>
                      </a:pPr>
                      <a:r>
                        <a:rPr b="1" lang="it-IT" sz="1000" strike="noStrike" u="none">
                          <a:solidFill>
                            <a:schemeClr val="lt1"/>
                          </a:solidFill>
                          <a:effectLst/>
                          <a:uFillTx/>
                          <a:latin typeface="Calibri"/>
                          <a:ea typeface="Calibri"/>
                        </a:rPr>
                        <a:t>Fino 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Griglie di valutazione e metodologia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Totale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r>
              <a:tr h="1109520">
                <a:tc rowSpan="2">
                  <a:txBody>
                    <a:bodyPr lIns="68400" rIns="68400" tIns="0" bIns="0" anchor="ctr">
                      <a:noAutofit/>
                    </a:bodyPr>
                    <a:p>
                      <a:pPr defTabSz="685800">
                        <a:lnSpc>
                          <a:spcPct val="107000"/>
                        </a:lnSpc>
                      </a:pPr>
                      <a:r>
                        <a:rPr b="1" lang="it-IT" sz="1200" strike="noStrike" u="none">
                          <a:solidFill>
                            <a:srgbClr val="002060"/>
                          </a:solidFill>
                          <a:effectLst/>
                          <a:uFillTx/>
                          <a:latin typeface="Comic Sans MS"/>
                          <a:ea typeface="Calibri"/>
                        </a:rPr>
                        <a:t>02 - Qualità del team di progetto </a:t>
                      </a:r>
                      <a:endParaRPr b="0" lang="it-IT" sz="1200" strike="noStrike" u="none">
                        <a:solidFill>
                          <a:srgbClr val="000000"/>
                        </a:solidFill>
                        <a:effectLst/>
                        <a:uFillTx/>
                        <a:latin typeface="Arial"/>
                      </a:endParaRPr>
                    </a:p>
                    <a:p>
                      <a:pPr defTabSz="685800">
                        <a:lnSpc>
                          <a:spcPct val="107000"/>
                        </a:lnSpc>
                      </a:pPr>
                      <a:endParaRPr b="0" lang="it-IT" sz="12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defTabSz="685800">
                        <a:lnSpc>
                          <a:spcPct val="107000"/>
                        </a:lnSpc>
                      </a:pPr>
                      <a:r>
                        <a:rPr b="1" lang="it-IT" sz="1000" strike="noStrike" u="none">
                          <a:solidFill>
                            <a:srgbClr val="0070c0"/>
                          </a:solidFill>
                          <a:effectLst/>
                          <a:uFillTx/>
                          <a:latin typeface="Comic Sans MS"/>
                          <a:ea typeface="Times New Roman"/>
                        </a:rPr>
                        <a:t>0.2.3 Presenza nel team di progetto di personale con documentata esperienza a livello europeo con particolare riferimento a PEI AGRI e AKIS </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ctr" defTabSz="685800">
                        <a:lnSpc>
                          <a:spcPct val="107000"/>
                        </a:lnSpc>
                      </a:pPr>
                      <a:r>
                        <a:rPr b="1" lang="it-IT" sz="1000" strike="noStrike" u="none">
                          <a:solidFill>
                            <a:srgbClr val="002060"/>
                          </a:solidFill>
                          <a:effectLst/>
                          <a:uFillTx/>
                          <a:latin typeface="Comic Sans MS"/>
                          <a:ea typeface="Times New Roman"/>
                        </a:rPr>
                        <a:t>6</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defTabSz="685800">
                        <a:lnSpc>
                          <a:spcPct val="107000"/>
                        </a:lnSpc>
                      </a:pPr>
                      <a:r>
                        <a:rPr b="0" lang="it-IT" sz="1000" strike="noStrike" u="none">
                          <a:solidFill>
                            <a:srgbClr val="002060"/>
                          </a:solidFill>
                          <a:effectLst/>
                          <a:uFillTx/>
                          <a:latin typeface="Comic Sans MS"/>
                          <a:ea typeface="Times New Roman"/>
                        </a:rPr>
                        <a:t>Si tratta di </a:t>
                      </a:r>
                      <a:r>
                        <a:rPr b="1" lang="it-IT" sz="1000" strike="noStrike" u="none">
                          <a:solidFill>
                            <a:srgbClr val="002060"/>
                          </a:solidFill>
                          <a:effectLst/>
                          <a:uFillTx/>
                          <a:latin typeface="Comic Sans MS"/>
                          <a:ea typeface="Times New Roman"/>
                        </a:rPr>
                        <a:t>personale dipendente</a:t>
                      </a:r>
                      <a:r>
                        <a:rPr b="0" lang="it-IT" sz="1000" strike="noStrike" u="none">
                          <a:solidFill>
                            <a:srgbClr val="002060"/>
                          </a:solidFill>
                          <a:effectLst/>
                          <a:uFillTx/>
                          <a:latin typeface="Comic Sans MS"/>
                          <a:ea typeface="Times New Roman"/>
                        </a:rPr>
                        <a:t> coinvolto nel team di progetto: </a:t>
                      </a:r>
                      <a:r>
                        <a:rPr b="1" lang="it-IT" sz="1000" strike="noStrike" u="none">
                          <a:solidFill>
                            <a:srgbClr val="002060"/>
                          </a:solidFill>
                          <a:effectLst/>
                          <a:uFillTx/>
                          <a:latin typeface="Comic Sans MS"/>
                          <a:ea typeface="Times New Roman"/>
                        </a:rPr>
                        <a:t>4 punti</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Si tratta di </a:t>
                      </a:r>
                      <a:r>
                        <a:rPr b="1" lang="it-IT" sz="1000" strike="noStrike" u="none">
                          <a:solidFill>
                            <a:srgbClr val="002060"/>
                          </a:solidFill>
                          <a:effectLst/>
                          <a:uFillTx/>
                          <a:latin typeface="Comic Sans MS"/>
                          <a:ea typeface="Times New Roman"/>
                        </a:rPr>
                        <a:t>collaboratori esterni</a:t>
                      </a:r>
                      <a:r>
                        <a:rPr b="0" lang="it-IT" sz="1000" strike="noStrike" u="none">
                          <a:solidFill>
                            <a:srgbClr val="002060"/>
                          </a:solidFill>
                          <a:effectLst/>
                          <a:uFillTx/>
                          <a:latin typeface="Comic Sans MS"/>
                          <a:ea typeface="Times New Roman"/>
                        </a:rPr>
                        <a:t> coinvolti nel team di progetto: </a:t>
                      </a:r>
                      <a:r>
                        <a:rPr b="1" lang="it-IT" sz="1000" strike="noStrike" u="none">
                          <a:solidFill>
                            <a:srgbClr val="002060"/>
                          </a:solidFill>
                          <a:effectLst/>
                          <a:uFillTx/>
                          <a:latin typeface="Comic Sans MS"/>
                          <a:ea typeface="Times New Roman"/>
                        </a:rPr>
                        <a:t>2 punti</a:t>
                      </a:r>
                      <a:endParaRPr b="0" lang="it-IT" sz="1000" strike="noStrike" u="none">
                        <a:solidFill>
                          <a:srgbClr val="000000"/>
                        </a:solidFill>
                        <a:effectLst/>
                        <a:uFillTx/>
                        <a:latin typeface="Arial"/>
                      </a:endParaRPr>
                    </a:p>
                    <a:p>
                      <a:pPr defTabSz="685800">
                        <a:lnSpc>
                          <a:spcPct val="107000"/>
                        </a:lnSpc>
                      </a:pP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PUNTEGGI CUMULABILI</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rowSpan="2">
                  <a:txBody>
                    <a:bodyPr lIns="68400" rIns="68400" tIns="0" bIns="0" anchor="ctr">
                      <a:noAutofit/>
                    </a:bodyPr>
                    <a:p>
                      <a:pPr defTabSz="685800">
                        <a:lnSpc>
                          <a:spcPct val="100000"/>
                        </a:lnSpc>
                      </a:pPr>
                      <a:r>
                        <a:rPr b="1" lang="it-IT" sz="1100" strike="noStrike" u="none">
                          <a:solidFill>
                            <a:srgbClr val="002060"/>
                          </a:solidFill>
                          <a:effectLst/>
                          <a:uFillTx/>
                          <a:latin typeface="Comic Sans MS"/>
                        </a:rPr>
                        <a:t>(</a:t>
                      </a:r>
                      <a:r>
                        <a:rPr b="1" lang="it-IT" sz="1000" strike="noStrike" u="none">
                          <a:solidFill>
                            <a:srgbClr val="002060"/>
                          </a:solidFill>
                          <a:effectLst/>
                          <a:uFillTx/>
                          <a:latin typeface="Comic Sans MS"/>
                        </a:rPr>
                        <a:t>parziale)</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r>
              <a:tr h="1923120">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68400" rIns="68400" tIns="0" bIns="0" anchor="ctr">
                      <a:noAutofit/>
                    </a:bodyPr>
                    <a:p>
                      <a:pPr defTabSz="685800">
                        <a:lnSpc>
                          <a:spcPct val="100000"/>
                        </a:lnSpc>
                      </a:pPr>
                      <a:r>
                        <a:rPr b="1" lang="it-IT" sz="1000" strike="noStrike" u="none">
                          <a:solidFill>
                            <a:srgbClr val="0070c0"/>
                          </a:solidFill>
                          <a:effectLst/>
                          <a:uFillTx/>
                          <a:latin typeface="Comic Sans MS"/>
                          <a:ea typeface="Times New Roman"/>
                        </a:rPr>
                        <a:t>0.2.4- Presenza nel team di progetto di OO.PP.AA, associazioni di produttori, cooperative, consorzi, distretti del cibo, altri soggetti in grado di aggregare il settore primario.</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algn="ctr" defTabSz="685800">
                        <a:lnSpc>
                          <a:spcPct val="107000"/>
                        </a:lnSpc>
                      </a:pPr>
                      <a:r>
                        <a:rPr b="1" lang="it-IT" sz="1000" strike="noStrike" u="none">
                          <a:solidFill>
                            <a:srgbClr val="002060"/>
                          </a:solidFill>
                          <a:effectLst/>
                          <a:uFillTx/>
                          <a:latin typeface="Comic Sans MS"/>
                          <a:ea typeface="Times New Roman"/>
                        </a:rPr>
                        <a:t>6</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defTabSz="685800">
                        <a:lnSpc>
                          <a:spcPct val="107000"/>
                        </a:lnSpc>
                      </a:pPr>
                      <a:r>
                        <a:rPr b="0" lang="it-IT" sz="1000" strike="noStrike" u="none">
                          <a:solidFill>
                            <a:srgbClr val="002060"/>
                          </a:solidFill>
                          <a:effectLst/>
                          <a:uFillTx/>
                          <a:latin typeface="Comic Sans MS"/>
                          <a:ea typeface="Times New Roman"/>
                        </a:rPr>
                        <a:t>1 soggetto: </a:t>
                      </a:r>
                      <a:r>
                        <a:rPr b="1" lang="it-IT" sz="1000" strike="noStrike" u="none">
                          <a:solidFill>
                            <a:srgbClr val="002060"/>
                          </a:solidFill>
                          <a:effectLst/>
                          <a:uFillTx/>
                          <a:latin typeface="Comic Sans MS"/>
                          <a:ea typeface="Times New Roman"/>
                        </a:rPr>
                        <a:t>3 punti</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2 o più soggetti: </a:t>
                      </a:r>
                      <a:r>
                        <a:rPr b="1" lang="it-IT" sz="1000" strike="noStrike" u="none">
                          <a:solidFill>
                            <a:srgbClr val="002060"/>
                          </a:solidFill>
                          <a:effectLst/>
                          <a:uFillTx/>
                          <a:latin typeface="Comic Sans MS"/>
                          <a:ea typeface="Times New Roman"/>
                        </a:rPr>
                        <a:t>6 punti</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PUNTEGGI NON CUMULABILI</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bl>
          </a:graphicData>
        </a:graphic>
      </p:graphicFrame>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36" name="Tabella 3"/>
          <p:cNvGraphicFramePr/>
          <p:nvPr/>
        </p:nvGraphicFramePr>
        <p:xfrm>
          <a:off x="116640" y="707760"/>
          <a:ext cx="8910720" cy="4703760"/>
        </p:xfrm>
        <a:graphic>
          <a:graphicData uri="http://schemas.openxmlformats.org/drawingml/2006/table">
            <a:tbl>
              <a:tblPr/>
              <a:tblGrid>
                <a:gridCol w="1458000"/>
                <a:gridCol w="2488320"/>
                <a:gridCol w="1079280"/>
                <a:gridCol w="2543760"/>
                <a:gridCol w="1341000"/>
              </a:tblGrid>
              <a:tr h="378720">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Principio</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Criterio di selezione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Punteggio</a:t>
                      </a:r>
                      <a:endParaRPr b="0" lang="it-IT" sz="1000" strike="noStrike" u="none">
                        <a:solidFill>
                          <a:srgbClr val="ffffff"/>
                        </a:solidFill>
                        <a:effectLst/>
                        <a:uFillTx/>
                        <a:latin typeface="Arial"/>
                      </a:endParaRPr>
                    </a:p>
                    <a:p>
                      <a:pPr algn="ctr" defTabSz="685800">
                        <a:lnSpc>
                          <a:spcPct val="107000"/>
                        </a:lnSpc>
                      </a:pPr>
                      <a:r>
                        <a:rPr b="1" lang="it-IT" sz="1000" strike="noStrike" u="none">
                          <a:solidFill>
                            <a:schemeClr val="lt1"/>
                          </a:solidFill>
                          <a:effectLst/>
                          <a:uFillTx/>
                          <a:latin typeface="Calibri"/>
                          <a:ea typeface="Calibri"/>
                        </a:rPr>
                        <a:t>Fino 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Griglie di valutazione e metodologia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Totale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r>
              <a:tr h="910080">
                <a:tc>
                  <a:txBody>
                    <a:bodyPr lIns="68400" rIns="68400" tIns="0" bIns="0" anchor="ctr">
                      <a:noAutofit/>
                    </a:bodyPr>
                    <a:p>
                      <a:pPr defTabSz="685800">
                        <a:lnSpc>
                          <a:spcPct val="100000"/>
                        </a:lnSpc>
                      </a:pPr>
                      <a:r>
                        <a:rPr b="1" lang="it-IT" sz="1100" strike="noStrike" u="none">
                          <a:solidFill>
                            <a:srgbClr val="002060"/>
                          </a:solidFill>
                          <a:effectLst/>
                          <a:uFillTx/>
                          <a:latin typeface="Comic Sans MS"/>
                        </a:rPr>
                        <a:t>03 - Coerenza delle tematiche affrontate con gli obiettivi generali e specifici della PAC</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defTabSz="685800">
                        <a:lnSpc>
                          <a:spcPct val="107000"/>
                        </a:lnSpc>
                      </a:pPr>
                      <a:r>
                        <a:rPr b="1" lang="it-IT" sz="1000" strike="noStrike" u="none">
                          <a:solidFill>
                            <a:srgbClr val="0070c0"/>
                          </a:solidFill>
                          <a:effectLst/>
                          <a:uFillTx/>
                          <a:latin typeface="Comic Sans MS"/>
                          <a:ea typeface="Times New Roman"/>
                        </a:rPr>
                        <a:t>0.3 -</a:t>
                      </a:r>
                      <a:r>
                        <a:rPr b="1" lang="it-IT" sz="1000" strike="noStrike" u="none">
                          <a:solidFill>
                            <a:srgbClr val="002060"/>
                          </a:solidFill>
                          <a:effectLst/>
                          <a:uFillTx/>
                          <a:latin typeface="Comic Sans MS"/>
                          <a:ea typeface="Times New Roman"/>
                        </a:rPr>
                        <a:t> </a:t>
                      </a:r>
                      <a:r>
                        <a:rPr b="1" lang="it-IT" sz="1000" strike="noStrike" u="none">
                          <a:solidFill>
                            <a:srgbClr val="0070c0"/>
                          </a:solidFill>
                          <a:effectLst/>
                          <a:uFillTx/>
                          <a:latin typeface="Comic Sans MS"/>
                          <a:ea typeface="Times New Roman"/>
                        </a:rPr>
                        <a:t>Il progetto comprende attività i cui contenuti sono coerenti con gli obiettivi della PAC 2023-2027</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ctr" defTabSz="685800">
                        <a:lnSpc>
                          <a:spcPct val="107000"/>
                        </a:lnSpc>
                      </a:pPr>
                      <a:r>
                        <a:rPr b="1" lang="it-IT" sz="1000" strike="noStrike" u="none">
                          <a:solidFill>
                            <a:srgbClr val="002060"/>
                          </a:solidFill>
                          <a:effectLst/>
                          <a:uFillTx/>
                          <a:latin typeface="Comic Sans MS"/>
                          <a:ea typeface="Times New Roman"/>
                        </a:rPr>
                        <a:t>3</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defTabSz="685800">
                        <a:lnSpc>
                          <a:spcPct val="107000"/>
                        </a:lnSpc>
                      </a:pPr>
                      <a:r>
                        <a:rPr b="0" lang="it-IT" sz="1000" strike="noStrike" u="none">
                          <a:solidFill>
                            <a:srgbClr val="002060"/>
                          </a:solidFill>
                          <a:effectLst/>
                          <a:uFillTx/>
                          <a:latin typeface="Comic Sans MS"/>
                          <a:ea typeface="Times New Roman"/>
                        </a:rPr>
                        <a:t>Insufficiente: </a:t>
                      </a:r>
                      <a:r>
                        <a:rPr b="1" lang="it-IT" sz="1000" strike="noStrike" u="none">
                          <a:solidFill>
                            <a:srgbClr val="002060"/>
                          </a:solidFill>
                          <a:effectLst/>
                          <a:uFillTx/>
                          <a:latin typeface="Comic Sans MS"/>
                          <a:ea typeface="Times New Roman"/>
                        </a:rPr>
                        <a:t>0 punti</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Sufficiente: </a:t>
                      </a:r>
                      <a:r>
                        <a:rPr b="1" lang="it-IT" sz="1000" strike="noStrike" u="none">
                          <a:solidFill>
                            <a:srgbClr val="002060"/>
                          </a:solidFill>
                          <a:effectLst/>
                          <a:uFillTx/>
                          <a:latin typeface="Comic Sans MS"/>
                          <a:ea typeface="Times New Roman"/>
                        </a:rPr>
                        <a:t>1 punto</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Buono: </a:t>
                      </a:r>
                      <a:r>
                        <a:rPr b="1" lang="it-IT" sz="1000" strike="noStrike" u="none">
                          <a:solidFill>
                            <a:srgbClr val="002060"/>
                          </a:solidFill>
                          <a:effectLst/>
                          <a:uFillTx/>
                          <a:latin typeface="Comic Sans MS"/>
                          <a:ea typeface="Times New Roman"/>
                        </a:rPr>
                        <a:t>2 punti</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Ottimo: </a:t>
                      </a:r>
                      <a:r>
                        <a:rPr b="1" lang="it-IT" sz="1000" strike="noStrike" u="none">
                          <a:solidFill>
                            <a:srgbClr val="002060"/>
                          </a:solidFill>
                          <a:effectLst/>
                          <a:uFillTx/>
                          <a:latin typeface="Comic Sans MS"/>
                          <a:ea typeface="Times New Roman"/>
                        </a:rPr>
                        <a:t>3 punti</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ctr" defTabSz="685800">
                        <a:lnSpc>
                          <a:spcPct val="107000"/>
                        </a:lnSpc>
                      </a:pPr>
                      <a:r>
                        <a:rPr b="1" lang="it-IT" sz="1350" strike="noStrike" u="none">
                          <a:solidFill>
                            <a:srgbClr val="002060"/>
                          </a:solidFill>
                          <a:effectLst/>
                          <a:uFillTx/>
                          <a:latin typeface="Comic Sans MS"/>
                        </a:rPr>
                        <a:t>3</a:t>
                      </a:r>
                      <a:endParaRPr b="0" lang="it-IT" sz="135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r>
              <a:tr h="1417320">
                <a:tc rowSpan="3">
                  <a:txBody>
                    <a:bodyPr lIns="68400" rIns="68400" tIns="0" bIns="0" anchor="ctr">
                      <a:noAutofit/>
                    </a:bodyPr>
                    <a:p>
                      <a:pPr algn="just" defTabSz="685800">
                        <a:lnSpc>
                          <a:spcPct val="107000"/>
                        </a:lnSpc>
                      </a:pPr>
                      <a:r>
                        <a:rPr b="1"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algn="just" defTabSz="685800">
                        <a:lnSpc>
                          <a:spcPct val="107000"/>
                        </a:lnSpc>
                      </a:pPr>
                      <a:r>
                        <a:rPr b="1" lang="it-IT" sz="1100" strike="noStrike" u="none">
                          <a:solidFill>
                            <a:srgbClr val="002060"/>
                          </a:solidFill>
                          <a:effectLst/>
                          <a:uFillTx/>
                          <a:latin typeface="Comic Sans MS"/>
                          <a:ea typeface="Times New Roman"/>
                        </a:rPr>
                        <a:t>04 - premialità per specifiche tematiche e/o obiettivi e/o ricaduta territoriale e/o tipologia di attività sulla base delle diverse esigenze regionali e/o locali.</a:t>
                      </a:r>
                      <a:endParaRPr b="0" lang="it-IT" sz="1100" strike="noStrike" u="none">
                        <a:solidFill>
                          <a:srgbClr val="000000"/>
                        </a:solidFill>
                        <a:effectLst/>
                        <a:uFillTx/>
                        <a:latin typeface="Arial"/>
                      </a:endParaRPr>
                    </a:p>
                    <a:p>
                      <a:pPr algn="just" defTabSz="685800">
                        <a:lnSpc>
                          <a:spcPct val="107000"/>
                        </a:lnSpc>
                      </a:pPr>
                      <a:r>
                        <a:rPr b="1"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algn="just" defTabSz="685800">
                        <a:lnSpc>
                          <a:spcPct val="107000"/>
                        </a:lnSpc>
                      </a:pPr>
                      <a:r>
                        <a:rPr b="1"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algn="just" defTabSz="685800">
                        <a:lnSpc>
                          <a:spcPct val="107000"/>
                        </a:lnSpc>
                      </a:pPr>
                      <a:r>
                        <a:rPr b="1"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defTabSz="685800">
                        <a:lnSpc>
                          <a:spcPct val="107000"/>
                        </a:lnSpc>
                      </a:pPr>
                      <a:r>
                        <a:rPr b="1" lang="it-IT" sz="1000" strike="noStrike" u="none">
                          <a:solidFill>
                            <a:srgbClr val="0070c0"/>
                          </a:solidFill>
                          <a:effectLst/>
                          <a:uFillTx/>
                          <a:latin typeface="Comic Sans MS"/>
                          <a:ea typeface="Times New Roman"/>
                        </a:rPr>
                        <a:t>0.4.1 - Tematiche:</a:t>
                      </a:r>
                      <a:endParaRPr b="0" lang="it-IT" sz="1000" strike="noStrike" u="none">
                        <a:solidFill>
                          <a:srgbClr val="000000"/>
                        </a:solidFill>
                        <a:effectLst/>
                        <a:uFillTx/>
                        <a:latin typeface="Arial"/>
                      </a:endParaRPr>
                    </a:p>
                    <a:p>
                      <a:pPr defTabSz="685800">
                        <a:lnSpc>
                          <a:spcPct val="107000"/>
                        </a:lnSpc>
                      </a:pPr>
                      <a:r>
                        <a:rPr b="1" lang="it-IT" sz="1000" strike="noStrike" u="none">
                          <a:solidFill>
                            <a:srgbClr val="002060"/>
                          </a:solidFill>
                          <a:effectLst/>
                          <a:uFillTx/>
                          <a:latin typeface="Comic Sans MS"/>
                          <a:ea typeface="Times New Roman"/>
                        </a:rPr>
                        <a:t>- Tematica 1 </a:t>
                      </a:r>
                      <a:r>
                        <a:rPr b="0" lang="it-IT" sz="1000" strike="noStrike" u="none">
                          <a:solidFill>
                            <a:srgbClr val="002060"/>
                          </a:solidFill>
                          <a:effectLst/>
                          <a:uFillTx/>
                          <a:latin typeface="Comic Sans MS"/>
                          <a:ea typeface="Times New Roman"/>
                        </a:rPr>
                        <a:t>- Sostenibilità Ambientale</a:t>
                      </a:r>
                      <a:r>
                        <a:rPr b="1"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 </a:t>
                      </a:r>
                      <a:r>
                        <a:rPr b="1" lang="it-IT" sz="1000" strike="noStrike" u="none">
                          <a:solidFill>
                            <a:srgbClr val="002060"/>
                          </a:solidFill>
                          <a:effectLst/>
                          <a:uFillTx/>
                          <a:latin typeface="Comic Sans MS"/>
                          <a:ea typeface="Times New Roman"/>
                        </a:rPr>
                        <a:t>Tematica 2</a:t>
                      </a:r>
                      <a:r>
                        <a:rPr b="0" lang="it-IT" sz="1000" strike="noStrike" u="none">
                          <a:solidFill>
                            <a:srgbClr val="002060"/>
                          </a:solidFill>
                          <a:effectLst/>
                          <a:uFillTx/>
                          <a:latin typeface="Comic Sans MS"/>
                          <a:ea typeface="Times New Roman"/>
                        </a:rPr>
                        <a:t> - Zootecnia e Benessere Animale</a:t>
                      </a:r>
                      <a:endParaRPr b="0" lang="it-IT" sz="1000" strike="noStrike" u="none">
                        <a:solidFill>
                          <a:srgbClr val="000000"/>
                        </a:solidFill>
                        <a:effectLst/>
                        <a:uFillTx/>
                        <a:latin typeface="Arial"/>
                      </a:endParaRPr>
                    </a:p>
                    <a:p>
                      <a:pPr defTabSz="685800">
                        <a:lnSpc>
                          <a:spcPct val="107000"/>
                        </a:lnSpc>
                      </a:pPr>
                      <a:r>
                        <a:rPr b="1"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algn="ctr" defTabSz="685800">
                        <a:lnSpc>
                          <a:spcPct val="107000"/>
                        </a:lnSpc>
                      </a:pPr>
                      <a:r>
                        <a:rPr b="1" lang="it-IT" sz="1000" strike="noStrike" u="none">
                          <a:solidFill>
                            <a:srgbClr val="002060"/>
                          </a:solidFill>
                          <a:effectLst/>
                          <a:uFillTx/>
                          <a:latin typeface="Comic Sans MS"/>
                          <a:ea typeface="Times New Roman"/>
                        </a:rPr>
                        <a:t>10</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defTabSz="685800">
                        <a:lnSpc>
                          <a:spcPct val="107000"/>
                        </a:lnSpc>
                      </a:pPr>
                      <a:r>
                        <a:rPr b="0" lang="it-IT" sz="1000" strike="noStrike" u="none">
                          <a:solidFill>
                            <a:srgbClr val="002060"/>
                          </a:solidFill>
                          <a:effectLst/>
                          <a:uFillTx/>
                          <a:latin typeface="Comic Sans MS"/>
                          <a:ea typeface="Times New Roman"/>
                        </a:rPr>
                        <a:t>Il Progetto tratta la </a:t>
                      </a:r>
                      <a:r>
                        <a:rPr b="1" lang="it-IT" sz="1000" strike="noStrike" u="none">
                          <a:solidFill>
                            <a:srgbClr val="002060"/>
                          </a:solidFill>
                          <a:effectLst/>
                          <a:uFillTx/>
                          <a:latin typeface="Comic Sans MS"/>
                          <a:ea typeface="Times New Roman"/>
                        </a:rPr>
                        <a:t>tematica 1</a:t>
                      </a:r>
                      <a:r>
                        <a:rPr b="0" lang="it-IT" sz="1000" strike="noStrike" u="none">
                          <a:solidFill>
                            <a:srgbClr val="002060"/>
                          </a:solidFill>
                          <a:effectLst/>
                          <a:uFillTx/>
                          <a:latin typeface="Comic Sans MS"/>
                          <a:ea typeface="Times New Roman"/>
                        </a:rPr>
                        <a:t> con oltre il 50% delle attività previste (spesa): </a:t>
                      </a:r>
                      <a:r>
                        <a:rPr b="1" lang="it-IT" sz="1000" strike="noStrike" u="none">
                          <a:solidFill>
                            <a:srgbClr val="002060"/>
                          </a:solidFill>
                          <a:effectLst/>
                          <a:uFillTx/>
                          <a:latin typeface="Comic Sans MS"/>
                          <a:ea typeface="Times New Roman"/>
                        </a:rPr>
                        <a:t>5 punti</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Il Progetto tratta la </a:t>
                      </a:r>
                      <a:r>
                        <a:rPr b="1" lang="it-IT" sz="1000" strike="noStrike" u="none">
                          <a:solidFill>
                            <a:srgbClr val="002060"/>
                          </a:solidFill>
                          <a:effectLst/>
                          <a:uFillTx/>
                          <a:latin typeface="Comic Sans MS"/>
                          <a:ea typeface="Times New Roman"/>
                        </a:rPr>
                        <a:t>tematica 2</a:t>
                      </a:r>
                      <a:r>
                        <a:rPr b="0" lang="it-IT" sz="1000" strike="noStrike" u="none">
                          <a:solidFill>
                            <a:srgbClr val="002060"/>
                          </a:solidFill>
                          <a:effectLst/>
                          <a:uFillTx/>
                          <a:latin typeface="Comic Sans MS"/>
                          <a:ea typeface="Times New Roman"/>
                        </a:rPr>
                        <a:t> con oltre il 30% delle attività previste (spesa): </a:t>
                      </a:r>
                      <a:r>
                        <a:rPr b="1" lang="it-IT" sz="1000" strike="noStrike" u="none">
                          <a:solidFill>
                            <a:srgbClr val="002060"/>
                          </a:solidFill>
                          <a:effectLst/>
                          <a:uFillTx/>
                          <a:latin typeface="Comic Sans MS"/>
                          <a:ea typeface="Times New Roman"/>
                        </a:rPr>
                        <a:t>5</a:t>
                      </a:r>
                      <a:r>
                        <a:rPr b="0" lang="it-IT" sz="1000" strike="noStrike" u="none">
                          <a:solidFill>
                            <a:srgbClr val="002060"/>
                          </a:solidFill>
                          <a:effectLst/>
                          <a:uFillTx/>
                          <a:latin typeface="Comic Sans MS"/>
                          <a:ea typeface="Times New Roman"/>
                        </a:rPr>
                        <a:t> </a:t>
                      </a:r>
                      <a:r>
                        <a:rPr b="1" lang="it-IT" sz="1000" strike="noStrike" u="none">
                          <a:solidFill>
                            <a:srgbClr val="002060"/>
                          </a:solidFill>
                          <a:effectLst/>
                          <a:uFillTx/>
                          <a:latin typeface="Comic Sans MS"/>
                          <a:ea typeface="Times New Roman"/>
                        </a:rPr>
                        <a:t>punti</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PUNTEGGI CUMULABILI </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rowSpan="3">
                  <a:txBody>
                    <a:bodyPr lIns="68400" rIns="68400" tIns="0" bIns="0" anchor="ctr">
                      <a:noAutofit/>
                    </a:bodyPr>
                    <a:p>
                      <a:pPr algn="ctr" defTabSz="685800">
                        <a:lnSpc>
                          <a:spcPct val="107000"/>
                        </a:lnSpc>
                      </a:pPr>
                      <a:r>
                        <a:rPr b="1" lang="it-IT" sz="1350" strike="noStrike" u="none">
                          <a:solidFill>
                            <a:srgbClr val="002060"/>
                          </a:solidFill>
                          <a:effectLst/>
                          <a:uFillTx/>
                          <a:latin typeface="Comic Sans MS"/>
                        </a:rPr>
                        <a:t>21</a:t>
                      </a:r>
                      <a:endParaRPr b="0" lang="it-IT" sz="135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r>
              <a:tr h="693720">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68400" rIns="68400" tIns="0" bIns="0" anchor="ctr">
                      <a:noAutofit/>
                    </a:bodyPr>
                    <a:p>
                      <a:pPr defTabSz="685800">
                        <a:lnSpc>
                          <a:spcPct val="107000"/>
                        </a:lnSpc>
                      </a:pPr>
                      <a:r>
                        <a:rPr b="1" lang="it-IT" sz="1000" strike="noStrike" u="none">
                          <a:solidFill>
                            <a:srgbClr val="0070c0"/>
                          </a:solidFill>
                          <a:effectLst/>
                          <a:uFillTx/>
                          <a:latin typeface="Comic Sans MS"/>
                          <a:ea typeface="Times New Roman"/>
                        </a:rPr>
                        <a:t>0.4.2 -</a:t>
                      </a:r>
                      <a:r>
                        <a:rPr b="0" lang="it-IT" sz="1000" strike="noStrike" u="none">
                          <a:solidFill>
                            <a:srgbClr val="0070c0"/>
                          </a:solidFill>
                          <a:effectLst/>
                          <a:uFillTx/>
                          <a:latin typeface="Comic Sans MS"/>
                          <a:ea typeface="Times New Roman"/>
                        </a:rPr>
                        <a:t> </a:t>
                      </a:r>
                      <a:r>
                        <a:rPr b="1" lang="it-IT" sz="1000" strike="noStrike" u="none">
                          <a:solidFill>
                            <a:srgbClr val="0070c0"/>
                          </a:solidFill>
                          <a:effectLst/>
                          <a:uFillTx/>
                          <a:latin typeface="Comic Sans MS"/>
                          <a:ea typeface="Times New Roman"/>
                        </a:rPr>
                        <a:t>Le attività dimostrative in presenza sono realizzate sul territorio regionale</a:t>
                      </a:r>
                      <a:endParaRPr b="0" lang="it-IT" sz="1000" strike="noStrike" u="none">
                        <a:solidFill>
                          <a:srgbClr val="000000"/>
                        </a:solidFill>
                        <a:effectLst/>
                        <a:uFillTx/>
                        <a:latin typeface="Arial"/>
                      </a:endParaRPr>
                    </a:p>
                    <a:p>
                      <a:pPr defTabSz="685800">
                        <a:lnSpc>
                          <a:spcPct val="107000"/>
                        </a:lnSpc>
                      </a:pPr>
                      <a:r>
                        <a:rPr b="1"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ctr" defTabSz="685800">
                        <a:lnSpc>
                          <a:spcPct val="107000"/>
                        </a:lnSpc>
                      </a:pPr>
                      <a:r>
                        <a:rPr b="1" lang="it-IT" sz="1000" strike="noStrike" u="none">
                          <a:solidFill>
                            <a:srgbClr val="002060"/>
                          </a:solidFill>
                          <a:effectLst/>
                          <a:uFillTx/>
                          <a:latin typeface="Comic Sans MS"/>
                          <a:ea typeface="Times New Roman"/>
                        </a:rPr>
                        <a:t>6 </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t">
                      <a:noAutofit/>
                    </a:bodyPr>
                    <a:p>
                      <a:pPr defTabSz="685800">
                        <a:lnSpc>
                          <a:spcPct val="107000"/>
                        </a:lnSpc>
                      </a:pPr>
                      <a:r>
                        <a:rPr b="0" lang="it-IT" sz="1000" strike="noStrike" u="none">
                          <a:solidFill>
                            <a:srgbClr val="002060"/>
                          </a:solidFill>
                          <a:effectLst/>
                          <a:uFillTx/>
                          <a:latin typeface="Comic Sans MS"/>
                          <a:ea typeface="Times New Roman"/>
                        </a:rPr>
                        <a:t>- tutto il territorio: </a:t>
                      </a:r>
                      <a:r>
                        <a:rPr b="1" lang="it-IT" sz="1000" strike="noStrike" u="none">
                          <a:solidFill>
                            <a:srgbClr val="002060"/>
                          </a:solidFill>
                          <a:effectLst/>
                          <a:uFillTx/>
                          <a:latin typeface="Comic Sans MS"/>
                          <a:ea typeface="Times New Roman"/>
                        </a:rPr>
                        <a:t>6 punti</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 almeno 6 territori provinciali: </a:t>
                      </a:r>
                      <a:r>
                        <a:rPr b="1" lang="it-IT" sz="1000" strike="noStrike" u="none">
                          <a:solidFill>
                            <a:srgbClr val="002060"/>
                          </a:solidFill>
                          <a:effectLst/>
                          <a:uFillTx/>
                          <a:latin typeface="Comic Sans MS"/>
                          <a:ea typeface="Times New Roman"/>
                        </a:rPr>
                        <a:t>4 punti</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 almeno 3 territori provinciali: </a:t>
                      </a:r>
                      <a:r>
                        <a:rPr b="1" lang="it-IT" sz="1000" strike="noStrike" u="none">
                          <a:solidFill>
                            <a:srgbClr val="002060"/>
                          </a:solidFill>
                          <a:effectLst/>
                          <a:uFillTx/>
                          <a:latin typeface="Comic Sans MS"/>
                          <a:ea typeface="Times New Roman"/>
                        </a:rPr>
                        <a:t>2 punti</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 inferiore a 3: </a:t>
                      </a:r>
                      <a:r>
                        <a:rPr b="1" lang="it-IT" sz="1000" strike="noStrike" u="none">
                          <a:solidFill>
                            <a:srgbClr val="002060"/>
                          </a:solidFill>
                          <a:effectLst/>
                          <a:uFillTx/>
                          <a:latin typeface="Comic Sans MS"/>
                          <a:ea typeface="Times New Roman"/>
                        </a:rPr>
                        <a:t>0 punti</a:t>
                      </a:r>
                      <a:endParaRPr b="0" lang="it-IT" sz="1000" strike="noStrike" u="none">
                        <a:solidFill>
                          <a:srgbClr val="000000"/>
                        </a:solidFill>
                        <a:effectLst/>
                        <a:uFillTx/>
                        <a:latin typeface="Arial"/>
                      </a:endParaRPr>
                    </a:p>
                  </a:txBody>
                  <a:tcPr anchor="t"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r h="910080">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68400" rIns="68400" tIns="0" bIns="0" anchor="t">
                      <a:noAutofit/>
                    </a:bodyPr>
                    <a:p>
                      <a:pPr defTabSz="685800">
                        <a:lnSpc>
                          <a:spcPct val="107000"/>
                        </a:lnSpc>
                      </a:pPr>
                      <a:r>
                        <a:rPr b="1" lang="it-IT" sz="1000" strike="noStrike" u="none">
                          <a:solidFill>
                            <a:srgbClr val="0070c0"/>
                          </a:solidFill>
                          <a:effectLst/>
                          <a:uFillTx/>
                          <a:latin typeface="Comic Sans MS"/>
                          <a:ea typeface="Times New Roman"/>
                        </a:rPr>
                        <a:t>0.4.3 - Le attività dimostrative saranno realizzate in territori extra regionali o UE</a:t>
                      </a:r>
                      <a:endParaRPr b="0" lang="it-IT" sz="1000" strike="noStrike" u="none">
                        <a:solidFill>
                          <a:srgbClr val="000000"/>
                        </a:solidFill>
                        <a:effectLst/>
                        <a:uFillTx/>
                        <a:latin typeface="Arial"/>
                      </a:endParaRPr>
                    </a:p>
                  </a:txBody>
                  <a:tcPr anchor="t"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algn="ctr" defTabSz="685800">
                        <a:lnSpc>
                          <a:spcPct val="107000"/>
                        </a:lnSpc>
                      </a:pPr>
                      <a:r>
                        <a:rPr b="1" lang="it-IT" sz="1000" strike="noStrike" u="none">
                          <a:solidFill>
                            <a:srgbClr val="002060"/>
                          </a:solidFill>
                          <a:effectLst/>
                          <a:uFillTx/>
                          <a:latin typeface="Comic Sans MS"/>
                          <a:ea typeface="Times New Roman"/>
                        </a:rPr>
                        <a:t>3</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defTabSz="685800">
                        <a:lnSpc>
                          <a:spcPct val="107000"/>
                        </a:lnSpc>
                      </a:pPr>
                      <a:r>
                        <a:rPr b="0" lang="it-IT" sz="1000" strike="noStrike" u="none">
                          <a:solidFill>
                            <a:srgbClr val="002060"/>
                          </a:solidFill>
                          <a:effectLst/>
                          <a:uFillTx/>
                          <a:latin typeface="Comic Sans MS"/>
                          <a:ea typeface="Times New Roman"/>
                        </a:rPr>
                        <a:t>Requisito presente: </a:t>
                      </a:r>
                      <a:r>
                        <a:rPr b="1" lang="it-IT" sz="1000" strike="noStrike" u="none">
                          <a:solidFill>
                            <a:srgbClr val="002060"/>
                          </a:solidFill>
                          <a:effectLst/>
                          <a:uFillTx/>
                          <a:latin typeface="Comic Sans MS"/>
                          <a:ea typeface="Times New Roman"/>
                        </a:rPr>
                        <a:t>3 punti</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Requisito assente: </a:t>
                      </a:r>
                      <a:r>
                        <a:rPr b="1" lang="it-IT" sz="1000" strike="noStrike" u="none">
                          <a:solidFill>
                            <a:srgbClr val="002060"/>
                          </a:solidFill>
                          <a:effectLst/>
                          <a:uFillTx/>
                          <a:latin typeface="Comic Sans MS"/>
                          <a:ea typeface="Times New Roman"/>
                        </a:rPr>
                        <a:t>0 punti</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37" name="Tabella 3"/>
          <p:cNvGraphicFramePr/>
          <p:nvPr/>
        </p:nvGraphicFramePr>
        <p:xfrm>
          <a:off x="116640" y="707760"/>
          <a:ext cx="8910720" cy="4615920"/>
        </p:xfrm>
        <a:graphic>
          <a:graphicData uri="http://schemas.openxmlformats.org/drawingml/2006/table">
            <a:tbl>
              <a:tblPr/>
              <a:tblGrid>
                <a:gridCol w="1458000"/>
                <a:gridCol w="3220920"/>
                <a:gridCol w="982800"/>
                <a:gridCol w="2482920"/>
                <a:gridCol w="765360"/>
              </a:tblGrid>
              <a:tr h="378000">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Principio</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Criterio di selezione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Punteggio</a:t>
                      </a:r>
                      <a:endParaRPr b="0" lang="it-IT" sz="1000" strike="noStrike" u="none">
                        <a:solidFill>
                          <a:srgbClr val="ffffff"/>
                        </a:solidFill>
                        <a:effectLst/>
                        <a:uFillTx/>
                        <a:latin typeface="Arial"/>
                      </a:endParaRPr>
                    </a:p>
                    <a:p>
                      <a:pPr algn="ctr" defTabSz="685800">
                        <a:lnSpc>
                          <a:spcPct val="107000"/>
                        </a:lnSpc>
                      </a:pPr>
                      <a:r>
                        <a:rPr b="1" lang="it-IT" sz="1000" strike="noStrike" u="none">
                          <a:solidFill>
                            <a:schemeClr val="lt1"/>
                          </a:solidFill>
                          <a:effectLst/>
                          <a:uFillTx/>
                          <a:latin typeface="Calibri"/>
                          <a:ea typeface="Calibri"/>
                        </a:rPr>
                        <a:t>Fino 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Griglie di valutazione e metodologia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Totale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r>
              <a:tr h="789840">
                <a:tc>
                  <a:txBody>
                    <a:bodyPr lIns="68400" rIns="68400" tIns="0" bIns="0" anchor="ctr">
                      <a:noAutofit/>
                    </a:bodyPr>
                    <a:p>
                      <a:pPr algn="just" defTabSz="685800">
                        <a:lnSpc>
                          <a:spcPct val="107000"/>
                        </a:lnSpc>
                      </a:pPr>
                      <a:r>
                        <a:rPr b="1"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algn="just" defTabSz="685800">
                        <a:lnSpc>
                          <a:spcPct val="107000"/>
                        </a:lnSpc>
                      </a:pPr>
                      <a:r>
                        <a:rPr b="1" lang="it-IT" sz="1100" strike="noStrike" u="none">
                          <a:solidFill>
                            <a:srgbClr val="002060"/>
                          </a:solidFill>
                          <a:effectLst/>
                          <a:uFillTx/>
                          <a:latin typeface="Comic Sans MS"/>
                          <a:ea typeface="Times New Roman"/>
                        </a:rPr>
                        <a:t>04 - premialità per specifiche tematiche e/o obiettivi e/o ricaduta territoriale e/o tipologia di attività sulla base delle diverse esigenze regionali e/o locali.</a:t>
                      </a:r>
                      <a:endParaRPr b="0" lang="it-IT" sz="1100" strike="noStrike" u="none">
                        <a:solidFill>
                          <a:srgbClr val="000000"/>
                        </a:solidFill>
                        <a:effectLst/>
                        <a:uFillTx/>
                        <a:latin typeface="Arial"/>
                      </a:endParaRPr>
                    </a:p>
                    <a:p>
                      <a:pPr algn="just" defTabSz="685800">
                        <a:lnSpc>
                          <a:spcPct val="107000"/>
                        </a:lnSpc>
                      </a:pPr>
                      <a:r>
                        <a:rPr b="1"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algn="just" defTabSz="685800">
                        <a:lnSpc>
                          <a:spcPct val="107000"/>
                        </a:lnSpc>
                      </a:pPr>
                      <a:r>
                        <a:rPr b="1"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algn="just" defTabSz="685800">
                        <a:lnSpc>
                          <a:spcPct val="107000"/>
                        </a:lnSpc>
                      </a:pPr>
                      <a:r>
                        <a:rPr b="1"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just" defTabSz="685800">
                        <a:lnSpc>
                          <a:spcPct val="107000"/>
                        </a:lnSpc>
                      </a:pPr>
                      <a:r>
                        <a:rPr b="1" lang="it-IT" sz="1000" strike="noStrike" u="none">
                          <a:solidFill>
                            <a:srgbClr val="0070c0"/>
                          </a:solidFill>
                          <a:effectLst/>
                          <a:uFillTx/>
                          <a:latin typeface="Comic Sans MS"/>
                          <a:ea typeface="Times New Roman"/>
                        </a:rPr>
                        <a:t>0.4.4 </a:t>
                      </a:r>
                      <a:r>
                        <a:rPr b="1" lang="it-IT" sz="1000" strike="noStrike" u="none">
                          <a:solidFill>
                            <a:srgbClr val="002060"/>
                          </a:solidFill>
                          <a:effectLst/>
                          <a:uFillTx/>
                          <a:latin typeface="Comic Sans MS"/>
                          <a:ea typeface="Times New Roman"/>
                        </a:rPr>
                        <a:t>- </a:t>
                      </a:r>
                      <a:r>
                        <a:rPr b="0" lang="it-IT" sz="1000" strike="noStrike" u="none">
                          <a:solidFill>
                            <a:srgbClr val="002060"/>
                          </a:solidFill>
                          <a:effectLst/>
                          <a:uFillTx/>
                          <a:latin typeface="Comic Sans MS"/>
                          <a:ea typeface="Times New Roman"/>
                        </a:rPr>
                        <a:t>Attività dimostrative in presenza localizzate nelle aree ricadenti nei territori della </a:t>
                      </a:r>
                      <a:r>
                        <a:rPr b="1" lang="it-IT" sz="1000" strike="noStrike" u="none">
                          <a:solidFill>
                            <a:srgbClr val="0070c0"/>
                          </a:solidFill>
                          <a:effectLst/>
                          <a:uFillTx/>
                          <a:latin typeface="Comic Sans MS"/>
                          <a:ea typeface="Times New Roman"/>
                        </a:rPr>
                        <a:t>Toscana diffusa</a:t>
                      </a:r>
                      <a:r>
                        <a:rPr b="0" lang="it-IT" sz="1000" strike="noStrike" u="none">
                          <a:solidFill>
                            <a:srgbClr val="0070c0"/>
                          </a:solidFill>
                          <a:effectLst/>
                          <a:uFillTx/>
                          <a:latin typeface="Comic Sans MS"/>
                          <a:ea typeface="Times New Roman"/>
                        </a:rPr>
                        <a:t>, </a:t>
                      </a:r>
                      <a:r>
                        <a:rPr b="0" lang="it-IT" sz="1000" strike="noStrike" u="none">
                          <a:solidFill>
                            <a:srgbClr val="002060"/>
                          </a:solidFill>
                          <a:effectLst/>
                          <a:uFillTx/>
                          <a:latin typeface="Comic Sans MS"/>
                          <a:ea typeface="Times New Roman"/>
                        </a:rPr>
                        <a:t>documentate da programma delle attività. </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ctr" defTabSz="685800">
                        <a:lnSpc>
                          <a:spcPct val="107000"/>
                        </a:lnSpc>
                      </a:pPr>
                      <a:r>
                        <a:rPr b="1" lang="it-IT" sz="1000" strike="noStrike" u="none">
                          <a:solidFill>
                            <a:srgbClr val="002060"/>
                          </a:solidFill>
                          <a:effectLst/>
                          <a:uFillTx/>
                          <a:latin typeface="Comic Sans MS"/>
                          <a:ea typeface="Times New Roman"/>
                        </a:rPr>
                        <a:t>2</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defTabSz="685800">
                        <a:lnSpc>
                          <a:spcPct val="107000"/>
                        </a:lnSpc>
                      </a:pPr>
                      <a:r>
                        <a:rPr b="0" lang="it-IT" sz="1000" strike="noStrike" u="none">
                          <a:solidFill>
                            <a:srgbClr val="002060"/>
                          </a:solidFill>
                          <a:effectLst/>
                          <a:uFillTx/>
                          <a:latin typeface="Comic Sans MS"/>
                          <a:ea typeface="Times New Roman"/>
                        </a:rPr>
                        <a:t>Attribuzione del punteggio in base alla dichiarazione dei contenuti progettuali, oltre il 10% del numero delle attività in presenza: </a:t>
                      </a:r>
                      <a:r>
                        <a:rPr b="1" lang="it-IT" sz="1000" strike="noStrike" u="none">
                          <a:solidFill>
                            <a:srgbClr val="002060"/>
                          </a:solidFill>
                          <a:effectLst/>
                          <a:uFillTx/>
                          <a:latin typeface="Comic Sans MS"/>
                          <a:ea typeface="Times New Roman"/>
                        </a:rPr>
                        <a:t>2 punti</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just" defTabSz="685800">
                        <a:lnSpc>
                          <a:spcPct val="107000"/>
                        </a:lnSpc>
                      </a:pPr>
                      <a:r>
                        <a:rPr b="1" lang="it-IT" sz="1100" strike="noStrike" u="none">
                          <a:solidFill>
                            <a:schemeClr val="dk2"/>
                          </a:solidFill>
                          <a:effectLst/>
                          <a:uFillTx/>
                          <a:latin typeface="Comic Sans MS"/>
                          <a:ea typeface="Times New Roman"/>
                        </a:rPr>
                        <a:t>parziale</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r>
              <a:tr h="260280">
                <a:tc gridSpan="4">
                  <a:txBody>
                    <a:bodyPr lIns="68400" rIns="68400" tIns="0" bIns="0" anchor="ctr">
                      <a:noAutofit/>
                    </a:bodyPr>
                    <a:p>
                      <a:pPr algn="r" defTabSz="685800">
                        <a:lnSpc>
                          <a:spcPct val="107000"/>
                        </a:lnSpc>
                      </a:pPr>
                      <a:r>
                        <a:rPr b="1" lang="it-IT" sz="1200" strike="noStrike" u="none">
                          <a:solidFill>
                            <a:srgbClr val="002060"/>
                          </a:solidFill>
                          <a:effectLst/>
                          <a:uFillTx/>
                          <a:latin typeface="Comic Sans MS"/>
                          <a:ea typeface="Times New Roman"/>
                        </a:rPr>
                        <a:t>Totale</a:t>
                      </a:r>
                      <a:endParaRPr b="0" lang="it-IT" sz="12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h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68400" rIns="68400" tIns="0" bIns="0" anchor="ctr">
                      <a:noAutofit/>
                    </a:bodyPr>
                    <a:p>
                      <a:pPr algn="just" defTabSz="685800">
                        <a:lnSpc>
                          <a:spcPct val="107000"/>
                        </a:lnSpc>
                      </a:pPr>
                      <a:r>
                        <a:rPr b="1" lang="it-IT" sz="1200" strike="noStrike" u="none">
                          <a:solidFill>
                            <a:schemeClr val="dk2"/>
                          </a:solidFill>
                          <a:effectLst/>
                          <a:uFillTx/>
                          <a:latin typeface="Comic Sans MS"/>
                          <a:ea typeface="Times New Roman"/>
                        </a:rPr>
                        <a:t>100</a:t>
                      </a:r>
                      <a:endParaRPr b="0" lang="it-IT" sz="12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r>
              <a:tr h="203040">
                <a:tc gridSpan="5">
                  <a:txBody>
                    <a:bodyPr lIns="68400" rIns="68400" tIns="0" bIns="0" anchor="ctr">
                      <a:noAutofit/>
                    </a:bodyPr>
                    <a:p>
                      <a:pPr algn="ctr" defTabSz="685800">
                        <a:lnSpc>
                          <a:spcPct val="107000"/>
                        </a:lnSpc>
                      </a:pPr>
                      <a:r>
                        <a:rPr b="1" lang="it-IT" sz="1000" strike="noStrike" u="none">
                          <a:solidFill>
                            <a:srgbClr val="002060"/>
                          </a:solidFill>
                          <a:effectLst/>
                          <a:uFillTx/>
                          <a:latin typeface="Comic Sans MS"/>
                          <a:ea typeface="Times New Roman"/>
                        </a:rPr>
                        <a:t>Punteggio minimo complessivo: 60 punti</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h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r h="939600">
                <a:tc gridSpan="5">
                  <a:txBody>
                    <a:bodyPr lIns="68400" rIns="68400" tIns="0" bIns="0" anchor="ctr">
                      <a:noAutofit/>
                    </a:bodyPr>
                    <a:p>
                      <a:pPr algn="just" defTabSz="685800">
                        <a:lnSpc>
                          <a:spcPct val="107000"/>
                        </a:lnSpc>
                      </a:pPr>
                      <a:r>
                        <a:rPr b="0" lang="it-IT" sz="1000" strike="noStrike" u="none">
                          <a:solidFill>
                            <a:srgbClr val="002060"/>
                          </a:solidFill>
                          <a:effectLst/>
                          <a:uFillTx/>
                          <a:latin typeface="Comic Sans MS"/>
                          <a:ea typeface="Times New Roman"/>
                        </a:rPr>
                        <a:t>- Per territori della Toscana diffusa si intendono: l’insieme dei territori caratterizzati da minima densità abitativa, maggiore difficoltà di collegamento alle più evidenti conurbazioni urbane comunque di grande rilievo storico, culturale, paesistico, ambientale, come definiti negli atti di programmazione regionale (L.R. n. 11 del 2025). La superficie di tali comuni è stata messa a disposizione su geoscopio (</a:t>
                      </a:r>
                      <a:r>
                        <a:rPr b="0" lang="it-IT" sz="1000" strike="noStrike" u="sng">
                          <a:solidFill>
                            <a:srgbClr val="0563c1"/>
                          </a:solidFill>
                          <a:effectLst/>
                          <a:uFillTx/>
                          <a:latin typeface="Comic Sans MS"/>
                          <a:ea typeface="Times New Roman"/>
                          <a:hlinkClick r:id="rId1"/>
                        </a:rPr>
                        <a:t>https://www502.regione.toscana.it/geoscopio/toscanadiffusa.html</a:t>
                      </a:r>
                      <a:r>
                        <a:rPr b="0" lang="it-IT" sz="1000" strike="noStrike" u="none">
                          <a:solidFill>
                            <a:srgbClr val="002060"/>
                          </a:solidFill>
                          <a:effectLst/>
                          <a:uFillTx/>
                          <a:latin typeface="Comic Sans MS"/>
                          <a:ea typeface="Times New Roman"/>
                        </a:rPr>
                        <a:t>) una cartografica di dettaglio, in cui è possibile effettuare una ricerca, anche per particella catastale.</a:t>
                      </a:r>
                      <a:endParaRPr b="0" lang="it-IT" sz="1000" strike="noStrike" u="none">
                        <a:solidFill>
                          <a:srgbClr val="000000"/>
                        </a:solidFill>
                        <a:effectLst/>
                        <a:uFillTx/>
                        <a:latin typeface="Arial"/>
                      </a:endParaRPr>
                    </a:p>
                    <a:p>
                      <a:pPr algn="just" defTabSz="685800">
                        <a:lnSpc>
                          <a:spcPct val="107000"/>
                        </a:lnSpc>
                      </a:pP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h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bl>
          </a:graphicData>
        </a:graphic>
      </p:graphicFrame>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 name="PlaceHolder 1"/>
          <p:cNvSpPr>
            <a:spLocks noGrp="1"/>
          </p:cNvSpPr>
          <p:nvPr>
            <p:ph/>
          </p:nvPr>
        </p:nvSpPr>
        <p:spPr>
          <a:xfrm>
            <a:off x="235080" y="1746000"/>
            <a:ext cx="8170560" cy="825480"/>
          </a:xfrm>
          <a:prstGeom prst="rect">
            <a:avLst/>
          </a:prstGeom>
          <a:noFill/>
          <a:ln w="0">
            <a:noFill/>
          </a:ln>
        </p:spPr>
        <p:txBody>
          <a:bodyPr lIns="90000" rIns="90000" tIns="45000" bIns="45000" anchor="t">
            <a:normAutofit lnSpcReduction="9999"/>
          </a:bodyPr>
          <a:p>
            <a:pPr indent="0" defTabSz="685800">
              <a:lnSpc>
                <a:spcPct val="90000"/>
              </a:lnSpc>
              <a:spcBef>
                <a:spcPts val="751"/>
              </a:spcBef>
              <a:buNone/>
              <a:tabLst>
                <a:tab algn="l" pos="0"/>
              </a:tabLst>
            </a:pPr>
            <a:r>
              <a:rPr b="0" lang="it-IT" sz="1600" strike="noStrike" u="none">
                <a:solidFill>
                  <a:schemeClr val="dk2"/>
                </a:solidFill>
                <a:effectLst/>
                <a:uFillTx/>
                <a:latin typeface="Comic Sans MS"/>
                <a:ea typeface="Open Sans"/>
              </a:rPr>
              <a:t>Il Capofila può presentare la domanda di sostegno a decorrere dal </a:t>
            </a:r>
            <a:r>
              <a:rPr b="1" lang="it-IT" sz="1600" strike="noStrike" u="none">
                <a:solidFill>
                  <a:schemeClr val="dk2"/>
                </a:solidFill>
                <a:effectLst/>
                <a:uFillTx/>
                <a:latin typeface="Comic Sans MS"/>
                <a:ea typeface="Open Sans"/>
              </a:rPr>
              <a:t>27.02.2026</a:t>
            </a:r>
            <a:r>
              <a:rPr b="0" lang="it-IT" sz="1600" strike="noStrike" u="none">
                <a:solidFill>
                  <a:schemeClr val="dk2"/>
                </a:solidFill>
                <a:effectLst/>
                <a:uFillTx/>
                <a:latin typeface="Comic Sans MS"/>
                <a:ea typeface="Open Sans"/>
              </a:rPr>
              <a:t> ed entro le ore </a:t>
            </a:r>
            <a:r>
              <a:rPr b="1" lang="it-IT" sz="1600" strike="noStrike" u="none">
                <a:solidFill>
                  <a:schemeClr val="dk2"/>
                </a:solidFill>
                <a:effectLst/>
                <a:uFillTx/>
                <a:latin typeface="Comic Sans MS"/>
                <a:ea typeface="Open Sans"/>
              </a:rPr>
              <a:t>13:00 del 31.03.2026 sul portale ARTEA.</a:t>
            </a:r>
            <a:endParaRPr b="0" lang="en-US" sz="1600" strike="noStrike" u="none">
              <a:solidFill>
                <a:schemeClr val="dk1"/>
              </a:solidFill>
              <a:effectLst/>
              <a:uFillTx/>
              <a:latin typeface="Calibri"/>
            </a:endParaRPr>
          </a:p>
          <a:p>
            <a:pPr indent="0" defTabSz="685800">
              <a:lnSpc>
                <a:spcPct val="90000"/>
              </a:lnSpc>
              <a:spcBef>
                <a:spcPts val="751"/>
              </a:spcBef>
              <a:buNone/>
              <a:tabLst>
                <a:tab algn="l" pos="0"/>
              </a:tabLst>
            </a:pPr>
            <a:r>
              <a:rPr b="1" lang="it-IT" sz="1600" strike="noStrike" u="none">
                <a:solidFill>
                  <a:schemeClr val="dk2"/>
                </a:solidFill>
                <a:effectLst/>
                <a:uFillTx/>
                <a:latin typeface="Comic Sans MS"/>
                <a:ea typeface="Open Sans"/>
              </a:rPr>
              <a:t>Il Progetto deve concludersi entro il 31.12.2027</a:t>
            </a:r>
            <a:endParaRPr b="0" lang="en-US" sz="1600" strike="noStrike" u="none">
              <a:solidFill>
                <a:schemeClr val="dk1"/>
              </a:solidFill>
              <a:effectLst/>
              <a:uFillTx/>
              <a:latin typeface="Calibri"/>
            </a:endParaRPr>
          </a:p>
          <a:p>
            <a:pPr indent="0" defTabSz="685800">
              <a:lnSpc>
                <a:spcPct val="90000"/>
              </a:lnSpc>
              <a:spcBef>
                <a:spcPts val="751"/>
              </a:spcBef>
              <a:buNone/>
              <a:tabLst>
                <a:tab algn="l" pos="0"/>
              </a:tabLst>
            </a:pPr>
            <a:endParaRPr b="0" lang="en-US" sz="1600" strike="noStrike" u="none">
              <a:solidFill>
                <a:schemeClr val="dk1"/>
              </a:solidFill>
              <a:effectLst/>
              <a:uFillTx/>
              <a:latin typeface="Calibri"/>
            </a:endParaRPr>
          </a:p>
        </p:txBody>
      </p:sp>
      <p:sp>
        <p:nvSpPr>
          <p:cNvPr id="39" name="PlaceHolder 2"/>
          <p:cNvSpPr>
            <a:spLocks noGrp="1"/>
          </p:cNvSpPr>
          <p:nvPr>
            <p:ph type="title"/>
          </p:nvPr>
        </p:nvSpPr>
        <p:spPr>
          <a:xfrm>
            <a:off x="235080" y="891360"/>
            <a:ext cx="8551800" cy="530640"/>
          </a:xfrm>
          <a:prstGeom prst="rect">
            <a:avLst/>
          </a:prstGeom>
          <a:noFill/>
          <a:ln w="0">
            <a:noFill/>
          </a:ln>
        </p:spPr>
        <p:txBody>
          <a:bodyPr lIns="90000" rIns="90000" tIns="45000" bIns="45000" anchor="t">
            <a:normAutofit fontScale="70000" lnSpcReduction="19999"/>
          </a:bodyPr>
          <a:p>
            <a:pPr indent="0" algn="ctr" defTabSz="685800">
              <a:lnSpc>
                <a:spcPct val="90000"/>
              </a:lnSpc>
              <a:buNone/>
            </a:pPr>
            <a:r>
              <a:rPr b="1" lang="it-IT" sz="3200" strike="noStrike" u="none">
                <a:solidFill>
                  <a:schemeClr val="dk1"/>
                </a:solidFill>
                <a:effectLst/>
                <a:uFillTx/>
                <a:latin typeface="Comic Sans MS"/>
                <a:ea typeface="Open Sans Extrabold"/>
              </a:rPr>
              <a:t>Termini</a:t>
            </a:r>
            <a:r>
              <a:rPr b="1" lang="it-IT" sz="3200" strike="noStrike" u="none">
                <a:solidFill>
                  <a:schemeClr val="dk1"/>
                </a:solidFill>
                <a:effectLst/>
                <a:uFillTx/>
                <a:latin typeface="Open Sans Extrabold"/>
                <a:ea typeface="Open Sans Extrabold"/>
              </a:rPr>
              <a:t> </a:t>
            </a:r>
            <a:r>
              <a:rPr b="1" lang="it-IT" sz="3200" strike="noStrike" u="none">
                <a:solidFill>
                  <a:schemeClr val="dk1"/>
                </a:solidFill>
                <a:effectLst/>
                <a:uFillTx/>
                <a:latin typeface="Comic Sans MS"/>
                <a:ea typeface="Open Sans Extrabold"/>
              </a:rPr>
              <a:t>per la presentazione della Domanda di Sostegno</a:t>
            </a:r>
            <a:endParaRPr b="0" lang="en-US" sz="3200" strike="noStrike" u="none">
              <a:solidFill>
                <a:schemeClr val="dk1"/>
              </a:solidFill>
              <a:effectLst/>
              <a:uFillTx/>
              <a:latin typeface="Calibri"/>
            </a:endParaRPr>
          </a:p>
        </p:txBody>
      </p:sp>
      <p:sp>
        <p:nvSpPr>
          <p:cNvPr id="40" name="Rettangolo 3"/>
          <p:cNvSpPr/>
          <p:nvPr/>
        </p:nvSpPr>
        <p:spPr>
          <a:xfrm>
            <a:off x="235080" y="2461680"/>
            <a:ext cx="8170560" cy="984600"/>
          </a:xfrm>
          <a:prstGeom prst="rect">
            <a:avLst/>
          </a:prstGeom>
          <a:noFill/>
          <a:ln w="0">
            <a:noFill/>
          </a:ln>
        </p:spPr>
        <p:style>
          <a:lnRef idx="0"/>
          <a:fillRef idx="0"/>
          <a:effectRef idx="0"/>
          <a:fontRef idx="minor"/>
        </p:style>
        <p:txBody>
          <a:bodyPr wrap="none" lIns="90000" rIns="90000" tIns="45000" bIns="45000" anchor="t">
            <a:spAutoFit/>
          </a:bodyPr>
          <a:p>
            <a:pPr defTabSz="257040">
              <a:lnSpc>
                <a:spcPct val="100000"/>
              </a:lnSpc>
            </a:pPr>
            <a:r>
              <a:rPr b="1" lang="it-IT" sz="2900" strike="noStrike" u="none">
                <a:solidFill>
                  <a:schemeClr val="dk1"/>
                </a:solidFill>
                <a:effectLst/>
                <a:uFillTx/>
                <a:latin typeface="Comic Sans MS"/>
              </a:rPr>
              <a:t>Documentazione da allegare alla Domanda di</a:t>
            </a:r>
            <a:endParaRPr b="0" lang="it-IT" sz="2900" strike="noStrike" u="none">
              <a:solidFill>
                <a:srgbClr val="000000"/>
              </a:solidFill>
              <a:effectLst/>
              <a:uFillTx/>
              <a:latin typeface="Arial"/>
            </a:endParaRPr>
          </a:p>
          <a:p>
            <a:pPr algn="ctr" defTabSz="257040">
              <a:lnSpc>
                <a:spcPct val="100000"/>
              </a:lnSpc>
            </a:pPr>
            <a:r>
              <a:rPr b="1" lang="it-IT" sz="2900" strike="noStrike" u="none">
                <a:solidFill>
                  <a:schemeClr val="dk1"/>
                </a:solidFill>
                <a:effectLst/>
                <a:uFillTx/>
                <a:latin typeface="Comic Sans MS"/>
              </a:rPr>
              <a:t> Sostegno</a:t>
            </a:r>
            <a:endParaRPr b="0" lang="it-IT" sz="2900" strike="noStrike" u="none">
              <a:solidFill>
                <a:srgbClr val="000000"/>
              </a:solidFill>
              <a:effectLst/>
              <a:uFillTx/>
              <a:latin typeface="Arial"/>
            </a:endParaRPr>
          </a:p>
        </p:txBody>
      </p:sp>
      <p:sp>
        <p:nvSpPr>
          <p:cNvPr id="41" name="Segnaposto testo 1"/>
          <p:cNvSpPr/>
          <p:nvPr/>
        </p:nvSpPr>
        <p:spPr>
          <a:xfrm>
            <a:off x="82440" y="3446640"/>
            <a:ext cx="9061200" cy="1585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marL="285840" indent="-285840" defTabSz="685800">
              <a:lnSpc>
                <a:spcPct val="90000"/>
              </a:lnSpc>
              <a:spcBef>
                <a:spcPts val="751"/>
              </a:spcBef>
              <a:buClr>
                <a:srgbClr val="203466"/>
              </a:buClr>
              <a:buFont typeface="OpenSymbol"/>
              <a:buChar char="-"/>
            </a:pPr>
            <a:r>
              <a:rPr b="0" lang="it-IT" sz="1600" strike="noStrike" u="none">
                <a:solidFill>
                  <a:schemeClr val="dk2"/>
                </a:solidFill>
                <a:effectLst/>
                <a:uFillTx/>
                <a:latin typeface="Comic Sans MS"/>
                <a:ea typeface="Open Sans"/>
              </a:rPr>
              <a:t>Formulario di Progetto: Allegato 1</a:t>
            </a:r>
            <a:endParaRPr b="0" lang="it-IT" sz="1600" strike="noStrike" u="none">
              <a:solidFill>
                <a:srgbClr val="000000"/>
              </a:solidFill>
              <a:effectLst/>
              <a:uFillTx/>
              <a:latin typeface="Arial"/>
            </a:endParaRPr>
          </a:p>
          <a:p>
            <a:pPr marL="285840" indent="-285840" defTabSz="685800">
              <a:lnSpc>
                <a:spcPct val="90000"/>
              </a:lnSpc>
              <a:spcBef>
                <a:spcPts val="751"/>
              </a:spcBef>
              <a:buClr>
                <a:srgbClr val="203466"/>
              </a:buClr>
              <a:buFont typeface="OpenSymbol"/>
              <a:buChar char="-"/>
            </a:pPr>
            <a:r>
              <a:rPr b="0" lang="it-IT" sz="1600" strike="noStrike" u="none">
                <a:solidFill>
                  <a:schemeClr val="dk2"/>
                </a:solidFill>
                <a:effectLst/>
                <a:uFillTx/>
                <a:latin typeface="Comic Sans MS"/>
                <a:ea typeface="Open Sans"/>
              </a:rPr>
              <a:t>Formulario Costi Standard Costi Reali: Allegato 2</a:t>
            </a:r>
            <a:endParaRPr b="0" lang="it-IT" sz="1600" strike="noStrike" u="none">
              <a:solidFill>
                <a:srgbClr val="000000"/>
              </a:solidFill>
              <a:effectLst/>
              <a:uFillTx/>
              <a:latin typeface="Arial"/>
            </a:endParaRPr>
          </a:p>
          <a:p>
            <a:pPr marL="285840" indent="-285840" defTabSz="685800">
              <a:lnSpc>
                <a:spcPct val="90000"/>
              </a:lnSpc>
              <a:spcBef>
                <a:spcPts val="751"/>
              </a:spcBef>
              <a:buClr>
                <a:srgbClr val="203466"/>
              </a:buClr>
              <a:buFont typeface="OpenSymbol"/>
              <a:buChar char="-"/>
            </a:pPr>
            <a:r>
              <a:rPr b="0" lang="it-IT" sz="1600" strike="noStrike" u="none">
                <a:solidFill>
                  <a:schemeClr val="dk2"/>
                </a:solidFill>
                <a:effectLst/>
                <a:uFillTx/>
                <a:latin typeface="Comic Sans MS"/>
                <a:ea typeface="Open Sans"/>
              </a:rPr>
              <a:t>Dichiarazione di intenti nel caso di ATI/ATS da costituire : Allegato 3  o Atto Costitutivo se già costituita</a:t>
            </a:r>
            <a:endParaRPr b="0" lang="it-IT" sz="1600" strike="noStrike" u="none">
              <a:solidFill>
                <a:srgbClr val="000000"/>
              </a:solidFill>
              <a:effectLst/>
              <a:uFillTx/>
              <a:latin typeface="Arial"/>
            </a:endParaRPr>
          </a:p>
          <a:p>
            <a:pPr marL="285840" indent="-285840" defTabSz="685800">
              <a:lnSpc>
                <a:spcPct val="90000"/>
              </a:lnSpc>
              <a:spcBef>
                <a:spcPts val="751"/>
              </a:spcBef>
              <a:buClr>
                <a:srgbClr val="203466"/>
              </a:buClr>
              <a:buFont typeface="OpenSymbol"/>
              <a:buChar char="-"/>
            </a:pPr>
            <a:r>
              <a:rPr b="0" lang="it-IT" sz="1600" strike="noStrike" u="none">
                <a:solidFill>
                  <a:schemeClr val="dk2"/>
                </a:solidFill>
                <a:effectLst/>
                <a:uFillTx/>
                <a:latin typeface="Comic Sans MS"/>
                <a:ea typeface="Open Sans"/>
              </a:rPr>
              <a:t>Controllabilità della Regolarità contributiva: Allegato 4</a:t>
            </a:r>
            <a:endParaRPr b="0" lang="it-IT" sz="1600" strike="noStrike" u="none">
              <a:solidFill>
                <a:srgbClr val="000000"/>
              </a:solidFill>
              <a:effectLst/>
              <a:uFillTx/>
              <a:latin typeface="Arial"/>
            </a:endParaRPr>
          </a:p>
          <a:p>
            <a:pPr defTabSz="685800">
              <a:lnSpc>
                <a:spcPct val="90000"/>
              </a:lnSpc>
              <a:spcBef>
                <a:spcPts val="751"/>
              </a:spcBef>
              <a:tabLst>
                <a:tab algn="l" pos="0"/>
              </a:tabLst>
            </a:pPr>
            <a:r>
              <a:rPr b="0" lang="it-IT" sz="1600" strike="noStrike" u="none">
                <a:solidFill>
                  <a:schemeClr val="dk2"/>
                </a:solidFill>
                <a:effectLst/>
                <a:uFillTx/>
                <a:latin typeface="Comic Sans MS"/>
                <a:ea typeface="Open Sans"/>
              </a:rPr>
              <a:t>-    Requisiti di accesso del Beneficiario: Allegato 5</a:t>
            </a: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 name="PlaceHolder 1"/>
          <p:cNvSpPr>
            <a:spLocks noGrp="1"/>
          </p:cNvSpPr>
          <p:nvPr>
            <p:ph/>
          </p:nvPr>
        </p:nvSpPr>
        <p:spPr>
          <a:xfrm>
            <a:off x="91440" y="1082520"/>
            <a:ext cx="8960760" cy="3854880"/>
          </a:xfrm>
          <a:prstGeom prst="rect">
            <a:avLst/>
          </a:prstGeom>
          <a:noFill/>
          <a:ln w="0">
            <a:noFill/>
          </a:ln>
        </p:spPr>
        <p:txBody>
          <a:bodyPr lIns="90000" rIns="90000" tIns="45000" bIns="45000" anchor="t">
            <a:normAutofit/>
          </a:bodyPr>
          <a:p>
            <a:pPr indent="0" algn="just" defTabSz="685800">
              <a:lnSpc>
                <a:spcPct val="90000"/>
              </a:lnSpc>
              <a:spcBef>
                <a:spcPts val="751"/>
              </a:spcBef>
              <a:buNone/>
              <a:tabLst>
                <a:tab algn="l" pos="0"/>
              </a:tabLst>
            </a:pPr>
            <a:endParaRPr b="0" lang="en-US" sz="2400" strike="noStrike" u="none">
              <a:solidFill>
                <a:schemeClr val="dk1"/>
              </a:solidFill>
              <a:effectLst/>
              <a:uFillTx/>
              <a:latin typeface="Calibri"/>
            </a:endParaRPr>
          </a:p>
          <a:p>
            <a:pPr indent="0" algn="just" defTabSz="685800">
              <a:lnSpc>
                <a:spcPct val="90000"/>
              </a:lnSpc>
              <a:spcBef>
                <a:spcPts val="751"/>
              </a:spcBef>
              <a:buNone/>
              <a:tabLst>
                <a:tab algn="l" pos="0"/>
              </a:tabLst>
            </a:pPr>
            <a:r>
              <a:rPr b="0" lang="it-IT" sz="2400" strike="noStrike" u="none">
                <a:solidFill>
                  <a:schemeClr val="dk2"/>
                </a:solidFill>
                <a:effectLst/>
                <a:uFillTx/>
                <a:latin typeface="Comic Sans MS"/>
                <a:ea typeface="Open Sans"/>
              </a:rPr>
              <a:t>Le informazioni relative al bando le potete trovare al seguente link:</a:t>
            </a:r>
            <a:endParaRPr b="0" lang="en-US" sz="2400" strike="noStrike" u="none">
              <a:solidFill>
                <a:schemeClr val="dk1"/>
              </a:solidFill>
              <a:effectLst/>
              <a:uFillTx/>
              <a:latin typeface="Calibri"/>
            </a:endParaRPr>
          </a:p>
          <a:p>
            <a:pPr indent="0" algn="just" defTabSz="685800">
              <a:lnSpc>
                <a:spcPct val="90000"/>
              </a:lnSpc>
              <a:spcBef>
                <a:spcPts val="751"/>
              </a:spcBef>
              <a:buNone/>
              <a:tabLst>
                <a:tab algn="l" pos="0"/>
              </a:tabLst>
            </a:pPr>
            <a:r>
              <a:rPr b="0" lang="it-IT" sz="2400" strike="noStrike" u="none">
                <a:solidFill>
                  <a:schemeClr val="dk2"/>
                </a:solidFill>
                <a:effectLst/>
                <a:uFillTx/>
                <a:latin typeface="Comic Sans MS"/>
                <a:ea typeface="Open Sans"/>
              </a:rPr>
              <a:t> </a:t>
            </a:r>
            <a:r>
              <a:rPr b="0" lang="it-IT" sz="1100" strike="noStrike" u="sng">
                <a:solidFill>
                  <a:schemeClr val="dk2"/>
                </a:solidFill>
                <a:effectLst/>
                <a:uFillTx/>
                <a:latin typeface="Comic Sans MS"/>
                <a:ea typeface="Open Sans"/>
                <a:hlinkClick r:id="rId1"/>
              </a:rPr>
              <a:t>https://www.regione.toscana.it/-/contributi-per-azioni-dimostratve-nel-settore-agricolo-bando-annualit%C3%A0-2025</a:t>
            </a:r>
            <a:endParaRPr b="0" lang="en-US" sz="1100" strike="noStrike" u="none">
              <a:solidFill>
                <a:schemeClr val="dk1"/>
              </a:solidFill>
              <a:effectLst/>
              <a:uFillTx/>
              <a:latin typeface="Calibri"/>
            </a:endParaRPr>
          </a:p>
          <a:p>
            <a:pPr indent="0" algn="just" defTabSz="685800">
              <a:lnSpc>
                <a:spcPct val="90000"/>
              </a:lnSpc>
              <a:spcBef>
                <a:spcPts val="751"/>
              </a:spcBef>
              <a:buNone/>
              <a:tabLst>
                <a:tab algn="l" pos="0"/>
              </a:tabLst>
            </a:pPr>
            <a:endParaRPr b="0" lang="en-US" sz="1100" strike="noStrike" u="none">
              <a:solidFill>
                <a:schemeClr val="dk1"/>
              </a:solidFill>
              <a:effectLst/>
              <a:uFillTx/>
              <a:latin typeface="Calibri"/>
            </a:endParaRPr>
          </a:p>
          <a:p>
            <a:pPr indent="0" algn="just" defTabSz="685800">
              <a:lnSpc>
                <a:spcPct val="90000"/>
              </a:lnSpc>
              <a:spcBef>
                <a:spcPts val="751"/>
              </a:spcBef>
              <a:buNone/>
              <a:tabLst>
                <a:tab algn="l" pos="0"/>
              </a:tabLst>
            </a:pPr>
            <a:endParaRPr b="0" lang="en-US" sz="1100" strike="noStrike" u="none">
              <a:solidFill>
                <a:schemeClr val="dk1"/>
              </a:solidFill>
              <a:effectLst/>
              <a:uFillTx/>
              <a:latin typeface="Calibri"/>
            </a:endParaRPr>
          </a:p>
          <a:p>
            <a:pPr indent="0" algn="just" defTabSz="685800">
              <a:lnSpc>
                <a:spcPct val="90000"/>
              </a:lnSpc>
              <a:spcBef>
                <a:spcPts val="751"/>
              </a:spcBef>
              <a:buNone/>
              <a:tabLst>
                <a:tab algn="l" pos="0"/>
              </a:tabLst>
            </a:pPr>
            <a:r>
              <a:rPr b="0" lang="it-IT" sz="1100" strike="noStrike" u="none">
                <a:solidFill>
                  <a:schemeClr val="dk2"/>
                </a:solidFill>
                <a:effectLst/>
                <a:uFillTx/>
                <a:latin typeface="Comic Sans MS"/>
                <a:ea typeface="Open Sans"/>
              </a:rPr>
              <a:t>In cui è attivo il servizio “Scrivici” un form di richiesta informazioni e chiarimenti da compilare e inviare online. </a:t>
            </a:r>
            <a:endParaRPr b="0" lang="en-US" sz="1100" strike="noStrike" u="none">
              <a:solidFill>
                <a:schemeClr val="dk1"/>
              </a:solidFill>
              <a:effectLst/>
              <a:uFillTx/>
              <a:latin typeface="Calibri"/>
            </a:endParaRPr>
          </a:p>
          <a:p>
            <a:pPr indent="0" algn="just" defTabSz="685800">
              <a:lnSpc>
                <a:spcPct val="90000"/>
              </a:lnSpc>
              <a:spcBef>
                <a:spcPts val="751"/>
              </a:spcBef>
              <a:buNone/>
              <a:tabLst>
                <a:tab algn="l" pos="0"/>
              </a:tabLst>
            </a:pPr>
            <a:endParaRPr b="0" lang="en-US" sz="1100" strike="noStrike" u="none">
              <a:solidFill>
                <a:schemeClr val="dk1"/>
              </a:solidFill>
              <a:effectLst/>
              <a:uFillTx/>
              <a:latin typeface="Calibri"/>
            </a:endParaRPr>
          </a:p>
          <a:p>
            <a:pPr indent="0" algn="just" defTabSz="685800">
              <a:lnSpc>
                <a:spcPct val="90000"/>
              </a:lnSpc>
              <a:spcBef>
                <a:spcPts val="751"/>
              </a:spcBef>
              <a:buNone/>
              <a:tabLst>
                <a:tab algn="l" pos="0"/>
              </a:tabLst>
            </a:pPr>
            <a:endParaRPr b="0" lang="en-US" sz="1100" strike="noStrike" u="none">
              <a:solidFill>
                <a:schemeClr val="dk1"/>
              </a:solidFill>
              <a:effectLst/>
              <a:uFillTx/>
              <a:latin typeface="Calibri"/>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 name="PlaceHolder 1"/>
          <p:cNvSpPr>
            <a:spLocks noGrp="1"/>
          </p:cNvSpPr>
          <p:nvPr>
            <p:ph/>
          </p:nvPr>
        </p:nvSpPr>
        <p:spPr>
          <a:xfrm>
            <a:off x="295920" y="1120680"/>
            <a:ext cx="8551800" cy="2531160"/>
          </a:xfrm>
          <a:prstGeom prst="rect">
            <a:avLst/>
          </a:prstGeom>
          <a:noFill/>
          <a:ln w="0">
            <a:noFill/>
          </a:ln>
        </p:spPr>
        <p:txBody>
          <a:bodyPr lIns="90000" rIns="90000" tIns="45000" bIns="45000" anchor="t">
            <a:normAutofit fontScale="85000" lnSpcReduction="19999"/>
          </a:bodyPr>
          <a:p>
            <a:pPr indent="0" algn="ctr" defTabSz="685800">
              <a:lnSpc>
                <a:spcPct val="90000"/>
              </a:lnSpc>
              <a:spcBef>
                <a:spcPts val="751"/>
              </a:spcBef>
              <a:buNone/>
              <a:tabLst>
                <a:tab algn="l" pos="0"/>
              </a:tabLst>
            </a:pPr>
            <a:r>
              <a:rPr b="0" lang="it-IT" sz="2200" strike="noStrike" u="none">
                <a:solidFill>
                  <a:schemeClr val="dk2"/>
                </a:solidFill>
                <a:effectLst/>
                <a:uFillTx/>
                <a:latin typeface="Comic Sans MS"/>
                <a:ea typeface="Open Sans"/>
              </a:rPr>
              <a:t>Grazie per l’attenzione</a:t>
            </a:r>
            <a:endParaRPr b="0" lang="en-US" sz="2200" strike="noStrike" u="none">
              <a:solidFill>
                <a:schemeClr val="dk1"/>
              </a:solidFill>
              <a:effectLst/>
              <a:uFillTx/>
              <a:latin typeface="Calibri"/>
            </a:endParaRPr>
          </a:p>
          <a:p>
            <a:pPr indent="0" algn="ctr" defTabSz="685800">
              <a:lnSpc>
                <a:spcPct val="90000"/>
              </a:lnSpc>
              <a:spcBef>
                <a:spcPts val="751"/>
              </a:spcBef>
              <a:buNone/>
              <a:tabLst>
                <a:tab algn="l" pos="0"/>
              </a:tabLst>
            </a:pPr>
            <a:r>
              <a:rPr b="0" lang="it-IT" sz="2200" strike="noStrike" u="none">
                <a:solidFill>
                  <a:schemeClr val="dk2"/>
                </a:solidFill>
                <a:effectLst/>
                <a:uFillTx/>
                <a:latin typeface="Comic Sans MS"/>
                <a:ea typeface="Open Sans"/>
              </a:rPr>
              <a:t>Giulia Bonfanti</a:t>
            </a:r>
            <a:endParaRPr b="0" lang="en-US" sz="2200" strike="noStrike" u="none">
              <a:solidFill>
                <a:schemeClr val="dk1"/>
              </a:solidFill>
              <a:effectLst/>
              <a:uFillTx/>
              <a:latin typeface="Calibri"/>
            </a:endParaRPr>
          </a:p>
          <a:p>
            <a:pPr indent="0" algn="ctr" defTabSz="685800">
              <a:lnSpc>
                <a:spcPct val="90000"/>
              </a:lnSpc>
              <a:spcBef>
                <a:spcPts val="751"/>
              </a:spcBef>
              <a:buNone/>
              <a:tabLst>
                <a:tab algn="l" pos="0"/>
              </a:tabLst>
            </a:pPr>
            <a:endParaRPr b="0" lang="en-US" sz="1800" strike="noStrike" u="none">
              <a:solidFill>
                <a:schemeClr val="dk1"/>
              </a:solidFill>
              <a:effectLst/>
              <a:uFillTx/>
              <a:latin typeface="Calibri"/>
            </a:endParaRPr>
          </a:p>
          <a:p>
            <a:pPr indent="0" algn="ctr" defTabSz="685800">
              <a:lnSpc>
                <a:spcPct val="90000"/>
              </a:lnSpc>
              <a:spcBef>
                <a:spcPts val="751"/>
              </a:spcBef>
              <a:buNone/>
              <a:tabLst>
                <a:tab algn="l" pos="0"/>
              </a:tabLst>
            </a:pPr>
            <a:r>
              <a:rPr b="0" lang="it-IT" sz="1800" strike="noStrike" u="none">
                <a:solidFill>
                  <a:schemeClr val="dk2"/>
                </a:solidFill>
                <a:effectLst/>
                <a:uFillTx/>
                <a:latin typeface="Comic Sans MS"/>
                <a:ea typeface="Open Sans"/>
              </a:rPr>
              <a:t>Funzionario Regione Toscana</a:t>
            </a:r>
            <a:endParaRPr b="0" lang="en-US" sz="1800" strike="noStrike" u="none">
              <a:solidFill>
                <a:schemeClr val="dk1"/>
              </a:solidFill>
              <a:effectLst/>
              <a:uFillTx/>
              <a:latin typeface="Calibri"/>
            </a:endParaRPr>
          </a:p>
          <a:p>
            <a:pPr indent="0" algn="ctr" defTabSz="685800">
              <a:lnSpc>
                <a:spcPct val="90000"/>
              </a:lnSpc>
              <a:spcBef>
                <a:spcPts val="751"/>
              </a:spcBef>
              <a:buNone/>
              <a:tabLst>
                <a:tab algn="l" pos="0"/>
              </a:tabLst>
            </a:pPr>
            <a:r>
              <a:rPr b="0" lang="it-IT" sz="1800" strike="noStrike" u="none">
                <a:solidFill>
                  <a:schemeClr val="dk2"/>
                </a:solidFill>
                <a:effectLst/>
                <a:uFillTx/>
                <a:latin typeface="Comic Sans MS"/>
                <a:ea typeface="Open Sans"/>
              </a:rPr>
              <a:t>Direzione Agricoltura e Sviluppo Rurale </a:t>
            </a:r>
            <a:endParaRPr b="0" lang="en-US" sz="1800" strike="noStrike" u="none">
              <a:solidFill>
                <a:schemeClr val="dk1"/>
              </a:solidFill>
              <a:effectLst/>
              <a:uFillTx/>
              <a:latin typeface="Calibri"/>
            </a:endParaRPr>
          </a:p>
          <a:p>
            <a:pPr indent="0" algn="ctr" defTabSz="685800">
              <a:lnSpc>
                <a:spcPct val="90000"/>
              </a:lnSpc>
              <a:spcBef>
                <a:spcPts val="751"/>
              </a:spcBef>
              <a:buNone/>
              <a:tabLst>
                <a:tab algn="l" pos="0"/>
              </a:tabLst>
            </a:pPr>
            <a:br>
              <a:rPr sz="1800"/>
            </a:br>
            <a:r>
              <a:rPr b="0" lang="it-IT" sz="1800" strike="noStrike" u="none">
                <a:solidFill>
                  <a:schemeClr val="dk2"/>
                </a:solidFill>
                <a:effectLst/>
                <a:uFillTx/>
                <a:latin typeface="Comic Sans MS"/>
                <a:ea typeface="Open Sans"/>
              </a:rPr>
              <a:t>Settore Gestione delle Misure del PSR per la Consulenza, la Formazione, l'Innovazione, per i Giovani Agricoltori e per la Diversificazione delle Attività Agricole.</a:t>
            </a:r>
            <a:endParaRPr b="0" lang="en-US" sz="1800" strike="noStrike" u="none">
              <a:solidFill>
                <a:schemeClr val="dk1"/>
              </a:solidFill>
              <a:effectLst/>
              <a:uFillTx/>
              <a:latin typeface="Calibri"/>
            </a:endParaRPr>
          </a:p>
          <a:p>
            <a:pPr indent="0" algn="ctr" defTabSz="685800">
              <a:lnSpc>
                <a:spcPct val="90000"/>
              </a:lnSpc>
              <a:spcBef>
                <a:spcPts val="751"/>
              </a:spcBef>
              <a:buNone/>
              <a:tabLst>
                <a:tab algn="l" pos="0"/>
              </a:tabLst>
            </a:pPr>
            <a:r>
              <a:rPr b="0" lang="it-IT" sz="1800" strike="noStrike" u="none">
                <a:solidFill>
                  <a:schemeClr val="dk2"/>
                </a:solidFill>
                <a:effectLst/>
                <a:uFillTx/>
                <a:latin typeface="Comic Sans MS"/>
                <a:ea typeface="Open Sans"/>
              </a:rPr>
              <a:t>tel. 055/4385408 </a:t>
            </a:r>
            <a:endParaRPr b="0" lang="en-US" sz="1800" strike="noStrike" u="none">
              <a:solidFill>
                <a:schemeClr val="dk1"/>
              </a:solidFill>
              <a:effectLst/>
              <a:uFillTx/>
              <a:latin typeface="Calibri"/>
            </a:endParaRPr>
          </a:p>
          <a:p>
            <a:pPr indent="0" algn="ctr" defTabSz="685800">
              <a:lnSpc>
                <a:spcPct val="90000"/>
              </a:lnSpc>
              <a:spcBef>
                <a:spcPts val="751"/>
              </a:spcBef>
              <a:buNone/>
              <a:tabLst>
                <a:tab algn="l" pos="0"/>
              </a:tabLst>
            </a:pPr>
            <a:r>
              <a:rPr b="0" lang="it-IT" sz="1800" strike="noStrike" u="none">
                <a:solidFill>
                  <a:schemeClr val="dk2"/>
                </a:solidFill>
                <a:effectLst/>
                <a:uFillTx/>
                <a:latin typeface="Comic Sans MS"/>
                <a:ea typeface="Open Sans"/>
              </a:rPr>
              <a:t>giulia.bonfanti@regione.toscana.it</a:t>
            </a:r>
            <a:endParaRPr b="0" lang="en-US" sz="1800" strike="noStrike" u="none">
              <a:solidFill>
                <a:schemeClr val="dk1"/>
              </a:solidFill>
              <a:effectLst/>
              <a:uFillTx/>
              <a:latin typeface="Calibri"/>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 name="PlaceHolder 1"/>
          <p:cNvSpPr>
            <a:spLocks noGrp="1"/>
          </p:cNvSpPr>
          <p:nvPr>
            <p:ph type="title"/>
          </p:nvPr>
        </p:nvSpPr>
        <p:spPr>
          <a:xfrm>
            <a:off x="1892160" y="806400"/>
            <a:ext cx="5816160" cy="507600"/>
          </a:xfrm>
          <a:prstGeom prst="rect">
            <a:avLst/>
          </a:prstGeom>
          <a:noFill/>
          <a:ln w="0">
            <a:noFill/>
          </a:ln>
        </p:spPr>
        <p:txBody>
          <a:bodyPr lIns="90000" rIns="90000" tIns="45000" bIns="45000" anchor="t">
            <a:noAutofit/>
          </a:bodyPr>
          <a:p>
            <a:pPr indent="0" algn="ctr" defTabSz="685800">
              <a:lnSpc>
                <a:spcPct val="90000"/>
              </a:lnSpc>
              <a:buNone/>
            </a:pPr>
            <a:r>
              <a:rPr b="1" lang="it-IT" sz="3200" strike="noStrike" u="none">
                <a:solidFill>
                  <a:schemeClr val="accent6"/>
                </a:solidFill>
                <a:effectLst/>
                <a:uFillTx/>
                <a:latin typeface="Comic Sans MS"/>
                <a:ea typeface="Open Sans Extrabold"/>
              </a:rPr>
              <a:t>Finalità Intervento SRH05</a:t>
            </a:r>
            <a:br>
              <a:rPr sz="3200"/>
            </a:br>
            <a:br>
              <a:rPr sz="2000"/>
            </a:br>
            <a:endParaRPr b="0" lang="en-US" sz="3200" strike="noStrike" u="none">
              <a:solidFill>
                <a:schemeClr val="dk1"/>
              </a:solidFill>
              <a:effectLst/>
              <a:uFillTx/>
              <a:latin typeface="Calibri"/>
            </a:endParaRPr>
          </a:p>
        </p:txBody>
      </p:sp>
      <p:sp>
        <p:nvSpPr>
          <p:cNvPr id="15" name="CasellaDiTesto 4"/>
          <p:cNvSpPr/>
          <p:nvPr/>
        </p:nvSpPr>
        <p:spPr>
          <a:xfrm>
            <a:off x="1795680" y="1441440"/>
            <a:ext cx="6438600" cy="3385080"/>
          </a:xfrm>
          <a:prstGeom prst="rect">
            <a:avLst/>
          </a:prstGeom>
          <a:noFill/>
          <a:ln w="0">
            <a:noFill/>
          </a:ln>
        </p:spPr>
        <p:style>
          <a:lnRef idx="0"/>
          <a:fillRef idx="0"/>
          <a:effectRef idx="0"/>
          <a:fontRef idx="minor"/>
        </p:style>
        <p:txBody>
          <a:bodyPr lIns="90000" rIns="90000" tIns="45000" bIns="45000" anchor="t">
            <a:spAutoFit/>
          </a:bodyPr>
          <a:p>
            <a:pPr algn="just" defTabSz="257040">
              <a:lnSpc>
                <a:spcPct val="100000"/>
              </a:lnSpc>
            </a:pPr>
            <a:r>
              <a:rPr b="1" lang="it-IT" sz="1800" strike="noStrike" u="none">
                <a:solidFill>
                  <a:schemeClr val="dk2"/>
                </a:solidFill>
                <a:effectLst/>
                <a:uFillTx/>
                <a:latin typeface="Comic Sans MS"/>
                <a:ea typeface="Times New Roman"/>
              </a:rPr>
              <a:t>Sostenere progetti dimostrativi in grado di favorire il rafforzamento e lo scambio di conoscenze, mediante la verifica diretta, in presenza o a distanza, delle opportunità offerte dalle innovazioni e dai risultati della ricerca</a:t>
            </a:r>
            <a:endParaRPr b="0" lang="it-IT" sz="1800" strike="noStrike" u="none">
              <a:solidFill>
                <a:srgbClr val="000000"/>
              </a:solidFill>
              <a:effectLst/>
              <a:uFillTx/>
              <a:latin typeface="Arial"/>
            </a:endParaRPr>
          </a:p>
          <a:p>
            <a:pPr algn="ctr" defTabSz="257040">
              <a:lnSpc>
                <a:spcPct val="100000"/>
              </a:lnSpc>
            </a:pPr>
            <a:r>
              <a:rPr b="1" lang="it-IT" sz="2000" strike="noStrike" u="none">
                <a:solidFill>
                  <a:srgbClr val="203466"/>
                </a:solidFill>
                <a:effectLst/>
                <a:uFillTx/>
                <a:latin typeface="Comic Sans MS"/>
                <a:ea typeface="Times New Roman"/>
              </a:rPr>
              <a:t>      </a:t>
            </a:r>
            <a:r>
              <a:rPr b="1" lang="it-IT" sz="2400" strike="noStrike" u="none">
                <a:solidFill>
                  <a:srgbClr val="203466"/>
                </a:solidFill>
                <a:effectLst/>
                <a:uFillTx/>
                <a:latin typeface="Comic Sans MS"/>
                <a:ea typeface="Times New Roman"/>
              </a:rPr>
              <a:t>attraverso la realizzazione di </a:t>
            </a:r>
            <a:endParaRPr b="0" lang="it-IT" sz="2400" strike="noStrike" u="none">
              <a:solidFill>
                <a:srgbClr val="000000"/>
              </a:solidFill>
              <a:effectLst/>
              <a:uFillTx/>
              <a:latin typeface="Arial"/>
            </a:endParaRPr>
          </a:p>
          <a:p>
            <a:pPr marL="343080" indent="-343080" algn="just" defTabSz="257040">
              <a:lnSpc>
                <a:spcPct val="100000"/>
              </a:lnSpc>
              <a:buClr>
                <a:srgbClr val="00b0f0"/>
              </a:buClr>
              <a:buFont typeface="Arial"/>
              <a:buChar char="•"/>
            </a:pPr>
            <a:r>
              <a:rPr b="1" lang="it-IT" sz="2000" strike="noStrike" u="none">
                <a:solidFill>
                  <a:srgbClr val="00b0f0"/>
                </a:solidFill>
                <a:effectLst/>
                <a:uFillTx/>
                <a:latin typeface="Comic Sans MS"/>
                <a:ea typeface="Times New Roman"/>
              </a:rPr>
              <a:t>Prove in campo e operative</a:t>
            </a:r>
            <a:endParaRPr b="0" lang="it-IT" sz="2000" strike="noStrike" u="none">
              <a:solidFill>
                <a:srgbClr val="000000"/>
              </a:solidFill>
              <a:effectLst/>
              <a:uFillTx/>
              <a:latin typeface="Arial"/>
            </a:endParaRPr>
          </a:p>
          <a:p>
            <a:pPr marL="343080" indent="-343080" algn="just" defTabSz="257040">
              <a:lnSpc>
                <a:spcPct val="100000"/>
              </a:lnSpc>
              <a:buClr>
                <a:srgbClr val="00b0f0"/>
              </a:buClr>
              <a:buFont typeface="Arial"/>
              <a:buChar char="•"/>
            </a:pPr>
            <a:r>
              <a:rPr b="1" lang="it-IT" sz="2000" strike="noStrike" u="none">
                <a:solidFill>
                  <a:srgbClr val="00b0f0"/>
                </a:solidFill>
                <a:effectLst/>
                <a:uFillTx/>
                <a:latin typeface="Comic Sans MS"/>
                <a:ea typeface="Times New Roman"/>
              </a:rPr>
              <a:t>Attività di collaudo con finalità dimostrativa</a:t>
            </a:r>
            <a:endParaRPr b="0" lang="it-IT" sz="2000" strike="noStrike" u="none">
              <a:solidFill>
                <a:srgbClr val="000000"/>
              </a:solidFill>
              <a:effectLst/>
              <a:uFillTx/>
              <a:latin typeface="Arial"/>
            </a:endParaRPr>
          </a:p>
          <a:p>
            <a:pPr marL="343080" indent="-343080" algn="just" defTabSz="257040">
              <a:lnSpc>
                <a:spcPct val="100000"/>
              </a:lnSpc>
              <a:buClr>
                <a:srgbClr val="00b0f0"/>
              </a:buClr>
              <a:buFont typeface="Arial"/>
              <a:buChar char="•"/>
            </a:pPr>
            <a:r>
              <a:rPr b="1" lang="it-IT" sz="2000" strike="noStrike" u="none">
                <a:solidFill>
                  <a:srgbClr val="00b0f0"/>
                </a:solidFill>
                <a:effectLst/>
                <a:uFillTx/>
                <a:latin typeface="Comic Sans MS"/>
                <a:ea typeface="Times New Roman"/>
              </a:rPr>
              <a:t>Esercitazioni. </a:t>
            </a:r>
            <a:endParaRPr b="0" lang="it-IT" sz="2000" strike="noStrike" u="none">
              <a:solidFill>
                <a:srgbClr val="000000"/>
              </a:solidFill>
              <a:effectLst/>
              <a:uFillTx/>
              <a:latin typeface="Arial"/>
            </a:endParaRPr>
          </a:p>
          <a:p>
            <a:pPr algn="just" defTabSz="257040">
              <a:lnSpc>
                <a:spcPct val="100000"/>
              </a:lnSpc>
            </a:pPr>
            <a:r>
              <a:rPr b="1" lang="it-IT" sz="1800" strike="noStrike" u="none">
                <a:solidFill>
                  <a:schemeClr val="dk2"/>
                </a:solidFill>
                <a:effectLst/>
                <a:uFillTx/>
                <a:latin typeface="Comic Sans MS"/>
                <a:ea typeface="Times New Roman"/>
              </a:rPr>
              <a:t>Inerente al </a:t>
            </a:r>
            <a:r>
              <a:rPr b="1" lang="it-IT" sz="2000" strike="noStrike" u="sng">
                <a:solidFill>
                  <a:schemeClr val="dk2"/>
                </a:solidFill>
                <a:effectLst/>
                <a:uFillTx/>
                <a:latin typeface="Comic Sans MS"/>
                <a:ea typeface="Times New Roman"/>
              </a:rPr>
              <a:t>settore agroalimentare in termini produttivi.</a:t>
            </a:r>
            <a:endParaRPr b="0" lang="it-IT"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 name="Diagram1"/>
          <p:cNvGraphicFramePr/>
          <p:nvPr>
            <p:extLst>
              <p:ext uri="{D42A27DB-BD31-4B8C-83A1-F6EECF244321}">
                <p14:modId xmlns:p14="http://schemas.microsoft.com/office/powerpoint/2010/main" val="2495930886"/>
              </p:ext>
            </p:extLst>
          </p:nvPr>
        </p:nvGraphicFramePr>
        <p:xfrm>
          <a:off x="1523880" y="876600"/>
          <a:ext cx="6095520" cy="406368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16" name="CasellaDiTesto 4"/>
          <p:cNvSpPr/>
          <p:nvPr/>
        </p:nvSpPr>
        <p:spPr>
          <a:xfrm>
            <a:off x="316080" y="2246760"/>
            <a:ext cx="1739160" cy="1323000"/>
          </a:xfrm>
          <a:prstGeom prst="rect">
            <a:avLst/>
          </a:prstGeom>
          <a:noFill/>
          <a:ln w="0">
            <a:noFill/>
          </a:ln>
        </p:spPr>
        <p:style>
          <a:lnRef idx="0"/>
          <a:fillRef idx="0"/>
          <a:effectRef idx="0"/>
          <a:fontRef idx="minor"/>
        </p:style>
        <p:txBody>
          <a:bodyPr lIns="90000" rIns="90000" tIns="45000" bIns="45000" anchor="t">
            <a:spAutoFit/>
          </a:bodyPr>
          <a:p>
            <a:pPr algn="ctr" defTabSz="257040">
              <a:lnSpc>
                <a:spcPct val="100000"/>
              </a:lnSpc>
            </a:pPr>
            <a:r>
              <a:rPr b="1" lang="it-IT" sz="2000" strike="noStrike" u="none">
                <a:solidFill>
                  <a:srgbClr val="92d050"/>
                </a:solidFill>
                <a:effectLst/>
                <a:uFillTx/>
                <a:latin typeface="Comic Sans MS"/>
              </a:rPr>
              <a:t>Perché organizzare un’attività Dimostrativa</a:t>
            </a:r>
            <a:endParaRPr b="0" lang="it-IT"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 name="PlaceHolder 1"/>
          <p:cNvSpPr>
            <a:spLocks noGrp="1"/>
          </p:cNvSpPr>
          <p:nvPr>
            <p:ph type="title"/>
          </p:nvPr>
        </p:nvSpPr>
        <p:spPr>
          <a:xfrm>
            <a:off x="510480" y="70200"/>
            <a:ext cx="8753760" cy="135000"/>
          </a:xfrm>
          <a:prstGeom prst="rect">
            <a:avLst/>
          </a:prstGeom>
          <a:noFill/>
          <a:ln w="0">
            <a:noFill/>
          </a:ln>
          <a:effectLst>
            <a:outerShdw dist="28080" dir="5400000" blurRad="44280" rotWithShape="0">
              <a:srgbClr val="000000">
                <a:alpha val="32000"/>
              </a:srgbClr>
            </a:outerShdw>
          </a:effectLst>
        </p:spPr>
        <p:txBody>
          <a:bodyPr lIns="90000" rIns="90000" tIns="45000" bIns="45000" anchor="t">
            <a:normAutofit fontScale="25000" lnSpcReduction="19999"/>
          </a:bodyPr>
          <a:p>
            <a:pPr indent="0" algn="ctr" defTabSz="685800">
              <a:lnSpc>
                <a:spcPct val="90000"/>
              </a:lnSpc>
              <a:buNone/>
            </a:pPr>
            <a:br>
              <a:rPr sz="2200"/>
            </a:br>
            <a:br>
              <a:rPr sz="2200"/>
            </a:br>
            <a:br>
              <a:rPr sz="2200"/>
            </a:br>
            <a:br>
              <a:rPr sz="2200"/>
            </a:br>
            <a:br>
              <a:rPr sz="2200"/>
            </a:br>
            <a:br>
              <a:rPr sz="2200"/>
            </a:br>
            <a:br>
              <a:rPr sz="2200"/>
            </a:br>
            <a:br>
              <a:rPr sz="2200"/>
            </a:br>
            <a:br>
              <a:rPr sz="2200"/>
            </a:br>
            <a:br>
              <a:rPr sz="3200"/>
            </a:br>
            <a:endParaRPr b="0" lang="en-US" sz="2200" strike="noStrike" u="none">
              <a:solidFill>
                <a:schemeClr val="dk1"/>
              </a:solidFill>
              <a:effectLst/>
              <a:uFillTx/>
              <a:latin typeface="Calibri"/>
            </a:endParaRPr>
          </a:p>
        </p:txBody>
      </p:sp>
      <p:sp>
        <p:nvSpPr>
          <p:cNvPr id="18" name="Rettangolo 3"/>
          <p:cNvSpPr/>
          <p:nvPr/>
        </p:nvSpPr>
        <p:spPr>
          <a:xfrm>
            <a:off x="63360" y="667080"/>
            <a:ext cx="8874720" cy="4258800"/>
          </a:xfrm>
          <a:prstGeom prst="rect">
            <a:avLst/>
          </a:prstGeom>
          <a:noFill/>
          <a:ln w="0">
            <a:noFill/>
          </a:ln>
        </p:spPr>
        <p:style>
          <a:lnRef idx="0"/>
          <a:fillRef idx="0"/>
          <a:effectRef idx="0"/>
          <a:fontRef idx="minor"/>
        </p:style>
        <p:txBody>
          <a:bodyPr lIns="90000" rIns="90000" tIns="45000" bIns="45000" anchor="t">
            <a:spAutoFit/>
          </a:bodyPr>
          <a:p>
            <a:pPr algn="ctr" defTabSz="257040">
              <a:lnSpc>
                <a:spcPct val="100000"/>
              </a:lnSpc>
            </a:pPr>
            <a:r>
              <a:rPr b="0" lang="it-IT" sz="2000" strike="noStrike" u="none">
                <a:solidFill>
                  <a:schemeClr val="accent6"/>
                </a:solidFill>
                <a:effectLst/>
                <a:uFillTx/>
                <a:latin typeface="Comic Sans MS"/>
              </a:rPr>
              <a:t>Beneficiari: </a:t>
            </a:r>
            <a:endParaRPr b="0" lang="it-IT" sz="2000" strike="noStrike" u="none">
              <a:solidFill>
                <a:srgbClr val="000000"/>
              </a:solidFill>
              <a:effectLst/>
              <a:uFillTx/>
              <a:latin typeface="Arial"/>
            </a:endParaRPr>
          </a:p>
          <a:p>
            <a:pPr algn="ctr" defTabSz="257040">
              <a:lnSpc>
                <a:spcPct val="100000"/>
              </a:lnSpc>
            </a:pPr>
            <a:br>
              <a:rPr sz="1010"/>
            </a:br>
            <a:r>
              <a:rPr b="1" lang="it-IT" sz="1400" strike="noStrike" u="none">
                <a:solidFill>
                  <a:srgbClr val="002060"/>
                </a:solidFill>
                <a:effectLst/>
                <a:uFillTx/>
                <a:latin typeface="Comic Sans MS"/>
              </a:rPr>
              <a:t>- Enti di Formazione accreditati;</a:t>
            </a:r>
            <a:br>
              <a:rPr sz="1400"/>
            </a:br>
            <a:r>
              <a:rPr b="1" lang="it-IT" sz="1400" strike="noStrike" u="none">
                <a:solidFill>
                  <a:srgbClr val="002060"/>
                </a:solidFill>
                <a:effectLst/>
                <a:uFillTx/>
                <a:latin typeface="Comic Sans MS"/>
              </a:rPr>
              <a:t>- Soggetti prestatori di consulenza;</a:t>
            </a:r>
            <a:br>
              <a:rPr sz="1400"/>
            </a:br>
            <a:r>
              <a:rPr b="1" lang="it-IT" sz="1400" strike="noStrike" u="none">
                <a:solidFill>
                  <a:srgbClr val="002060"/>
                </a:solidFill>
                <a:effectLst/>
                <a:uFillTx/>
                <a:latin typeface="Comic Sans MS"/>
              </a:rPr>
              <a:t>- Enti di ricerca, Università e Scuole di studi superiori universitari pubblici e privati;</a:t>
            </a:r>
            <a:endParaRPr b="0" lang="it-IT" sz="1400" strike="noStrike" u="none">
              <a:solidFill>
                <a:srgbClr val="000000"/>
              </a:solidFill>
              <a:effectLst/>
              <a:uFillTx/>
              <a:latin typeface="Arial"/>
            </a:endParaRPr>
          </a:p>
          <a:p>
            <a:pPr marL="285840" indent="-285840" algn="ctr" defTabSz="257040">
              <a:lnSpc>
                <a:spcPct val="100000"/>
              </a:lnSpc>
              <a:buClr>
                <a:srgbClr val="002060"/>
              </a:buClr>
              <a:buFont typeface="OpenSymbol"/>
              <a:buChar char="-"/>
            </a:pPr>
            <a:r>
              <a:rPr b="1" lang="it-IT" sz="1400" strike="noStrike" u="none">
                <a:solidFill>
                  <a:srgbClr val="002060"/>
                </a:solidFill>
                <a:effectLst/>
                <a:uFillTx/>
                <a:latin typeface="Comic Sans MS"/>
              </a:rPr>
              <a:t>Istituti tecnici superiori;</a:t>
            </a:r>
            <a:endParaRPr b="0" lang="it-IT" sz="1400" strike="noStrike" u="none">
              <a:solidFill>
                <a:srgbClr val="000000"/>
              </a:solidFill>
              <a:effectLst/>
              <a:uFillTx/>
              <a:latin typeface="Arial"/>
            </a:endParaRPr>
          </a:p>
          <a:p>
            <a:pPr marL="285840" indent="-285840" algn="ctr" defTabSz="257040">
              <a:lnSpc>
                <a:spcPct val="100000"/>
              </a:lnSpc>
              <a:buClr>
                <a:srgbClr val="002060"/>
              </a:buClr>
              <a:buFont typeface="OpenSymbol"/>
              <a:buChar char="-"/>
            </a:pPr>
            <a:r>
              <a:rPr b="1" lang="it-IT" sz="1400" strike="noStrike" u="none">
                <a:solidFill>
                  <a:srgbClr val="002060"/>
                </a:solidFill>
                <a:effectLst/>
                <a:uFillTx/>
                <a:latin typeface="Comic Sans MS"/>
              </a:rPr>
              <a:t>Istituti di istruzione tecnici e professionali;</a:t>
            </a:r>
            <a:endParaRPr b="0" lang="it-IT" sz="1400" strike="noStrike" u="none">
              <a:solidFill>
                <a:srgbClr val="000000"/>
              </a:solidFill>
              <a:effectLst/>
              <a:uFillTx/>
              <a:latin typeface="Arial"/>
            </a:endParaRPr>
          </a:p>
          <a:p>
            <a:pPr marL="285840" indent="-285840" algn="ctr" defTabSz="257040">
              <a:lnSpc>
                <a:spcPct val="100000"/>
              </a:lnSpc>
              <a:buClr>
                <a:srgbClr val="002060"/>
              </a:buClr>
              <a:buFont typeface="OpenSymbol"/>
              <a:buChar char="-"/>
            </a:pPr>
            <a:r>
              <a:rPr b="1" lang="it-IT" sz="1400" strike="noStrike" u="none">
                <a:solidFill>
                  <a:srgbClr val="002060"/>
                </a:solidFill>
                <a:effectLst/>
                <a:uFillTx/>
                <a:latin typeface="Comic Sans MS"/>
              </a:rPr>
              <a:t>Altri soggetti pubblici e privati attivi nell’ambito dell’AKIS;</a:t>
            </a:r>
            <a:endParaRPr b="0" lang="it-IT" sz="1400" strike="noStrike" u="none">
              <a:solidFill>
                <a:srgbClr val="000000"/>
              </a:solidFill>
              <a:effectLst/>
              <a:uFillTx/>
              <a:latin typeface="Arial"/>
            </a:endParaRPr>
          </a:p>
          <a:p>
            <a:pPr marL="171360" indent="-171360" algn="ctr" defTabSz="257040">
              <a:lnSpc>
                <a:spcPct val="100000"/>
              </a:lnSpc>
              <a:buClr>
                <a:srgbClr val="002060"/>
              </a:buClr>
              <a:buFont typeface="OpenSymbol"/>
              <a:buChar char="-"/>
            </a:pPr>
            <a:r>
              <a:rPr b="1" lang="it-IT" sz="1400" strike="noStrike" u="none">
                <a:solidFill>
                  <a:srgbClr val="002060"/>
                </a:solidFill>
                <a:effectLst/>
                <a:uFillTx/>
                <a:latin typeface="Comic Sans MS"/>
              </a:rPr>
              <a:t>Regioni e Province autonome anche attraverso i lori Enti strumentali, Agenzie e Società in house.</a:t>
            </a:r>
            <a:endParaRPr b="0" lang="it-IT" sz="1400" strike="noStrike" u="none">
              <a:solidFill>
                <a:srgbClr val="000000"/>
              </a:solidFill>
              <a:effectLst/>
              <a:uFillTx/>
              <a:latin typeface="Arial"/>
            </a:endParaRPr>
          </a:p>
          <a:p>
            <a:pPr defTabSz="257040">
              <a:lnSpc>
                <a:spcPct val="100000"/>
              </a:lnSpc>
            </a:pPr>
            <a:endParaRPr b="0" lang="it-IT" sz="1600" strike="noStrike" u="none">
              <a:solidFill>
                <a:srgbClr val="000000"/>
              </a:solidFill>
              <a:effectLst/>
              <a:uFillTx/>
              <a:latin typeface="Arial"/>
            </a:endParaRPr>
          </a:p>
          <a:p>
            <a:pPr defTabSz="257040">
              <a:lnSpc>
                <a:spcPct val="100000"/>
              </a:lnSpc>
            </a:pPr>
            <a:r>
              <a:rPr b="0" lang="it-IT" sz="1400" strike="noStrike" u="none">
                <a:solidFill>
                  <a:srgbClr val="00b0f0"/>
                </a:solidFill>
                <a:effectLst/>
                <a:uFillTx/>
                <a:latin typeface="Comic Sans MS"/>
              </a:rPr>
              <a:t>Possono presentare domanda in forma singola o associata.</a:t>
            </a:r>
            <a:endParaRPr b="0" lang="it-IT" sz="1400" strike="noStrike" u="none">
              <a:solidFill>
                <a:srgbClr val="000000"/>
              </a:solidFill>
              <a:effectLst/>
              <a:uFillTx/>
              <a:latin typeface="Arial"/>
            </a:endParaRPr>
          </a:p>
          <a:p>
            <a:pPr algn="just" defTabSz="257040">
              <a:lnSpc>
                <a:spcPct val="100000"/>
              </a:lnSpc>
            </a:pPr>
            <a:r>
              <a:rPr b="0" lang="it-IT" sz="1400" strike="noStrike" u="none">
                <a:solidFill>
                  <a:srgbClr val="00b0f0"/>
                </a:solidFill>
                <a:effectLst/>
                <a:uFillTx/>
                <a:latin typeface="Comic Sans MS"/>
              </a:rPr>
              <a:t>Ciascun Beneficiario può presentare </a:t>
            </a:r>
            <a:r>
              <a:rPr b="0" lang="it-IT" sz="1400" strike="noStrike" u="sng">
                <a:solidFill>
                  <a:srgbClr val="00b0f0"/>
                </a:solidFill>
                <a:effectLst/>
                <a:uFillTx/>
                <a:latin typeface="Comic Sans MS"/>
              </a:rPr>
              <a:t>una sola domanda come Capofila </a:t>
            </a:r>
            <a:r>
              <a:rPr b="0" lang="it-IT" sz="1400" strike="noStrike" u="none">
                <a:solidFill>
                  <a:srgbClr val="00b0f0"/>
                </a:solidFill>
                <a:effectLst/>
                <a:uFillTx/>
                <a:latin typeface="Comic Sans MS"/>
              </a:rPr>
              <a:t>ed eventualmente essere </a:t>
            </a:r>
            <a:r>
              <a:rPr b="0" lang="it-IT" sz="1400" strike="noStrike" u="sng">
                <a:solidFill>
                  <a:srgbClr val="00b0f0"/>
                </a:solidFill>
                <a:effectLst/>
                <a:uFillTx/>
                <a:latin typeface="Comic Sans MS"/>
              </a:rPr>
              <a:t>partner non capofila in un’altra e unica </a:t>
            </a:r>
            <a:r>
              <a:rPr b="0" lang="it-IT" sz="1400" strike="noStrike" u="none">
                <a:solidFill>
                  <a:srgbClr val="00b0f0"/>
                </a:solidFill>
                <a:effectLst/>
                <a:uFillTx/>
                <a:latin typeface="Comic Sans MS"/>
              </a:rPr>
              <a:t>proposta progettuale.</a:t>
            </a:r>
            <a:endParaRPr b="0" lang="it-IT" sz="1400" strike="noStrike" u="none">
              <a:solidFill>
                <a:srgbClr val="000000"/>
              </a:solidFill>
              <a:effectLst/>
              <a:uFillTx/>
              <a:latin typeface="Arial"/>
            </a:endParaRPr>
          </a:p>
          <a:p>
            <a:pPr algn="ctr" defTabSz="257040">
              <a:lnSpc>
                <a:spcPct val="100000"/>
              </a:lnSpc>
            </a:pPr>
            <a:endParaRPr b="0" lang="it-IT" sz="1400" strike="noStrike" u="none">
              <a:solidFill>
                <a:srgbClr val="000000"/>
              </a:solidFill>
              <a:effectLst/>
              <a:uFillTx/>
              <a:latin typeface="Arial"/>
            </a:endParaRPr>
          </a:p>
          <a:p>
            <a:pPr algn="ctr" defTabSz="257040">
              <a:lnSpc>
                <a:spcPct val="100000"/>
              </a:lnSpc>
            </a:pPr>
            <a:r>
              <a:rPr b="0" lang="it-IT" sz="2000" strike="noStrike" u="none">
                <a:solidFill>
                  <a:schemeClr val="accent6"/>
                </a:solidFill>
                <a:effectLst/>
                <a:uFillTx/>
                <a:latin typeface="Comic Sans MS"/>
              </a:rPr>
              <a:t>Localizzazione degli Interventi</a:t>
            </a:r>
            <a:endParaRPr b="0" lang="it-IT" sz="2000" strike="noStrike" u="none">
              <a:solidFill>
                <a:srgbClr val="000000"/>
              </a:solidFill>
              <a:effectLst/>
              <a:uFillTx/>
              <a:latin typeface="Arial"/>
            </a:endParaRPr>
          </a:p>
          <a:p>
            <a:pPr algn="just" defTabSz="257040">
              <a:lnSpc>
                <a:spcPct val="100000"/>
              </a:lnSpc>
            </a:pPr>
            <a:endParaRPr b="0" lang="it-IT" sz="1600" strike="noStrike" u="none">
              <a:solidFill>
                <a:srgbClr val="000000"/>
              </a:solidFill>
              <a:effectLst/>
              <a:uFillTx/>
              <a:latin typeface="Arial"/>
            </a:endParaRPr>
          </a:p>
          <a:p>
            <a:pPr algn="just" defTabSz="257040">
              <a:lnSpc>
                <a:spcPct val="100000"/>
              </a:lnSpc>
            </a:pPr>
            <a:r>
              <a:rPr b="0" lang="it-IT" sz="1400" strike="noStrike" u="none">
                <a:solidFill>
                  <a:srgbClr val="002060"/>
                </a:solidFill>
                <a:effectLst/>
                <a:uFillTx/>
                <a:latin typeface="Comic Sans MS"/>
              </a:rPr>
              <a:t>L’intervento può svolgersi sia sul </a:t>
            </a:r>
            <a:r>
              <a:rPr b="1" lang="it-IT" sz="1400" strike="noStrike" u="none">
                <a:solidFill>
                  <a:srgbClr val="002060"/>
                </a:solidFill>
                <a:effectLst/>
                <a:uFillTx/>
                <a:latin typeface="Comic Sans MS"/>
              </a:rPr>
              <a:t>territorio regionale toscano che extra regionale ed UE</a:t>
            </a:r>
            <a:r>
              <a:rPr b="0" lang="it-IT" sz="1400" strike="noStrike" u="none">
                <a:solidFill>
                  <a:srgbClr val="002060"/>
                </a:solidFill>
                <a:effectLst/>
                <a:uFillTx/>
                <a:latin typeface="Comic Sans MS"/>
              </a:rPr>
              <a:t>.</a:t>
            </a:r>
            <a:endParaRPr b="0" lang="it-IT" sz="1400" strike="noStrike" u="none">
              <a:solidFill>
                <a:srgbClr val="000000"/>
              </a:solidFill>
              <a:effectLst/>
              <a:uFillTx/>
              <a:latin typeface="Arial"/>
            </a:endParaRPr>
          </a:p>
          <a:p>
            <a:pPr defTabSz="257040">
              <a:lnSpc>
                <a:spcPct val="100000"/>
              </a:lnSpc>
            </a:pPr>
            <a:br>
              <a:rPr sz="1050"/>
            </a:br>
            <a:endParaRPr b="0" lang="it-IT" sz="105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 name="PlaceHolder 1"/>
          <p:cNvSpPr>
            <a:spLocks noGrp="1"/>
          </p:cNvSpPr>
          <p:nvPr>
            <p:ph/>
          </p:nvPr>
        </p:nvSpPr>
        <p:spPr>
          <a:xfrm>
            <a:off x="255600" y="2449800"/>
            <a:ext cx="8551800" cy="2531160"/>
          </a:xfrm>
          <a:prstGeom prst="rect">
            <a:avLst/>
          </a:prstGeom>
          <a:noFill/>
          <a:ln w="0">
            <a:noFill/>
          </a:ln>
        </p:spPr>
        <p:txBody>
          <a:bodyPr lIns="90000" rIns="90000" tIns="45000" bIns="45000" anchor="t">
            <a:noAutofit/>
          </a:bodyPr>
          <a:p>
            <a:pPr indent="0" algn="just" defTabSz="685800">
              <a:lnSpc>
                <a:spcPct val="90000"/>
              </a:lnSpc>
              <a:spcBef>
                <a:spcPts val="751"/>
              </a:spcBef>
              <a:buNone/>
              <a:tabLst>
                <a:tab algn="l" pos="0"/>
              </a:tabLst>
            </a:pPr>
            <a:endParaRPr b="0" lang="en-US" sz="1800" strike="noStrike" u="none">
              <a:solidFill>
                <a:schemeClr val="dk1"/>
              </a:solidFill>
              <a:effectLst/>
              <a:uFillTx/>
              <a:latin typeface="Calibri"/>
            </a:endParaRPr>
          </a:p>
          <a:p>
            <a:pPr indent="0" algn="just" defTabSz="685800">
              <a:lnSpc>
                <a:spcPct val="90000"/>
              </a:lnSpc>
              <a:spcBef>
                <a:spcPts val="751"/>
              </a:spcBef>
              <a:buNone/>
              <a:tabLst>
                <a:tab algn="l" pos="0"/>
              </a:tabLst>
            </a:pPr>
            <a:r>
              <a:rPr b="1" lang="it-IT" sz="1800" strike="noStrike" u="none">
                <a:solidFill>
                  <a:schemeClr val="accent6"/>
                </a:solidFill>
                <a:effectLst/>
                <a:uFillTx/>
                <a:latin typeface="Comic Sans MS"/>
                <a:ea typeface="Open Sans"/>
              </a:rPr>
              <a:t>Importo massimo </a:t>
            </a:r>
            <a:r>
              <a:rPr b="1" lang="it-IT" sz="1800" strike="noStrike" u="none">
                <a:solidFill>
                  <a:schemeClr val="dk2"/>
                </a:solidFill>
                <a:effectLst/>
                <a:uFillTx/>
                <a:latin typeface="Comic Sans MS"/>
                <a:ea typeface="Open Sans"/>
              </a:rPr>
              <a:t>del contributo pubblico concesso per domanda di sostegno: </a:t>
            </a:r>
            <a:r>
              <a:rPr b="1" lang="it-IT" sz="2000" strike="noStrike" u="none">
                <a:solidFill>
                  <a:schemeClr val="dk2"/>
                </a:solidFill>
                <a:effectLst/>
                <a:uFillTx/>
                <a:latin typeface="Comic Sans MS"/>
                <a:ea typeface="Open Sans"/>
              </a:rPr>
              <a:t>100.000,00 € </a:t>
            </a:r>
            <a:endParaRPr b="0" lang="en-US" sz="2000" strike="noStrike" u="none">
              <a:solidFill>
                <a:schemeClr val="dk1"/>
              </a:solidFill>
              <a:effectLst/>
              <a:uFillTx/>
              <a:latin typeface="Calibri"/>
            </a:endParaRPr>
          </a:p>
          <a:p>
            <a:pPr indent="0" algn="just" defTabSz="685800">
              <a:lnSpc>
                <a:spcPct val="90000"/>
              </a:lnSpc>
              <a:spcBef>
                <a:spcPts val="751"/>
              </a:spcBef>
              <a:buNone/>
              <a:tabLst>
                <a:tab algn="l" pos="0"/>
              </a:tabLst>
            </a:pPr>
            <a:r>
              <a:rPr b="1" lang="it-IT" sz="1800" strike="noStrike" u="none">
                <a:solidFill>
                  <a:schemeClr val="accent6"/>
                </a:solidFill>
                <a:effectLst/>
                <a:uFillTx/>
                <a:latin typeface="Comic Sans MS"/>
                <a:ea typeface="Open Sans"/>
              </a:rPr>
              <a:t>Importo minimo</a:t>
            </a:r>
            <a:r>
              <a:rPr b="1" lang="it-IT" sz="1800" strike="noStrike" u="none">
                <a:solidFill>
                  <a:schemeClr val="dk2"/>
                </a:solidFill>
                <a:effectLst/>
                <a:uFillTx/>
                <a:latin typeface="Comic Sans MS"/>
                <a:ea typeface="Open Sans"/>
              </a:rPr>
              <a:t> del contributo pubblico concesso per domanda di sostegno: 4</a:t>
            </a:r>
            <a:r>
              <a:rPr b="1" lang="it-IT" sz="2000" strike="noStrike" u="none">
                <a:solidFill>
                  <a:schemeClr val="dk2"/>
                </a:solidFill>
                <a:effectLst/>
                <a:uFillTx/>
                <a:latin typeface="Comic Sans MS"/>
                <a:ea typeface="Open Sans"/>
              </a:rPr>
              <a:t>0.000,00 € </a:t>
            </a:r>
            <a:endParaRPr b="0" lang="en-US" sz="2000" strike="noStrike" u="none">
              <a:solidFill>
                <a:schemeClr val="dk1"/>
              </a:solidFill>
              <a:effectLst/>
              <a:uFillTx/>
              <a:latin typeface="Calibri"/>
            </a:endParaRPr>
          </a:p>
          <a:p>
            <a:pPr indent="0" algn="ctr" defTabSz="685800">
              <a:lnSpc>
                <a:spcPct val="90000"/>
              </a:lnSpc>
              <a:spcBef>
                <a:spcPts val="751"/>
              </a:spcBef>
              <a:buNone/>
              <a:tabLst>
                <a:tab algn="l" pos="0"/>
              </a:tabLst>
            </a:pPr>
            <a:endParaRPr b="0" lang="en-US" sz="1800" strike="noStrike" u="none">
              <a:solidFill>
                <a:schemeClr val="dk1"/>
              </a:solidFill>
              <a:effectLst/>
              <a:uFillTx/>
              <a:latin typeface="Calibri"/>
            </a:endParaRPr>
          </a:p>
          <a:p>
            <a:pPr indent="0" algn="ctr" defTabSz="685800">
              <a:lnSpc>
                <a:spcPct val="90000"/>
              </a:lnSpc>
              <a:spcBef>
                <a:spcPts val="751"/>
              </a:spcBef>
              <a:buNone/>
              <a:tabLst>
                <a:tab algn="l" pos="0"/>
              </a:tabLst>
            </a:pPr>
            <a:r>
              <a:rPr b="1" i="1" lang="it-IT" sz="1600" strike="noStrike" u="none">
                <a:solidFill>
                  <a:schemeClr val="dk2"/>
                </a:solidFill>
                <a:effectLst/>
                <a:uFillTx/>
                <a:latin typeface="Comic Sans MS"/>
                <a:ea typeface="Open Sans"/>
              </a:rPr>
              <a:t>Sovvenzione in conto capitale con intensità dell’aiuto pari al 100% dei costi sostenuti</a:t>
            </a:r>
            <a:endParaRPr b="0" lang="en-US" sz="1600" strike="noStrike" u="none">
              <a:solidFill>
                <a:schemeClr val="dk1"/>
              </a:solidFill>
              <a:effectLst/>
              <a:uFillTx/>
              <a:latin typeface="Calibri"/>
            </a:endParaRPr>
          </a:p>
          <a:p>
            <a:pPr indent="0" defTabSz="685800">
              <a:lnSpc>
                <a:spcPct val="90000"/>
              </a:lnSpc>
              <a:spcBef>
                <a:spcPts val="751"/>
              </a:spcBef>
              <a:buNone/>
              <a:tabLst>
                <a:tab algn="l" pos="0"/>
              </a:tabLst>
            </a:pPr>
            <a:endParaRPr b="0" lang="en-US" sz="1800" strike="noStrike" u="none">
              <a:solidFill>
                <a:schemeClr val="dk1"/>
              </a:solidFill>
              <a:effectLst/>
              <a:uFillTx/>
              <a:latin typeface="Calibri"/>
            </a:endParaRPr>
          </a:p>
        </p:txBody>
      </p:sp>
      <p:sp>
        <p:nvSpPr>
          <p:cNvPr id="20" name="CasellaDiTesto 3"/>
          <p:cNvSpPr/>
          <p:nvPr/>
        </p:nvSpPr>
        <p:spPr>
          <a:xfrm>
            <a:off x="-179280" y="2049120"/>
            <a:ext cx="8753760" cy="461160"/>
          </a:xfrm>
          <a:prstGeom prst="rect">
            <a:avLst/>
          </a:prstGeom>
          <a:noFill/>
          <a:ln w="0">
            <a:noFill/>
          </a:ln>
          <a:effectLst>
            <a:outerShdw algn="ctr" blurRad="44280" dir="5400000" dist="28080">
              <a:srgbClr val="000000">
                <a:alpha val="32000"/>
              </a:srgbClr>
            </a:outerShdw>
          </a:effectLst>
          <a:scene3d>
            <a:camera prst="orthographicFront">
              <a:rot lat="0" lon="0" rev="0"/>
            </a:camera>
            <a:lightRig dir="t" rig="balanced">
              <a:rot lat="0" lon="0" rev="8700000"/>
            </a:lightRig>
          </a:scene3d>
          <a:sp3d>
            <a:bevelT w="190500" h="38100"/>
          </a:sp3d>
        </p:spPr>
        <p:style>
          <a:lnRef idx="0"/>
          <a:fillRef idx="0"/>
          <a:effectRef idx="0"/>
          <a:fontRef idx="minor"/>
        </p:style>
        <p:txBody>
          <a:bodyPr lIns="90000" rIns="90000" tIns="45000" bIns="45000" anchor="t">
            <a:spAutoFit/>
          </a:bodyPr>
          <a:p>
            <a:pPr algn="ctr" defTabSz="257040">
              <a:lnSpc>
                <a:spcPct val="100000"/>
              </a:lnSpc>
            </a:pPr>
            <a:r>
              <a:rPr b="1" lang="it-IT" sz="2400" strike="noStrike" u="none">
                <a:solidFill>
                  <a:schemeClr val="accent6"/>
                </a:solidFill>
                <a:effectLst/>
                <a:uFillTx/>
                <a:latin typeface="Comic Sans MS"/>
              </a:rPr>
              <a:t>Dotazione Finanziaria</a:t>
            </a:r>
            <a:r>
              <a:rPr b="1" lang="it-IT" sz="2000" strike="noStrike" u="none">
                <a:solidFill>
                  <a:schemeClr val="accent6"/>
                </a:solidFill>
                <a:effectLst/>
                <a:uFillTx/>
                <a:latin typeface="Comic Sans MS"/>
              </a:rPr>
              <a:t>   </a:t>
            </a:r>
            <a:r>
              <a:rPr b="1" lang="it-IT" sz="2400" strike="noStrike" u="none">
                <a:solidFill>
                  <a:schemeClr val="dk2"/>
                </a:solidFill>
                <a:effectLst/>
                <a:uFillTx/>
                <a:latin typeface="Comic Sans MS"/>
              </a:rPr>
              <a:t>880.000,00 €</a:t>
            </a:r>
            <a:endParaRPr b="0" lang="it-IT" sz="2400" strike="noStrike" u="none">
              <a:solidFill>
                <a:srgbClr val="000000"/>
              </a:solidFill>
              <a:effectLst/>
              <a:uFillTx/>
              <a:latin typeface="Arial"/>
            </a:endParaRPr>
          </a:p>
        </p:txBody>
      </p:sp>
      <p:sp>
        <p:nvSpPr>
          <p:cNvPr id="21" name="Rettangolo 2"/>
          <p:cNvSpPr/>
          <p:nvPr/>
        </p:nvSpPr>
        <p:spPr>
          <a:xfrm>
            <a:off x="1990080" y="768960"/>
            <a:ext cx="5083200" cy="1353960"/>
          </a:xfrm>
          <a:prstGeom prst="rect">
            <a:avLst/>
          </a:prstGeom>
          <a:noFill/>
          <a:ln w="0">
            <a:noFill/>
          </a:ln>
        </p:spPr>
        <p:style>
          <a:lnRef idx="0"/>
          <a:fillRef idx="0"/>
          <a:effectRef idx="0"/>
          <a:fontRef idx="minor"/>
        </p:style>
        <p:txBody>
          <a:bodyPr lIns="90000" rIns="90000" tIns="45000" bIns="45000" anchor="t">
            <a:spAutoFit/>
          </a:bodyPr>
          <a:p>
            <a:pPr algn="ctr" defTabSz="257040">
              <a:lnSpc>
                <a:spcPct val="100000"/>
              </a:lnSpc>
            </a:pPr>
            <a:r>
              <a:rPr b="0" lang="it-IT" sz="1800" strike="noStrike" u="none">
                <a:solidFill>
                  <a:schemeClr val="accent6"/>
                </a:solidFill>
                <a:effectLst/>
                <a:uFillTx/>
                <a:latin typeface="Comic Sans MS"/>
              </a:rPr>
              <a:t>Destinatari finali:</a:t>
            </a:r>
            <a:endParaRPr b="0" lang="it-IT" sz="1800" strike="noStrike" u="none">
              <a:solidFill>
                <a:srgbClr val="000000"/>
              </a:solidFill>
              <a:effectLst/>
              <a:uFillTx/>
              <a:latin typeface="Arial"/>
            </a:endParaRPr>
          </a:p>
          <a:p>
            <a:pPr algn="ctr" defTabSz="257040">
              <a:lnSpc>
                <a:spcPct val="100000"/>
              </a:lnSpc>
            </a:pPr>
            <a:r>
              <a:rPr b="1" lang="it-IT" sz="1600" strike="noStrike" u="none">
                <a:solidFill>
                  <a:srgbClr val="002060"/>
                </a:solidFill>
                <a:effectLst/>
                <a:uFillTx/>
                <a:latin typeface="Comic Sans MS"/>
              </a:rPr>
              <a:t>- Addetti dei settori agricolo, forestale</a:t>
            </a:r>
            <a:endParaRPr b="0" lang="it-IT" sz="1600" strike="noStrike" u="none">
              <a:solidFill>
                <a:srgbClr val="000000"/>
              </a:solidFill>
              <a:effectLst/>
              <a:uFillTx/>
              <a:latin typeface="Arial"/>
            </a:endParaRPr>
          </a:p>
          <a:p>
            <a:pPr algn="ctr" defTabSz="257040">
              <a:lnSpc>
                <a:spcPct val="100000"/>
              </a:lnSpc>
            </a:pPr>
            <a:r>
              <a:rPr b="1" lang="it-IT" sz="1600" strike="noStrike" u="none">
                <a:solidFill>
                  <a:srgbClr val="002060"/>
                </a:solidFill>
                <a:effectLst/>
                <a:uFillTx/>
                <a:latin typeface="Comic Sans MS"/>
              </a:rPr>
              <a:t>- Altri soggetti pubblici e privati</a:t>
            </a:r>
            <a:endParaRPr b="0" lang="it-IT" sz="1600" strike="noStrike" u="none">
              <a:solidFill>
                <a:srgbClr val="000000"/>
              </a:solidFill>
              <a:effectLst/>
              <a:uFillTx/>
              <a:latin typeface="Arial"/>
            </a:endParaRPr>
          </a:p>
          <a:p>
            <a:pPr algn="ctr" defTabSz="257040">
              <a:lnSpc>
                <a:spcPct val="100000"/>
              </a:lnSpc>
            </a:pPr>
            <a:r>
              <a:rPr b="1" lang="it-IT" sz="1600" strike="noStrike" u="none">
                <a:solidFill>
                  <a:srgbClr val="002060"/>
                </a:solidFill>
                <a:effectLst/>
                <a:uFillTx/>
                <a:latin typeface="Comic Sans MS"/>
              </a:rPr>
              <a:t>- Gestori del territorio operanti nelle zone rurali</a:t>
            </a:r>
            <a:endParaRPr b="0" lang="it-IT" sz="1600" strike="noStrike" u="none">
              <a:solidFill>
                <a:srgbClr val="000000"/>
              </a:solidFill>
              <a:effectLst/>
              <a:uFillTx/>
              <a:latin typeface="Arial"/>
            </a:endParaRPr>
          </a:p>
          <a:p>
            <a:pPr algn="ctr" defTabSz="257040">
              <a:lnSpc>
                <a:spcPct val="100000"/>
              </a:lnSpc>
            </a:pPr>
            <a:r>
              <a:rPr b="1" lang="it-IT" sz="1600" strike="noStrike" u="none">
                <a:solidFill>
                  <a:srgbClr val="002060"/>
                </a:solidFill>
                <a:effectLst/>
                <a:uFillTx/>
                <a:latin typeface="Comic Sans MS"/>
              </a:rPr>
              <a:t>- Cittadini e consumatori</a:t>
            </a: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 name="PlaceHolder 1"/>
          <p:cNvSpPr>
            <a:spLocks noGrp="1"/>
          </p:cNvSpPr>
          <p:nvPr>
            <p:ph type="title"/>
          </p:nvPr>
        </p:nvSpPr>
        <p:spPr>
          <a:xfrm>
            <a:off x="295920" y="635040"/>
            <a:ext cx="8428680" cy="380520"/>
          </a:xfrm>
          <a:prstGeom prst="rect">
            <a:avLst/>
          </a:prstGeom>
          <a:noFill/>
          <a:ln w="0">
            <a:noFill/>
          </a:ln>
          <a:effectLst>
            <a:outerShdw dist="28080" dir="5400000" blurRad="44280" rotWithShape="0">
              <a:srgbClr val="000000">
                <a:alpha val="32000"/>
              </a:srgbClr>
            </a:outerShdw>
          </a:effectLst>
        </p:spPr>
        <p:txBody>
          <a:bodyPr lIns="90000" rIns="90000" tIns="45000" bIns="45000" anchor="t">
            <a:normAutofit/>
          </a:bodyPr>
          <a:p>
            <a:pPr indent="0" algn="ctr" defTabSz="685800">
              <a:lnSpc>
                <a:spcPct val="90000"/>
              </a:lnSpc>
              <a:buNone/>
            </a:pPr>
            <a:r>
              <a:rPr b="1" lang="it-IT" sz="2000" strike="noStrike" u="none">
                <a:solidFill>
                  <a:schemeClr val="dk1"/>
                </a:solidFill>
                <a:effectLst/>
                <a:uFillTx/>
                <a:latin typeface="Comic Sans MS"/>
                <a:ea typeface="Open Sans Extrabold"/>
              </a:rPr>
              <a:t>Attività finanziabili</a:t>
            </a:r>
            <a:endParaRPr b="0" lang="en-US" sz="2000" strike="noStrike" u="none">
              <a:solidFill>
                <a:schemeClr val="dk1"/>
              </a:solidFill>
              <a:effectLst/>
              <a:uFillTx/>
              <a:latin typeface="Calibri"/>
            </a:endParaRPr>
          </a:p>
        </p:txBody>
      </p:sp>
      <p:sp>
        <p:nvSpPr>
          <p:cNvPr id="23" name="PlaceHolder 2"/>
          <p:cNvSpPr>
            <a:spLocks noGrp="1"/>
          </p:cNvSpPr>
          <p:nvPr>
            <p:ph/>
          </p:nvPr>
        </p:nvSpPr>
        <p:spPr>
          <a:xfrm>
            <a:off x="0" y="965160"/>
            <a:ext cx="9092880" cy="4177800"/>
          </a:xfrm>
          <a:prstGeom prst="rect">
            <a:avLst/>
          </a:prstGeom>
          <a:noFill/>
          <a:ln w="0">
            <a:noFill/>
          </a:ln>
        </p:spPr>
        <p:txBody>
          <a:bodyPr lIns="90000" rIns="90000" tIns="45000" bIns="45000" anchor="t">
            <a:normAutofit fontScale="77500" lnSpcReduction="19999"/>
          </a:bodyPr>
          <a:p>
            <a:pPr indent="0" defTabSz="685800">
              <a:lnSpc>
                <a:spcPct val="90000"/>
              </a:lnSpc>
              <a:spcBef>
                <a:spcPts val="751"/>
              </a:spcBef>
              <a:buNone/>
              <a:tabLst>
                <a:tab algn="l" pos="0"/>
              </a:tabLst>
            </a:pPr>
            <a:r>
              <a:rPr b="0" lang="it-IT" sz="1700" strike="noStrike" u="none">
                <a:solidFill>
                  <a:schemeClr val="dk2"/>
                </a:solidFill>
                <a:effectLst/>
                <a:uFillTx/>
                <a:latin typeface="Comic Sans MS"/>
                <a:ea typeface="Open Sans"/>
              </a:rPr>
              <a:t>Per accedere al finanziamento, le attività di seguito elencate dovranno essere organizzate in </a:t>
            </a:r>
            <a:r>
              <a:rPr b="1" lang="it-IT" sz="1500" strike="noStrike" u="sng">
                <a:solidFill>
                  <a:schemeClr val="dk2"/>
                </a:solidFill>
                <a:effectLst/>
                <a:uFillTx/>
                <a:latin typeface="Comic Sans MS"/>
                <a:ea typeface="Open Sans"/>
              </a:rPr>
              <a:t>progetti dimostrativi</a:t>
            </a:r>
            <a:r>
              <a:rPr b="0" lang="it-IT" sz="1700" strike="noStrike" u="none">
                <a:solidFill>
                  <a:schemeClr val="dk2"/>
                </a:solidFill>
                <a:effectLst/>
                <a:uFillTx/>
                <a:latin typeface="Comic Sans MS"/>
                <a:ea typeface="Open Sans"/>
              </a:rPr>
              <a:t>:</a:t>
            </a:r>
            <a:endParaRPr b="0" lang="en-US" sz="1700" strike="noStrike" u="none">
              <a:solidFill>
                <a:schemeClr val="dk1"/>
              </a:solidFill>
              <a:effectLst/>
              <a:uFillTx/>
              <a:latin typeface="Calibri"/>
            </a:endParaRPr>
          </a:p>
          <a:p>
            <a:pPr marL="343080" indent="-343080" algn="just" defTabSz="685800">
              <a:lnSpc>
                <a:spcPct val="90000"/>
              </a:lnSpc>
              <a:spcBef>
                <a:spcPts val="601"/>
              </a:spcBef>
              <a:buClr>
                <a:srgbClr val="00b0f0"/>
              </a:buClr>
              <a:buFont typeface="Arial"/>
              <a:buAutoNum type="arabicPeriod"/>
              <a:tabLst>
                <a:tab algn="l" pos="0"/>
              </a:tabLst>
            </a:pPr>
            <a:r>
              <a:rPr b="1" lang="it-IT" sz="1700" strike="noStrike" u="none">
                <a:solidFill>
                  <a:srgbClr val="00b0f0"/>
                </a:solidFill>
                <a:effectLst/>
                <a:uFillTx/>
                <a:latin typeface="Comic Sans MS"/>
                <a:ea typeface="Open Sans"/>
              </a:rPr>
              <a:t>prove in campo/operative:</a:t>
            </a:r>
            <a:r>
              <a:rPr b="0" lang="it-IT" sz="1700" strike="noStrike" u="none">
                <a:solidFill>
                  <a:schemeClr val="dk2"/>
                </a:solidFill>
                <a:effectLst/>
                <a:uFillTx/>
                <a:latin typeface="Comic Sans MS"/>
                <a:ea typeface="Open Sans"/>
              </a:rPr>
              <a:t> esse prevedono la cura e lo sviluppo di un ciclo biologico o di una fase necessaria del ciclo stesso, di carattere vegetale o animale o un processo di trasformazione di un prodotto agricolo, le prove possono riguardare il processo stesso.</a:t>
            </a:r>
            <a:endParaRPr b="0" lang="en-US" sz="1700" strike="noStrike" u="none">
              <a:solidFill>
                <a:schemeClr val="dk1"/>
              </a:solidFill>
              <a:effectLst/>
              <a:uFillTx/>
              <a:latin typeface="Calibri"/>
            </a:endParaRPr>
          </a:p>
          <a:p>
            <a:pPr marL="343080" indent="-343080" algn="just" defTabSz="685800">
              <a:lnSpc>
                <a:spcPct val="90000"/>
              </a:lnSpc>
              <a:spcBef>
                <a:spcPts val="601"/>
              </a:spcBef>
              <a:buClr>
                <a:srgbClr val="00b0f0"/>
              </a:buClr>
              <a:buFont typeface="Calibri"/>
              <a:buAutoNum type="arabicPeriod"/>
              <a:tabLst>
                <a:tab algn="l" pos="0"/>
              </a:tabLst>
            </a:pPr>
            <a:r>
              <a:rPr b="1" lang="it-IT" sz="1700" strike="noStrike" u="none">
                <a:solidFill>
                  <a:srgbClr val="00b0f0"/>
                </a:solidFill>
                <a:effectLst/>
                <a:uFillTx/>
                <a:latin typeface="Comic Sans MS"/>
                <a:ea typeface="Open Sans"/>
              </a:rPr>
              <a:t>attività di collaudo con finalità dimostrativa:</a:t>
            </a:r>
            <a:r>
              <a:rPr b="0" lang="it-IT" sz="1700" strike="noStrike" u="none">
                <a:solidFill>
                  <a:schemeClr val="dk2"/>
                </a:solidFill>
                <a:effectLst/>
                <a:uFillTx/>
                <a:latin typeface="Comic Sans MS"/>
                <a:ea typeface="Open Sans"/>
              </a:rPr>
              <a:t> verifica in campo dell’adattabilità di specie/varietà animali o vegetali a diversi agroecosistemi o verifica di materie prime, materiali, macchine o loro componenti, attrezzature, costruzioni, prodotti, manufatti, al fine di validarne l’uso cui sono destinati. </a:t>
            </a:r>
            <a:r>
              <a:rPr b="1" lang="it-IT" sz="1700" strike="noStrike" u="none">
                <a:solidFill>
                  <a:schemeClr val="dk2"/>
                </a:solidFill>
                <a:effectLst/>
                <a:uFillTx/>
                <a:latin typeface="Comic Sans MS"/>
                <a:ea typeface="Open Sans"/>
              </a:rPr>
              <a:t>Le attività di collaudo si riferiscono all’inserimento dell’innovazione proposta nel contesto di riferimento.</a:t>
            </a:r>
            <a:endParaRPr b="0" lang="en-US" sz="1700" strike="noStrike" u="none">
              <a:solidFill>
                <a:schemeClr val="dk1"/>
              </a:solidFill>
              <a:effectLst/>
              <a:uFillTx/>
              <a:latin typeface="Calibri"/>
            </a:endParaRPr>
          </a:p>
          <a:p>
            <a:pPr marL="343080" indent="-343080" algn="just" defTabSz="685800">
              <a:lnSpc>
                <a:spcPct val="90000"/>
              </a:lnSpc>
              <a:spcBef>
                <a:spcPts val="601"/>
              </a:spcBef>
              <a:buClr>
                <a:srgbClr val="00b0f0"/>
              </a:buClr>
              <a:buFont typeface="Calibri"/>
              <a:buAutoNum type="arabicPeriod"/>
              <a:tabLst>
                <a:tab algn="l" pos="0"/>
              </a:tabLst>
            </a:pPr>
            <a:r>
              <a:rPr b="0" lang="it-IT" sz="1700" strike="noStrike" u="none">
                <a:solidFill>
                  <a:srgbClr val="00b0f0"/>
                </a:solidFill>
                <a:effectLst/>
                <a:uFillTx/>
                <a:latin typeface="Comic Sans MS"/>
                <a:ea typeface="Open Sans"/>
              </a:rPr>
              <a:t>e</a:t>
            </a:r>
            <a:r>
              <a:rPr b="1" lang="it-IT" sz="1700" strike="noStrike" u="none">
                <a:solidFill>
                  <a:srgbClr val="00b0f0"/>
                </a:solidFill>
                <a:effectLst/>
                <a:uFillTx/>
                <a:latin typeface="Comic Sans MS"/>
                <a:ea typeface="Open Sans"/>
              </a:rPr>
              <a:t>sercitazioni finalizzate alla divulgazione di innovazioni tecnologiche:</a:t>
            </a:r>
            <a:r>
              <a:rPr b="0" lang="it-IT" sz="1700" strike="noStrike" u="none">
                <a:solidFill>
                  <a:srgbClr val="00b0f0"/>
                </a:solidFill>
                <a:effectLst/>
                <a:uFillTx/>
                <a:latin typeface="Comic Sans MS"/>
                <a:ea typeface="Open Sans"/>
              </a:rPr>
              <a:t> </a:t>
            </a:r>
            <a:r>
              <a:rPr b="0" lang="it-IT" sz="1700" strike="noStrike" u="none">
                <a:solidFill>
                  <a:schemeClr val="dk2"/>
                </a:solidFill>
                <a:effectLst/>
                <a:uFillTx/>
                <a:latin typeface="Comic Sans MS"/>
                <a:ea typeface="Open Sans"/>
              </a:rPr>
              <a:t>attività svolte al fine di far acquisire agli agricoltori, agli addetti alle imprese e a tutti gli altri destinatari finali un addestramento/apprendimento pratico relativo all’inserimento dell’innovazione proposta nel contesto di riferimento. Le esercitazioni sono svolte presso i siti dove hanno luogo le prove in campo/operative e/o le attività di collaudo, salvo casi opportunamente motivati.</a:t>
            </a:r>
            <a:endParaRPr b="0" lang="en-US" sz="1700" strike="noStrike" u="none">
              <a:solidFill>
                <a:schemeClr val="dk1"/>
              </a:solidFill>
              <a:effectLst/>
              <a:uFillTx/>
              <a:latin typeface="Calibri"/>
            </a:endParaRPr>
          </a:p>
          <a:p>
            <a:pPr indent="0" algn="just" defTabSz="685800">
              <a:lnSpc>
                <a:spcPct val="90000"/>
              </a:lnSpc>
              <a:spcBef>
                <a:spcPts val="751"/>
              </a:spcBef>
              <a:buNone/>
              <a:tabLst>
                <a:tab algn="l" pos="0"/>
              </a:tabLst>
            </a:pPr>
            <a:r>
              <a:rPr b="0" i="1" lang="it-IT" sz="1700" strike="noStrike" u="none">
                <a:solidFill>
                  <a:schemeClr val="dk1"/>
                </a:solidFill>
                <a:effectLst/>
                <a:uFillTx/>
                <a:latin typeface="Comic Sans MS"/>
                <a:ea typeface="Open Sans"/>
              </a:rPr>
              <a:t>Il progetto deve prevedere una o più delle seguenti attività, finalizzate a presentare lo svolgimento e i risalutati ottenuti dalle attività sopra descritte ed essere a queste collegate</a:t>
            </a:r>
            <a:r>
              <a:rPr b="0" lang="it-IT" sz="1700" strike="noStrike" u="none">
                <a:solidFill>
                  <a:schemeClr val="dk2"/>
                </a:solidFill>
                <a:effectLst/>
                <a:uFillTx/>
                <a:latin typeface="Comic Sans MS"/>
                <a:ea typeface="Open Sans"/>
              </a:rPr>
              <a:t>:</a:t>
            </a:r>
            <a:endParaRPr b="0" lang="en-US" sz="1700" strike="noStrike" u="none">
              <a:solidFill>
                <a:schemeClr val="dk1"/>
              </a:solidFill>
              <a:effectLst/>
              <a:uFillTx/>
              <a:latin typeface="Calibri"/>
            </a:endParaRPr>
          </a:p>
          <a:p>
            <a:pPr indent="0" algn="just" defTabSz="685800">
              <a:lnSpc>
                <a:spcPct val="90000"/>
              </a:lnSpc>
              <a:spcBef>
                <a:spcPts val="751"/>
              </a:spcBef>
              <a:buNone/>
              <a:tabLst>
                <a:tab algn="l" pos="0"/>
              </a:tabLst>
            </a:pPr>
            <a:endParaRPr b="0" lang="en-US" sz="1700" strike="noStrike" u="none">
              <a:solidFill>
                <a:schemeClr val="dk1"/>
              </a:solidFill>
              <a:effectLst/>
              <a:uFillTx/>
              <a:latin typeface="Calibri"/>
            </a:endParaRPr>
          </a:p>
          <a:p>
            <a:pPr marL="343080" indent="-343080" algn="just" defTabSz="685800">
              <a:lnSpc>
                <a:spcPct val="90000"/>
              </a:lnSpc>
              <a:spcBef>
                <a:spcPts val="601"/>
              </a:spcBef>
              <a:buClr>
                <a:srgbClr val="00b0f0"/>
              </a:buClr>
              <a:buFont typeface="Arial"/>
              <a:buAutoNum type="alphaLcPeriod"/>
              <a:tabLst>
                <a:tab algn="l" pos="0"/>
              </a:tabLst>
            </a:pPr>
            <a:r>
              <a:rPr b="1" lang="it-IT" sz="1700" strike="noStrike" u="none">
                <a:solidFill>
                  <a:srgbClr val="00b0f0"/>
                </a:solidFill>
                <a:effectLst/>
                <a:uFillTx/>
                <a:latin typeface="Comic Sans MS"/>
                <a:ea typeface="Open Sans"/>
              </a:rPr>
              <a:t>visite:</a:t>
            </a:r>
            <a:r>
              <a:rPr b="0" lang="it-IT" sz="1700" strike="noStrike" u="none">
                <a:solidFill>
                  <a:srgbClr val="00b0f0"/>
                </a:solidFill>
                <a:effectLst/>
                <a:uFillTx/>
                <a:latin typeface="Comic Sans MS"/>
                <a:ea typeface="Open Sans"/>
              </a:rPr>
              <a:t> </a:t>
            </a:r>
            <a:r>
              <a:rPr b="0" lang="it-IT" sz="1700" strike="noStrike" u="none">
                <a:solidFill>
                  <a:schemeClr val="dk2"/>
                </a:solidFill>
                <a:effectLst/>
                <a:uFillTx/>
                <a:latin typeface="Comic Sans MS"/>
                <a:ea typeface="Open Sans"/>
              </a:rPr>
              <a:t>incontri relativi alle prove in campo, alle attività di collaudo ed esercitazioni, finalizzati alla crescita professionale degli agricoltori, degli addetti alle imprese e agli altri destinatari finali.</a:t>
            </a:r>
            <a:endParaRPr b="0" lang="en-US" sz="1700" strike="noStrike" u="none">
              <a:solidFill>
                <a:schemeClr val="dk1"/>
              </a:solidFill>
              <a:effectLst/>
              <a:uFillTx/>
              <a:latin typeface="Calibri"/>
            </a:endParaRPr>
          </a:p>
          <a:p>
            <a:pPr marL="343080" indent="-343080" algn="just" defTabSz="685800">
              <a:lnSpc>
                <a:spcPct val="90000"/>
              </a:lnSpc>
              <a:spcBef>
                <a:spcPts val="601"/>
              </a:spcBef>
              <a:buClr>
                <a:srgbClr val="00b0f0"/>
              </a:buClr>
              <a:buFont typeface="Arial"/>
              <a:buAutoNum type="alphaLcPeriod"/>
              <a:tabLst>
                <a:tab algn="l" pos="0"/>
              </a:tabLst>
            </a:pPr>
            <a:r>
              <a:rPr b="1" lang="en-US" sz="1700" strike="noStrike" u="none">
                <a:solidFill>
                  <a:srgbClr val="00b0f0"/>
                </a:solidFill>
                <a:effectLst/>
                <a:uFillTx/>
                <a:latin typeface="Comic Sans MS"/>
                <a:ea typeface="Open Sans"/>
              </a:rPr>
              <a:t>open day: </a:t>
            </a:r>
            <a:r>
              <a:rPr b="0" lang="en-US" sz="1700" strike="noStrike" u="none">
                <a:solidFill>
                  <a:schemeClr val="dk2"/>
                </a:solidFill>
                <a:effectLst/>
                <a:uFillTx/>
                <a:latin typeface="Comic Sans MS"/>
                <a:ea typeface="Open Sans"/>
              </a:rPr>
              <a:t>e</a:t>
            </a:r>
            <a:r>
              <a:rPr b="0" lang="it-IT" sz="1700" strike="noStrike" u="none">
                <a:solidFill>
                  <a:schemeClr val="dk2"/>
                </a:solidFill>
                <a:effectLst/>
                <a:uFillTx/>
                <a:latin typeface="Comic Sans MS"/>
                <a:ea typeface="Open Sans"/>
              </a:rPr>
              <a:t>venti di divulgazione in cui i siti, dove hanno luogo le prove in campo e/o le attività di collaudo e/o le esercitazioni, sono rese accessibili per la visita da parte del pubblico interessato.</a:t>
            </a:r>
            <a:endParaRPr b="0" lang="en-US" sz="1700" strike="noStrike" u="none">
              <a:solidFill>
                <a:schemeClr val="dk1"/>
              </a:solidFill>
              <a:effectLst/>
              <a:uFillTx/>
              <a:latin typeface="Calibri"/>
            </a:endParaRPr>
          </a:p>
          <a:p>
            <a:pPr marL="343080" indent="-343080" algn="just" defTabSz="685800">
              <a:lnSpc>
                <a:spcPct val="90000"/>
              </a:lnSpc>
              <a:spcBef>
                <a:spcPts val="601"/>
              </a:spcBef>
              <a:buClr>
                <a:srgbClr val="00b0f0"/>
              </a:buClr>
              <a:buFont typeface="Arial"/>
              <a:buAutoNum type="alphaLcPeriod"/>
              <a:tabLst>
                <a:tab algn="l" pos="0"/>
              </a:tabLst>
            </a:pPr>
            <a:r>
              <a:rPr b="1" lang="it-IT" sz="1700" strike="noStrike" u="none">
                <a:solidFill>
                  <a:srgbClr val="00b0f0"/>
                </a:solidFill>
                <a:effectLst/>
                <a:uFillTx/>
                <a:latin typeface="Comic Sans MS"/>
                <a:ea typeface="Open Sans"/>
              </a:rPr>
              <a:t>seminari</a:t>
            </a:r>
            <a:r>
              <a:rPr b="1" lang="en-US" sz="1700" strike="noStrike" u="none">
                <a:solidFill>
                  <a:srgbClr val="00b0f0"/>
                </a:solidFill>
                <a:effectLst/>
                <a:uFillTx/>
                <a:latin typeface="Comic Sans MS"/>
                <a:ea typeface="Open Sans"/>
              </a:rPr>
              <a:t>:</a:t>
            </a:r>
            <a:r>
              <a:rPr b="0" lang="en-US" sz="1700" strike="noStrike" u="none">
                <a:solidFill>
                  <a:srgbClr val="00b0f0"/>
                </a:solidFill>
                <a:effectLst/>
                <a:uFillTx/>
                <a:latin typeface="Comic Sans MS"/>
                <a:ea typeface="Open Sans"/>
              </a:rPr>
              <a:t> </a:t>
            </a:r>
            <a:r>
              <a:rPr b="0" lang="it-IT" sz="1700" strike="noStrike" u="none">
                <a:solidFill>
                  <a:schemeClr val="dk2"/>
                </a:solidFill>
                <a:effectLst/>
                <a:uFillTx/>
                <a:latin typeface="Comic Sans MS"/>
                <a:ea typeface="Open Sans"/>
              </a:rPr>
              <a:t>incontri in presenza di approfondimento, confronto, discussione, divulgazione rivolti a tutti i destinatari finali.</a:t>
            </a:r>
            <a:endParaRPr b="0" lang="en-US" sz="1700" strike="noStrike" u="none">
              <a:solidFill>
                <a:schemeClr val="dk1"/>
              </a:solidFill>
              <a:effectLst/>
              <a:uFillTx/>
              <a:latin typeface="Calibri"/>
            </a:endParaRPr>
          </a:p>
          <a:p>
            <a:pPr marL="343080" indent="-343080" defTabSz="685800">
              <a:lnSpc>
                <a:spcPct val="90000"/>
              </a:lnSpc>
              <a:spcBef>
                <a:spcPts val="601"/>
              </a:spcBef>
              <a:buClr>
                <a:srgbClr val="00b0f0"/>
              </a:buClr>
              <a:buFont typeface="Arial"/>
              <a:buAutoNum type="alphaLcPeriod"/>
              <a:tabLst>
                <a:tab algn="l" pos="0"/>
              </a:tabLst>
            </a:pPr>
            <a:r>
              <a:rPr b="1" lang="en-US" sz="1700" strike="noStrike" u="none">
                <a:solidFill>
                  <a:srgbClr val="00b0f0"/>
                </a:solidFill>
                <a:effectLst/>
                <a:uFillTx/>
                <a:latin typeface="Comic Sans MS"/>
                <a:ea typeface="Open Sans"/>
              </a:rPr>
              <a:t>webinar:</a:t>
            </a:r>
            <a:r>
              <a:rPr b="0" lang="en-US" sz="1700" strike="noStrike" u="none">
                <a:solidFill>
                  <a:srgbClr val="00b0f0"/>
                </a:solidFill>
                <a:effectLst/>
                <a:uFillTx/>
                <a:latin typeface="Comic Sans MS"/>
                <a:ea typeface="Open Sans"/>
              </a:rPr>
              <a:t> </a:t>
            </a:r>
            <a:r>
              <a:rPr b="0" lang="it-IT" sz="1700" strike="noStrike" u="none">
                <a:solidFill>
                  <a:schemeClr val="dk2"/>
                </a:solidFill>
                <a:effectLst/>
                <a:uFillTx/>
                <a:latin typeface="Comic Sans MS"/>
                <a:ea typeface="Open Sans"/>
              </a:rPr>
              <a:t>seminari svolti in modalità a distanza attraverso una piattaforma informatica utilizzata dal beneficiario</a:t>
            </a:r>
            <a:endParaRPr b="0" lang="en-US" sz="1700" strike="noStrike" u="none">
              <a:solidFill>
                <a:schemeClr val="dk1"/>
              </a:solidFill>
              <a:effectLst/>
              <a:uFillTx/>
              <a:latin typeface="Calibri"/>
            </a:endParaRPr>
          </a:p>
          <a:p>
            <a:pPr indent="0" defTabSz="685800">
              <a:lnSpc>
                <a:spcPct val="90000"/>
              </a:lnSpc>
              <a:spcBef>
                <a:spcPts val="751"/>
              </a:spcBef>
              <a:buNone/>
              <a:tabLst>
                <a:tab algn="l" pos="0"/>
              </a:tabLst>
            </a:pPr>
            <a:endParaRPr b="0" lang="en-US" sz="1800" strike="noStrike" u="none">
              <a:solidFill>
                <a:schemeClr val="dk1"/>
              </a:solidFill>
              <a:effectLst/>
              <a:uFillTx/>
              <a:latin typeface="Calibri"/>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 name="PlaceHolder 1"/>
          <p:cNvSpPr>
            <a:spLocks noGrp="1"/>
          </p:cNvSpPr>
          <p:nvPr>
            <p:ph/>
          </p:nvPr>
        </p:nvSpPr>
        <p:spPr>
          <a:xfrm>
            <a:off x="269280" y="1134000"/>
            <a:ext cx="8578440" cy="3340800"/>
          </a:xfrm>
          <a:prstGeom prst="rect">
            <a:avLst/>
          </a:prstGeom>
          <a:noFill/>
          <a:ln w="0">
            <a:noFill/>
          </a:ln>
        </p:spPr>
        <p:txBody>
          <a:bodyPr lIns="90000" rIns="90000" tIns="45000" bIns="45000" anchor="t">
            <a:noAutofit/>
          </a:bodyPr>
          <a:p>
            <a:pPr indent="0" defTabSz="685800">
              <a:lnSpc>
                <a:spcPct val="90000"/>
              </a:lnSpc>
              <a:spcBef>
                <a:spcPts val="751"/>
              </a:spcBef>
              <a:buNone/>
              <a:tabLst>
                <a:tab algn="l" pos="0"/>
              </a:tabLst>
            </a:pPr>
            <a:r>
              <a:rPr b="0" lang="it-IT" sz="1800" strike="noStrike" u="none">
                <a:solidFill>
                  <a:schemeClr val="dk2"/>
                </a:solidFill>
                <a:effectLst/>
                <a:uFillTx/>
                <a:latin typeface="Comic Sans MS"/>
                <a:ea typeface="Open Sans"/>
              </a:rPr>
              <a:t>Le attività dimostrative:</a:t>
            </a:r>
            <a:endParaRPr b="0" lang="en-US" sz="1800" strike="noStrike" u="none">
              <a:solidFill>
                <a:schemeClr val="dk1"/>
              </a:solidFill>
              <a:effectLst/>
              <a:uFillTx/>
              <a:latin typeface="Calibri"/>
            </a:endParaRPr>
          </a:p>
          <a:p>
            <a:pPr marL="285840" indent="-285840" defTabSz="685800">
              <a:lnSpc>
                <a:spcPct val="90000"/>
              </a:lnSpc>
              <a:spcBef>
                <a:spcPts val="751"/>
              </a:spcBef>
              <a:buClr>
                <a:srgbClr val="00b0f0"/>
              </a:buClr>
              <a:buFont typeface="Arial"/>
              <a:buChar char="-"/>
              <a:tabLst>
                <a:tab algn="l" pos="0"/>
              </a:tabLst>
            </a:pPr>
            <a:r>
              <a:rPr b="1" lang="it-IT" sz="1800" strike="noStrike" u="none">
                <a:solidFill>
                  <a:srgbClr val="00b0f0"/>
                </a:solidFill>
                <a:effectLst/>
                <a:uFillTx/>
                <a:latin typeface="Comic Sans MS"/>
                <a:ea typeface="Open Sans"/>
              </a:rPr>
              <a:t>prove in campo</a:t>
            </a:r>
            <a:r>
              <a:rPr b="0" lang="it-IT" sz="1800" strike="noStrike" u="none">
                <a:solidFill>
                  <a:schemeClr val="dk2"/>
                </a:solidFill>
                <a:effectLst/>
                <a:uFillTx/>
                <a:latin typeface="Comic Sans MS"/>
                <a:ea typeface="Open Sans"/>
              </a:rPr>
              <a:t>;</a:t>
            </a:r>
            <a:endParaRPr b="0" lang="en-US" sz="1800" strike="noStrike" u="none">
              <a:solidFill>
                <a:schemeClr val="dk1"/>
              </a:solidFill>
              <a:effectLst/>
              <a:uFillTx/>
              <a:latin typeface="Calibri"/>
            </a:endParaRPr>
          </a:p>
          <a:p>
            <a:pPr marL="285840" indent="-285840" defTabSz="685800">
              <a:lnSpc>
                <a:spcPct val="90000"/>
              </a:lnSpc>
              <a:spcBef>
                <a:spcPts val="751"/>
              </a:spcBef>
              <a:buClr>
                <a:srgbClr val="00b0f0"/>
              </a:buClr>
              <a:buFont typeface="Arial"/>
              <a:buChar char="-"/>
              <a:tabLst>
                <a:tab algn="l" pos="0"/>
              </a:tabLst>
            </a:pPr>
            <a:r>
              <a:rPr b="1" lang="it-IT" sz="1800" strike="noStrike" u="none">
                <a:solidFill>
                  <a:srgbClr val="00b0f0"/>
                </a:solidFill>
                <a:effectLst/>
                <a:uFillTx/>
                <a:latin typeface="Comic Sans MS"/>
                <a:ea typeface="Open Sans"/>
              </a:rPr>
              <a:t>attività di collaudo</a:t>
            </a:r>
            <a:r>
              <a:rPr b="0" lang="it-IT" sz="1800" strike="noStrike" u="none">
                <a:solidFill>
                  <a:schemeClr val="dk2"/>
                </a:solidFill>
                <a:effectLst/>
                <a:uFillTx/>
                <a:latin typeface="Comic Sans MS"/>
                <a:ea typeface="Open Sans"/>
              </a:rPr>
              <a:t>;</a:t>
            </a:r>
            <a:endParaRPr b="0" lang="en-US" sz="1800" strike="noStrike" u="none">
              <a:solidFill>
                <a:schemeClr val="dk1"/>
              </a:solidFill>
              <a:effectLst/>
              <a:uFillTx/>
              <a:latin typeface="Calibri"/>
            </a:endParaRPr>
          </a:p>
          <a:p>
            <a:pPr marL="285840" indent="-285840" defTabSz="685800">
              <a:lnSpc>
                <a:spcPct val="90000"/>
              </a:lnSpc>
              <a:spcBef>
                <a:spcPts val="751"/>
              </a:spcBef>
              <a:buClr>
                <a:srgbClr val="00b0f0"/>
              </a:buClr>
              <a:buFont typeface="Arial"/>
              <a:buChar char="-"/>
              <a:tabLst>
                <a:tab algn="l" pos="0"/>
              </a:tabLst>
            </a:pPr>
            <a:r>
              <a:rPr b="1" lang="it-IT" sz="1800" strike="noStrike" u="none">
                <a:solidFill>
                  <a:srgbClr val="00b0f0"/>
                </a:solidFill>
                <a:effectLst/>
                <a:uFillTx/>
                <a:latin typeface="Comic Sans MS"/>
                <a:ea typeface="Open Sans"/>
              </a:rPr>
              <a:t>esercitazioni</a:t>
            </a:r>
            <a:r>
              <a:rPr b="0" lang="it-IT" sz="1800" strike="noStrike" u="none">
                <a:solidFill>
                  <a:schemeClr val="dk2"/>
                </a:solidFill>
                <a:effectLst/>
                <a:uFillTx/>
                <a:latin typeface="Comic Sans MS"/>
                <a:ea typeface="Open Sans"/>
              </a:rPr>
              <a:t>.</a:t>
            </a:r>
            <a:endParaRPr b="0" lang="en-US" sz="1800" strike="noStrike" u="none">
              <a:solidFill>
                <a:schemeClr val="dk1"/>
              </a:solidFill>
              <a:effectLst/>
              <a:uFillTx/>
              <a:latin typeface="Calibri"/>
            </a:endParaRPr>
          </a:p>
          <a:p>
            <a:pPr indent="0" algn="just" defTabSz="685800">
              <a:lnSpc>
                <a:spcPct val="90000"/>
              </a:lnSpc>
              <a:spcBef>
                <a:spcPts val="751"/>
              </a:spcBef>
              <a:buNone/>
              <a:tabLst>
                <a:tab algn="l" pos="0"/>
              </a:tabLst>
            </a:pPr>
            <a:r>
              <a:rPr b="0" lang="it-IT" sz="1800" strike="noStrike" u="none">
                <a:solidFill>
                  <a:schemeClr val="dk2"/>
                </a:solidFill>
                <a:effectLst/>
                <a:uFillTx/>
                <a:latin typeface="Comic Sans MS"/>
                <a:ea typeface="Open Sans"/>
              </a:rPr>
              <a:t>Possono essere realizzate sia </a:t>
            </a:r>
            <a:r>
              <a:rPr b="1" lang="it-IT" sz="1800" strike="noStrike" u="none">
                <a:solidFill>
                  <a:schemeClr val="dk2"/>
                </a:solidFill>
                <a:effectLst/>
                <a:uFillTx/>
                <a:latin typeface="Comic Sans MS"/>
                <a:ea typeface="Open Sans"/>
              </a:rPr>
              <a:t>in presenza </a:t>
            </a:r>
            <a:r>
              <a:rPr b="0" lang="it-IT" sz="1800" strike="noStrike" u="none">
                <a:solidFill>
                  <a:schemeClr val="dk2"/>
                </a:solidFill>
                <a:effectLst/>
                <a:uFillTx/>
                <a:latin typeface="Comic Sans MS"/>
                <a:ea typeface="Open Sans"/>
              </a:rPr>
              <a:t>che in </a:t>
            </a:r>
            <a:r>
              <a:rPr b="1" lang="it-IT" sz="1800" strike="noStrike" u="none">
                <a:solidFill>
                  <a:schemeClr val="dk2"/>
                </a:solidFill>
                <a:effectLst/>
                <a:uFillTx/>
                <a:latin typeface="Comic Sans MS"/>
                <a:ea typeface="Open Sans"/>
              </a:rPr>
              <a:t>modalità telematica</a:t>
            </a:r>
            <a:r>
              <a:rPr b="0" lang="it-IT" sz="1800" strike="noStrike" u="none">
                <a:solidFill>
                  <a:schemeClr val="dk2"/>
                </a:solidFill>
                <a:effectLst/>
                <a:uFillTx/>
                <a:latin typeface="Comic Sans MS"/>
                <a:ea typeface="Open Sans"/>
              </a:rPr>
              <a:t>, con collegamenti diretti con gli utenti (</a:t>
            </a:r>
            <a:r>
              <a:rPr b="1" lang="it-IT" sz="1800" strike="noStrike" u="none">
                <a:solidFill>
                  <a:schemeClr val="dk2"/>
                </a:solidFill>
                <a:effectLst/>
                <a:uFillTx/>
                <a:latin typeface="Comic Sans MS"/>
                <a:ea typeface="Open Sans"/>
              </a:rPr>
              <a:t>modalità sincrona</a:t>
            </a:r>
            <a:r>
              <a:rPr b="0" lang="it-IT" sz="1800" strike="noStrike" u="none">
                <a:solidFill>
                  <a:schemeClr val="dk2"/>
                </a:solidFill>
                <a:effectLst/>
                <a:uFillTx/>
                <a:latin typeface="Comic Sans MS"/>
                <a:ea typeface="Open Sans"/>
              </a:rPr>
              <a:t>) e non attraverso registrazioni scaricabili dai destinatari in un secondo momento. </a:t>
            </a:r>
            <a:endParaRPr b="0" lang="en-US" sz="1800" strike="noStrike" u="none">
              <a:solidFill>
                <a:schemeClr val="dk1"/>
              </a:solidFill>
              <a:effectLst/>
              <a:uFillTx/>
              <a:latin typeface="Calibri"/>
            </a:endParaRPr>
          </a:p>
          <a:p>
            <a:pPr indent="0" algn="just" defTabSz="685800">
              <a:lnSpc>
                <a:spcPct val="90000"/>
              </a:lnSpc>
              <a:spcBef>
                <a:spcPts val="751"/>
              </a:spcBef>
              <a:buNone/>
              <a:tabLst>
                <a:tab algn="l" pos="0"/>
              </a:tabLst>
            </a:pPr>
            <a:endParaRPr b="0" lang="en-US" sz="1800" strike="noStrike" u="none">
              <a:solidFill>
                <a:schemeClr val="dk1"/>
              </a:solidFill>
              <a:effectLst/>
              <a:uFillTx/>
              <a:latin typeface="Calibri"/>
            </a:endParaRPr>
          </a:p>
          <a:p>
            <a:pPr indent="0" defTabSz="685800">
              <a:lnSpc>
                <a:spcPct val="90000"/>
              </a:lnSpc>
              <a:spcBef>
                <a:spcPts val="751"/>
              </a:spcBef>
              <a:buNone/>
              <a:tabLst>
                <a:tab algn="l" pos="0"/>
              </a:tabLst>
            </a:pPr>
            <a:endParaRPr b="0" lang="en-US" sz="1800" strike="noStrike" u="none">
              <a:solidFill>
                <a:schemeClr val="dk1"/>
              </a:solidFill>
              <a:effectLst/>
              <a:uFillTx/>
              <a:latin typeface="Calibri"/>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 name="PlaceHolder 1"/>
          <p:cNvSpPr>
            <a:spLocks noGrp="1"/>
          </p:cNvSpPr>
          <p:nvPr>
            <p:ph/>
          </p:nvPr>
        </p:nvSpPr>
        <p:spPr>
          <a:xfrm>
            <a:off x="82440" y="1120680"/>
            <a:ext cx="8824320" cy="4097880"/>
          </a:xfrm>
          <a:prstGeom prst="rect">
            <a:avLst/>
          </a:prstGeom>
          <a:noFill/>
          <a:ln w="0">
            <a:noFill/>
          </a:ln>
        </p:spPr>
        <p:txBody>
          <a:bodyPr lIns="90000" rIns="90000" tIns="45000" bIns="45000" anchor="t">
            <a:normAutofit fontScale="92500" lnSpcReduction="9999"/>
          </a:bodyPr>
          <a:p>
            <a:pPr indent="0" algn="just" defTabSz="685800">
              <a:lnSpc>
                <a:spcPct val="90000"/>
              </a:lnSpc>
              <a:spcBef>
                <a:spcPts val="751"/>
              </a:spcBef>
              <a:buNone/>
              <a:tabLst>
                <a:tab algn="l" pos="0"/>
              </a:tabLst>
            </a:pPr>
            <a:r>
              <a:rPr b="0" lang="it-IT" sz="1100" strike="noStrike" u="none">
                <a:solidFill>
                  <a:srgbClr val="002060"/>
                </a:solidFill>
                <a:effectLst/>
                <a:uFillTx/>
                <a:latin typeface="Comic Sans MS"/>
                <a:ea typeface="Open Sans"/>
              </a:rPr>
              <a:t>Le attività che verranno dettagliate all’interno del Progetto Dimostrativo, dovranno essere collegate a una o ad entrambe delle seguenti tematiche:</a:t>
            </a:r>
            <a:endParaRPr b="0" lang="en-US" sz="1100" strike="noStrike" u="none">
              <a:solidFill>
                <a:schemeClr val="dk1"/>
              </a:solidFill>
              <a:effectLst/>
              <a:uFillTx/>
              <a:latin typeface="Calibri"/>
            </a:endParaRPr>
          </a:p>
          <a:p>
            <a:pPr indent="0" algn="just" defTabSz="685800">
              <a:lnSpc>
                <a:spcPct val="107000"/>
              </a:lnSpc>
              <a:spcBef>
                <a:spcPts val="751"/>
              </a:spcBef>
              <a:buNone/>
              <a:tabLst>
                <a:tab algn="l" pos="0"/>
              </a:tabLst>
            </a:pPr>
            <a:r>
              <a:rPr b="1" lang="it-IT" sz="1100" strike="noStrike" u="none">
                <a:solidFill>
                  <a:srgbClr val="0070c0"/>
                </a:solidFill>
                <a:effectLst/>
                <a:uFillTx/>
                <a:latin typeface="Comic Sans MS"/>
                <a:ea typeface="Times New Roman"/>
              </a:rPr>
              <a:t>Tematica 1 - Sostenibilità Ambientale</a:t>
            </a:r>
            <a:endParaRPr b="0" lang="en-US" sz="1100" strike="noStrike" u="none">
              <a:solidFill>
                <a:schemeClr val="dk1"/>
              </a:solidFill>
              <a:effectLst/>
              <a:uFillTx/>
              <a:latin typeface="Calibri"/>
            </a:endParaRPr>
          </a:p>
          <a:p>
            <a:pPr indent="0" algn="just" defTabSz="685800">
              <a:lnSpc>
                <a:spcPct val="107000"/>
              </a:lnSpc>
              <a:spcBef>
                <a:spcPts val="751"/>
              </a:spcBef>
              <a:buNone/>
              <a:tabLst>
                <a:tab algn="l" pos="0"/>
              </a:tabLst>
            </a:pPr>
            <a:r>
              <a:rPr b="0" lang="it-IT" sz="1100" strike="noStrike" u="none">
                <a:solidFill>
                  <a:srgbClr val="002060"/>
                </a:solidFill>
                <a:effectLst/>
                <a:uFillTx/>
                <a:latin typeface="Comic Sans MS"/>
                <a:ea typeface="Times New Roman"/>
              </a:rPr>
              <a:t>- </a:t>
            </a:r>
            <a:r>
              <a:rPr b="1" lang="it-IT" sz="1100" strike="noStrike" u="none">
                <a:solidFill>
                  <a:srgbClr val="002060"/>
                </a:solidFill>
                <a:effectLst/>
                <a:uFillTx/>
                <a:latin typeface="Comic Sans MS"/>
                <a:ea typeface="Times New Roman"/>
              </a:rPr>
              <a:t>Innovazione di prodotto</a:t>
            </a:r>
            <a:r>
              <a:rPr b="0" lang="it-IT" sz="1100" strike="noStrike" u="none">
                <a:solidFill>
                  <a:srgbClr val="002060"/>
                </a:solidFill>
                <a:effectLst/>
                <a:uFillTx/>
                <a:latin typeface="Comic Sans MS"/>
                <a:ea typeface="Times New Roman"/>
              </a:rPr>
              <a:t>, adozione di </a:t>
            </a:r>
            <a:r>
              <a:rPr b="1" lang="it-IT" sz="1100" strike="noStrike" u="none">
                <a:solidFill>
                  <a:srgbClr val="002060"/>
                </a:solidFill>
                <a:effectLst/>
                <a:uFillTx/>
                <a:latin typeface="Comic Sans MS"/>
                <a:ea typeface="Times New Roman"/>
              </a:rPr>
              <a:t>nuove tecnologie </a:t>
            </a:r>
            <a:r>
              <a:rPr b="0" lang="it-IT" sz="1100" strike="noStrike" u="none">
                <a:solidFill>
                  <a:srgbClr val="002060"/>
                </a:solidFill>
                <a:effectLst/>
                <a:uFillTx/>
                <a:latin typeface="Comic Sans MS"/>
                <a:ea typeface="Times New Roman"/>
              </a:rPr>
              <a:t>per rendere </a:t>
            </a:r>
            <a:r>
              <a:rPr b="1" lang="it-IT" sz="1100" strike="noStrike" u="none">
                <a:solidFill>
                  <a:srgbClr val="002060"/>
                </a:solidFill>
                <a:effectLst/>
                <a:uFillTx/>
                <a:latin typeface="Comic Sans MS"/>
                <a:ea typeface="Times New Roman"/>
              </a:rPr>
              <a:t>l’agricoltura più sostenibile, efficiente e produttiva</a:t>
            </a:r>
            <a:r>
              <a:rPr b="0" lang="it-IT" sz="1100" strike="noStrike" u="none">
                <a:solidFill>
                  <a:srgbClr val="002060"/>
                </a:solidFill>
                <a:effectLst/>
                <a:uFillTx/>
                <a:latin typeface="Comic Sans MS"/>
                <a:ea typeface="Times New Roman"/>
              </a:rPr>
              <a:t>.</a:t>
            </a:r>
            <a:endParaRPr b="0" lang="en-US" sz="1100" strike="noStrike" u="none">
              <a:solidFill>
                <a:schemeClr val="dk1"/>
              </a:solidFill>
              <a:effectLst/>
              <a:uFillTx/>
              <a:latin typeface="Calibri"/>
            </a:endParaRPr>
          </a:p>
          <a:p>
            <a:pPr indent="0" algn="just" defTabSz="685800">
              <a:lnSpc>
                <a:spcPct val="107000"/>
              </a:lnSpc>
              <a:spcBef>
                <a:spcPts val="751"/>
              </a:spcBef>
              <a:buNone/>
              <a:tabLst>
                <a:tab algn="l" pos="0"/>
              </a:tabLst>
            </a:pPr>
            <a:r>
              <a:rPr b="0" lang="it-IT" sz="1100" strike="noStrike" u="none">
                <a:solidFill>
                  <a:srgbClr val="002060"/>
                </a:solidFill>
                <a:effectLst/>
                <a:uFillTx/>
                <a:latin typeface="Comic Sans MS"/>
                <a:ea typeface="Times New Roman"/>
              </a:rPr>
              <a:t>- Adozione di </a:t>
            </a:r>
            <a:r>
              <a:rPr b="1" lang="it-IT" sz="1100" strike="noStrike" u="none">
                <a:solidFill>
                  <a:srgbClr val="002060"/>
                </a:solidFill>
                <a:effectLst/>
                <a:uFillTx/>
                <a:latin typeface="Comic Sans MS"/>
                <a:ea typeface="Times New Roman"/>
              </a:rPr>
              <a:t>pratiche sostenibili </a:t>
            </a:r>
            <a:r>
              <a:rPr b="0" lang="it-IT" sz="1100" strike="noStrike" u="none">
                <a:solidFill>
                  <a:srgbClr val="002060"/>
                </a:solidFill>
                <a:effectLst/>
                <a:uFillTx/>
                <a:latin typeface="Comic Sans MS"/>
                <a:ea typeface="Times New Roman"/>
              </a:rPr>
              <a:t>in materia di </a:t>
            </a:r>
            <a:r>
              <a:rPr b="1" lang="it-IT" sz="1100" strike="noStrike" u="none">
                <a:solidFill>
                  <a:srgbClr val="002060"/>
                </a:solidFill>
                <a:effectLst/>
                <a:uFillTx/>
                <a:latin typeface="Comic Sans MS"/>
                <a:ea typeface="Times New Roman"/>
              </a:rPr>
              <a:t>fertilizzazione </a:t>
            </a:r>
            <a:r>
              <a:rPr b="0" lang="it-IT" sz="1100" strike="noStrike" u="none">
                <a:solidFill>
                  <a:srgbClr val="002060"/>
                </a:solidFill>
                <a:effectLst/>
                <a:uFillTx/>
                <a:latin typeface="Comic Sans MS"/>
                <a:ea typeface="Times New Roman"/>
              </a:rPr>
              <a:t>volte a </a:t>
            </a:r>
            <a:r>
              <a:rPr b="1" lang="it-IT" sz="1100" strike="noStrike" u="none">
                <a:solidFill>
                  <a:srgbClr val="002060"/>
                </a:solidFill>
                <a:effectLst/>
                <a:uFillTx/>
                <a:latin typeface="Comic Sans MS"/>
                <a:ea typeface="Times New Roman"/>
              </a:rPr>
              <a:t>ridurre l’uso dei prodotti fitosanitari</a:t>
            </a:r>
            <a:r>
              <a:rPr b="0" lang="it-IT" sz="1100" strike="noStrike" u="none">
                <a:solidFill>
                  <a:srgbClr val="002060"/>
                </a:solidFill>
                <a:effectLst/>
                <a:uFillTx/>
                <a:latin typeface="Comic Sans MS"/>
                <a:ea typeface="Times New Roman"/>
              </a:rPr>
              <a:t>, al fine di </a:t>
            </a:r>
            <a:r>
              <a:rPr b="1" lang="it-IT" sz="1100" strike="noStrike" u="none">
                <a:solidFill>
                  <a:srgbClr val="002060"/>
                </a:solidFill>
                <a:effectLst/>
                <a:uFillTx/>
                <a:latin typeface="Comic Sans MS"/>
                <a:ea typeface="Times New Roman"/>
              </a:rPr>
              <a:t>conservare e ripristinare la fertilità e qualità dei suoli</a:t>
            </a:r>
            <a:r>
              <a:rPr b="0" lang="it-IT" sz="1100" strike="noStrike" u="none">
                <a:solidFill>
                  <a:srgbClr val="002060"/>
                </a:solidFill>
                <a:effectLst/>
                <a:uFillTx/>
                <a:latin typeface="Comic Sans MS"/>
                <a:ea typeface="Times New Roman"/>
              </a:rPr>
              <a:t>.</a:t>
            </a:r>
            <a:endParaRPr b="0" lang="en-US" sz="1100" strike="noStrike" u="none">
              <a:solidFill>
                <a:schemeClr val="dk1"/>
              </a:solidFill>
              <a:effectLst/>
              <a:uFillTx/>
              <a:latin typeface="Calibri"/>
            </a:endParaRPr>
          </a:p>
          <a:p>
            <a:pPr indent="0" algn="just" defTabSz="685800">
              <a:lnSpc>
                <a:spcPct val="107000"/>
              </a:lnSpc>
              <a:spcBef>
                <a:spcPts val="751"/>
              </a:spcBef>
              <a:buNone/>
              <a:tabLst>
                <a:tab algn="l" pos="0"/>
              </a:tabLst>
            </a:pPr>
            <a:r>
              <a:rPr b="0" lang="it-IT" sz="1100" strike="noStrike" u="none">
                <a:solidFill>
                  <a:srgbClr val="002060"/>
                </a:solidFill>
                <a:effectLst/>
                <a:uFillTx/>
                <a:latin typeface="Comic Sans MS"/>
                <a:ea typeface="Times New Roman"/>
              </a:rPr>
              <a:t>- Rendere </a:t>
            </a:r>
            <a:r>
              <a:rPr b="1" lang="it-IT" sz="1100" strike="noStrike" u="none">
                <a:solidFill>
                  <a:srgbClr val="002060"/>
                </a:solidFill>
                <a:effectLst/>
                <a:uFillTx/>
                <a:latin typeface="Comic Sans MS"/>
                <a:ea typeface="Times New Roman"/>
              </a:rPr>
              <a:t>più efficiente e sostenibile l’uso delle risorse idriche </a:t>
            </a:r>
            <a:r>
              <a:rPr b="0" lang="it-IT" sz="1100" strike="noStrike" u="none">
                <a:solidFill>
                  <a:srgbClr val="002060"/>
                </a:solidFill>
                <a:effectLst/>
                <a:uFillTx/>
                <a:latin typeface="Comic Sans MS"/>
                <a:ea typeface="Times New Roman"/>
              </a:rPr>
              <a:t>nel comparto agricolo ed agroalimentare, valorizzando i </a:t>
            </a:r>
            <a:r>
              <a:rPr b="1" lang="it-IT" sz="1100" strike="noStrike" u="none">
                <a:solidFill>
                  <a:srgbClr val="002060"/>
                </a:solidFill>
                <a:effectLst/>
                <a:uFillTx/>
                <a:latin typeface="Comic Sans MS"/>
                <a:ea typeface="Times New Roman"/>
              </a:rPr>
              <a:t>sistemi irrigui innovativi,</a:t>
            </a:r>
            <a:r>
              <a:rPr b="0" lang="it-IT" sz="1100" strike="noStrike" u="none">
                <a:solidFill>
                  <a:srgbClr val="002060"/>
                </a:solidFill>
                <a:effectLst/>
                <a:uFillTx/>
                <a:latin typeface="Comic Sans MS"/>
                <a:ea typeface="Times New Roman"/>
              </a:rPr>
              <a:t> promuovendo lo stoccaggio e il riuso della risorsa anche attraverso pratiche agronomiche.</a:t>
            </a:r>
            <a:endParaRPr b="0" lang="en-US" sz="1100" strike="noStrike" u="none">
              <a:solidFill>
                <a:schemeClr val="dk1"/>
              </a:solidFill>
              <a:effectLst/>
              <a:uFillTx/>
              <a:latin typeface="Calibri"/>
            </a:endParaRPr>
          </a:p>
          <a:p>
            <a:pPr indent="0" algn="just" defTabSz="685800">
              <a:lnSpc>
                <a:spcPct val="107000"/>
              </a:lnSpc>
              <a:spcBef>
                <a:spcPts val="751"/>
              </a:spcBef>
              <a:buNone/>
              <a:tabLst>
                <a:tab algn="l" pos="0"/>
              </a:tabLst>
            </a:pPr>
            <a:r>
              <a:rPr b="0" lang="it-IT" sz="1100" strike="noStrike" u="none">
                <a:solidFill>
                  <a:srgbClr val="002060"/>
                </a:solidFill>
                <a:effectLst/>
                <a:uFillTx/>
                <a:latin typeface="Comic Sans MS"/>
                <a:ea typeface="Times New Roman"/>
              </a:rPr>
              <a:t>- Utilizzo di </a:t>
            </a:r>
            <a:r>
              <a:rPr b="1" lang="it-IT" sz="1100" strike="noStrike" u="none">
                <a:solidFill>
                  <a:srgbClr val="002060"/>
                </a:solidFill>
                <a:effectLst/>
                <a:uFillTx/>
                <a:latin typeface="Comic Sans MS"/>
                <a:ea typeface="Times New Roman"/>
              </a:rPr>
              <a:t>energia da fonti rinnovabili da prodotti e sotto-prodotti di origine agricola e zootecnica</a:t>
            </a:r>
            <a:r>
              <a:rPr b="0" lang="it-IT" sz="1100" strike="noStrike" u="none">
                <a:solidFill>
                  <a:srgbClr val="002060"/>
                </a:solidFill>
                <a:effectLst/>
                <a:uFillTx/>
                <a:latin typeface="Comic Sans MS"/>
                <a:ea typeface="Times New Roman"/>
              </a:rPr>
              <a:t>.</a:t>
            </a:r>
            <a:endParaRPr b="0" lang="en-US" sz="1100" strike="noStrike" u="none">
              <a:solidFill>
                <a:schemeClr val="dk1"/>
              </a:solidFill>
              <a:effectLst/>
              <a:uFillTx/>
              <a:latin typeface="Calibri"/>
            </a:endParaRPr>
          </a:p>
          <a:p>
            <a:pPr indent="0" algn="just" defTabSz="685800">
              <a:lnSpc>
                <a:spcPct val="107000"/>
              </a:lnSpc>
              <a:spcBef>
                <a:spcPts val="751"/>
              </a:spcBef>
              <a:buNone/>
              <a:tabLst>
                <a:tab algn="l" pos="0"/>
              </a:tabLst>
            </a:pPr>
            <a:r>
              <a:rPr b="0" lang="it-IT" sz="1100" strike="noStrike" u="none">
                <a:solidFill>
                  <a:srgbClr val="002060"/>
                </a:solidFill>
                <a:effectLst/>
                <a:uFillTx/>
                <a:latin typeface="Comic Sans MS"/>
                <a:ea typeface="Times New Roman"/>
              </a:rPr>
              <a:t>- Sostenere </a:t>
            </a:r>
            <a:r>
              <a:rPr b="1" lang="it-IT" sz="1100" strike="noStrike" u="none">
                <a:solidFill>
                  <a:srgbClr val="002060"/>
                </a:solidFill>
                <a:effectLst/>
                <a:uFillTx/>
                <a:latin typeface="Comic Sans MS"/>
                <a:ea typeface="Times New Roman"/>
              </a:rPr>
              <a:t>l’applicazione di pratiche di agricoltura biologica.</a:t>
            </a:r>
            <a:endParaRPr b="0" lang="en-US" sz="1100" strike="noStrike" u="none">
              <a:solidFill>
                <a:schemeClr val="dk1"/>
              </a:solidFill>
              <a:effectLst/>
              <a:uFillTx/>
              <a:latin typeface="Calibri"/>
            </a:endParaRPr>
          </a:p>
          <a:p>
            <a:pPr indent="0" algn="just" defTabSz="685800">
              <a:lnSpc>
                <a:spcPct val="107000"/>
              </a:lnSpc>
              <a:spcBef>
                <a:spcPts val="751"/>
              </a:spcBef>
              <a:buNone/>
              <a:tabLst>
                <a:tab algn="l" pos="0"/>
              </a:tabLst>
            </a:pPr>
            <a:r>
              <a:rPr b="0" lang="it-IT" sz="1100" strike="noStrike" u="none">
                <a:solidFill>
                  <a:srgbClr val="002060"/>
                </a:solidFill>
                <a:effectLst/>
                <a:uFillTx/>
                <a:latin typeface="Comic Sans MS"/>
                <a:ea typeface="Times New Roman"/>
              </a:rPr>
              <a:t>- Favorire </a:t>
            </a:r>
            <a:r>
              <a:rPr b="1" lang="it-IT" sz="1100" strike="noStrike" u="none">
                <a:solidFill>
                  <a:srgbClr val="002060"/>
                </a:solidFill>
                <a:effectLst/>
                <a:uFillTx/>
                <a:latin typeface="Comic Sans MS"/>
                <a:ea typeface="Times New Roman"/>
              </a:rPr>
              <a:t>l’adozione di buone pratiche per l’adattamento delle colture e degli allevamenti ai cambiamenti climatici.</a:t>
            </a:r>
            <a:endParaRPr b="0" lang="en-US" sz="1100" strike="noStrike" u="none">
              <a:solidFill>
                <a:schemeClr val="dk1"/>
              </a:solidFill>
              <a:effectLst/>
              <a:uFillTx/>
              <a:latin typeface="Calibri"/>
            </a:endParaRPr>
          </a:p>
          <a:p>
            <a:pPr indent="0" algn="just" defTabSz="685800">
              <a:lnSpc>
                <a:spcPct val="107000"/>
              </a:lnSpc>
              <a:spcBef>
                <a:spcPts val="751"/>
              </a:spcBef>
              <a:buNone/>
              <a:tabLst>
                <a:tab algn="l" pos="0"/>
              </a:tabLst>
            </a:pPr>
            <a:r>
              <a:rPr b="0" lang="it-IT" sz="1100" strike="noStrike" u="none">
                <a:solidFill>
                  <a:srgbClr val="002060"/>
                </a:solidFill>
                <a:effectLst/>
                <a:uFillTx/>
                <a:latin typeface="Comic Sans MS"/>
                <a:ea typeface="Times New Roman"/>
              </a:rPr>
              <a:t> - </a:t>
            </a:r>
            <a:r>
              <a:rPr b="1" lang="it-IT" sz="1100" strike="noStrike" u="none">
                <a:solidFill>
                  <a:srgbClr val="002060"/>
                </a:solidFill>
                <a:effectLst/>
                <a:uFillTx/>
                <a:latin typeface="Comic Sans MS"/>
                <a:ea typeface="Times New Roman"/>
              </a:rPr>
              <a:t>E altri argomenti purché rientranti nella Tematica Sostenibilità Ambientale.</a:t>
            </a:r>
            <a:endParaRPr b="0" lang="en-US" sz="1100" strike="noStrike" u="none">
              <a:solidFill>
                <a:schemeClr val="dk1"/>
              </a:solidFill>
              <a:effectLst/>
              <a:uFillTx/>
              <a:latin typeface="Calibri"/>
            </a:endParaRPr>
          </a:p>
          <a:p>
            <a:pPr indent="0" algn="just" defTabSz="685800">
              <a:lnSpc>
                <a:spcPct val="107000"/>
              </a:lnSpc>
              <a:spcBef>
                <a:spcPts val="751"/>
              </a:spcBef>
              <a:buNone/>
              <a:tabLst>
                <a:tab algn="l" pos="0"/>
              </a:tabLst>
            </a:pPr>
            <a:r>
              <a:rPr b="1" lang="it-IT" sz="1100" strike="noStrike" u="none">
                <a:solidFill>
                  <a:srgbClr val="0070c0"/>
                </a:solidFill>
                <a:effectLst/>
                <a:uFillTx/>
                <a:latin typeface="Comic Sans MS"/>
                <a:ea typeface="Times New Roman"/>
              </a:rPr>
              <a:t>Tematica 2</a:t>
            </a:r>
            <a:r>
              <a:rPr b="0" lang="it-IT" sz="1100" strike="noStrike" u="none">
                <a:solidFill>
                  <a:srgbClr val="0070c0"/>
                </a:solidFill>
                <a:effectLst/>
                <a:uFillTx/>
                <a:latin typeface="Comic Sans MS"/>
                <a:ea typeface="Times New Roman"/>
              </a:rPr>
              <a:t> </a:t>
            </a:r>
            <a:r>
              <a:rPr b="1" lang="it-IT" sz="1100" strike="noStrike" u="none">
                <a:solidFill>
                  <a:srgbClr val="0070c0"/>
                </a:solidFill>
                <a:effectLst/>
                <a:uFillTx/>
                <a:latin typeface="Comic Sans MS"/>
                <a:ea typeface="Times New Roman"/>
              </a:rPr>
              <a:t>- Zootecnia e Benessere Animale</a:t>
            </a:r>
            <a:endParaRPr b="0" lang="en-US" sz="1100" strike="noStrike" u="none">
              <a:solidFill>
                <a:schemeClr val="dk1"/>
              </a:solidFill>
              <a:effectLst/>
              <a:uFillTx/>
              <a:latin typeface="Calibri"/>
            </a:endParaRPr>
          </a:p>
          <a:p>
            <a:pPr indent="0" algn="just" defTabSz="685800">
              <a:lnSpc>
                <a:spcPct val="107000"/>
              </a:lnSpc>
              <a:spcBef>
                <a:spcPts val="751"/>
              </a:spcBef>
              <a:buNone/>
              <a:tabLst>
                <a:tab algn="l" pos="0"/>
              </a:tabLst>
            </a:pPr>
            <a:r>
              <a:rPr b="0" lang="it-IT" sz="1100" strike="noStrike" u="none">
                <a:solidFill>
                  <a:srgbClr val="002060"/>
                </a:solidFill>
                <a:effectLst/>
                <a:uFillTx/>
                <a:latin typeface="Comic Sans MS"/>
                <a:ea typeface="Times New Roman"/>
              </a:rPr>
              <a:t>- </a:t>
            </a:r>
            <a:r>
              <a:rPr b="1" lang="it-IT" sz="1100" strike="noStrike" u="none">
                <a:solidFill>
                  <a:srgbClr val="002060"/>
                </a:solidFill>
                <a:effectLst/>
                <a:uFillTx/>
                <a:latin typeface="Comic Sans MS"/>
                <a:ea typeface="Times New Roman"/>
              </a:rPr>
              <a:t>Modelli innovativi aziendali di allevamento</a:t>
            </a:r>
            <a:r>
              <a:rPr b="0" lang="it-IT" sz="1100" strike="noStrike" u="none">
                <a:solidFill>
                  <a:srgbClr val="002060"/>
                </a:solidFill>
                <a:effectLst/>
                <a:uFillTx/>
                <a:latin typeface="Comic Sans MS"/>
                <a:ea typeface="Times New Roman"/>
              </a:rPr>
              <a:t>, per la riduzione dei costi di allevamento e di alimentazione del bestiame e dell’impatto ambientale.</a:t>
            </a:r>
            <a:endParaRPr b="0" lang="en-US" sz="1100" strike="noStrike" u="none">
              <a:solidFill>
                <a:schemeClr val="dk1"/>
              </a:solidFill>
              <a:effectLst/>
              <a:uFillTx/>
              <a:latin typeface="Calibri"/>
            </a:endParaRPr>
          </a:p>
          <a:p>
            <a:pPr indent="0" algn="just" defTabSz="685800">
              <a:lnSpc>
                <a:spcPct val="107000"/>
              </a:lnSpc>
              <a:spcBef>
                <a:spcPts val="751"/>
              </a:spcBef>
              <a:buNone/>
              <a:tabLst>
                <a:tab algn="l" pos="0"/>
              </a:tabLst>
            </a:pPr>
            <a:r>
              <a:rPr b="0" lang="it-IT" sz="1100" strike="noStrike" u="none">
                <a:solidFill>
                  <a:srgbClr val="002060"/>
                </a:solidFill>
                <a:effectLst/>
                <a:uFillTx/>
                <a:latin typeface="Comic Sans MS"/>
                <a:ea typeface="Times New Roman"/>
              </a:rPr>
              <a:t>- Sostenere </a:t>
            </a:r>
            <a:r>
              <a:rPr b="1" lang="it-IT" sz="1100" strike="noStrike" u="none">
                <a:solidFill>
                  <a:srgbClr val="002060"/>
                </a:solidFill>
                <a:effectLst/>
                <a:uFillTx/>
                <a:latin typeface="Comic Sans MS"/>
                <a:ea typeface="Times New Roman"/>
              </a:rPr>
              <a:t>l’applicazione di pratiche di zootecnia biologica.</a:t>
            </a:r>
            <a:endParaRPr b="0" lang="en-US" sz="1100" strike="noStrike" u="none">
              <a:solidFill>
                <a:schemeClr val="dk1"/>
              </a:solidFill>
              <a:effectLst/>
              <a:uFillTx/>
              <a:latin typeface="Calibri"/>
            </a:endParaRPr>
          </a:p>
          <a:p>
            <a:pPr indent="0" algn="just" defTabSz="685800">
              <a:lnSpc>
                <a:spcPct val="107000"/>
              </a:lnSpc>
              <a:spcBef>
                <a:spcPts val="751"/>
              </a:spcBef>
              <a:buNone/>
              <a:tabLst>
                <a:tab algn="l" pos="0"/>
              </a:tabLst>
            </a:pPr>
            <a:r>
              <a:rPr b="0" lang="it-IT" sz="1100" strike="noStrike" u="none">
                <a:solidFill>
                  <a:srgbClr val="002060"/>
                </a:solidFill>
                <a:effectLst/>
                <a:uFillTx/>
                <a:latin typeface="Comic Sans MS"/>
                <a:ea typeface="Times New Roman"/>
              </a:rPr>
              <a:t>- </a:t>
            </a:r>
            <a:r>
              <a:rPr b="1" lang="it-IT" sz="1100" strike="noStrike" u="none">
                <a:solidFill>
                  <a:srgbClr val="002060"/>
                </a:solidFill>
                <a:effectLst/>
                <a:uFillTx/>
                <a:latin typeface="Comic Sans MS"/>
                <a:ea typeface="Times New Roman"/>
              </a:rPr>
              <a:t>Contrastare le malattie negli allevamenti e le epizoozie</a:t>
            </a:r>
            <a:r>
              <a:rPr b="0" lang="it-IT" sz="1100" strike="noStrike" u="none">
                <a:solidFill>
                  <a:srgbClr val="002060"/>
                </a:solidFill>
                <a:effectLst/>
                <a:uFillTx/>
                <a:latin typeface="Comic Sans MS"/>
                <a:ea typeface="Times New Roman"/>
              </a:rPr>
              <a:t> nel rispetto degli obiettivi sanitari nazionali ed europei.</a:t>
            </a:r>
            <a:endParaRPr b="0" lang="en-US" sz="1100" strike="noStrike" u="none">
              <a:solidFill>
                <a:schemeClr val="dk1"/>
              </a:solidFill>
              <a:effectLst/>
              <a:uFillTx/>
              <a:latin typeface="Calibri"/>
            </a:endParaRPr>
          </a:p>
          <a:p>
            <a:pPr indent="0" algn="just" defTabSz="685800">
              <a:lnSpc>
                <a:spcPct val="107000"/>
              </a:lnSpc>
              <a:spcBef>
                <a:spcPts val="751"/>
              </a:spcBef>
              <a:buNone/>
              <a:tabLst>
                <a:tab algn="l" pos="0"/>
              </a:tabLst>
            </a:pPr>
            <a:r>
              <a:rPr b="0" lang="it-IT" sz="1100" strike="noStrike" u="none">
                <a:solidFill>
                  <a:srgbClr val="002060"/>
                </a:solidFill>
                <a:effectLst/>
                <a:uFillTx/>
                <a:latin typeface="Comic Sans MS"/>
                <a:ea typeface="Times New Roman"/>
              </a:rPr>
              <a:t>- Promuovere la </a:t>
            </a:r>
            <a:r>
              <a:rPr b="1" lang="it-IT" sz="1100" strike="noStrike" u="none">
                <a:solidFill>
                  <a:srgbClr val="002060"/>
                </a:solidFill>
                <a:effectLst/>
                <a:uFillTx/>
                <a:latin typeface="Comic Sans MS"/>
                <a:ea typeface="Times New Roman"/>
              </a:rPr>
              <a:t>convivenza degli allevamenti con la fauna selvatica </a:t>
            </a:r>
            <a:r>
              <a:rPr b="0" lang="it-IT" sz="1100" strike="noStrike" u="none">
                <a:solidFill>
                  <a:srgbClr val="002060"/>
                </a:solidFill>
                <a:effectLst/>
                <a:uFillTx/>
                <a:latin typeface="Comic Sans MS"/>
                <a:ea typeface="Times New Roman"/>
              </a:rPr>
              <a:t>ed i grandi predatori.</a:t>
            </a:r>
            <a:endParaRPr b="0" lang="en-US" sz="1100" strike="noStrike" u="none">
              <a:solidFill>
                <a:schemeClr val="dk1"/>
              </a:solidFill>
              <a:effectLst/>
              <a:uFillTx/>
              <a:latin typeface="Calibri"/>
            </a:endParaRPr>
          </a:p>
          <a:p>
            <a:pPr indent="0" algn="just" defTabSz="685800">
              <a:lnSpc>
                <a:spcPct val="107000"/>
              </a:lnSpc>
              <a:spcBef>
                <a:spcPts val="751"/>
              </a:spcBef>
              <a:buNone/>
              <a:tabLst>
                <a:tab algn="l" pos="0"/>
              </a:tabLst>
            </a:pPr>
            <a:r>
              <a:rPr b="0" lang="it-IT" sz="1100" strike="noStrike" u="none">
                <a:solidFill>
                  <a:srgbClr val="002060"/>
                </a:solidFill>
                <a:effectLst/>
                <a:uFillTx/>
                <a:latin typeface="Comic Sans MS"/>
                <a:ea typeface="Times New Roman"/>
              </a:rPr>
              <a:t>- </a:t>
            </a:r>
            <a:r>
              <a:rPr b="1" lang="it-IT" sz="1100" strike="noStrike" u="none">
                <a:solidFill>
                  <a:srgbClr val="002060"/>
                </a:solidFill>
                <a:effectLst/>
                <a:uFillTx/>
                <a:latin typeface="Comic Sans MS"/>
                <a:ea typeface="Times New Roman"/>
              </a:rPr>
              <a:t>E altri argomenti purché rientranti nella Tematica Zootecnia e Benessere Animale.</a:t>
            </a:r>
            <a:endParaRPr b="0" lang="en-US" sz="1100" strike="noStrike" u="none">
              <a:solidFill>
                <a:schemeClr val="dk1"/>
              </a:solidFill>
              <a:effectLst/>
              <a:uFillTx/>
              <a:latin typeface="Calibri"/>
            </a:endParaRPr>
          </a:p>
          <a:p>
            <a:pPr indent="0" algn="just" defTabSz="685800">
              <a:lnSpc>
                <a:spcPct val="107000"/>
              </a:lnSpc>
              <a:spcBef>
                <a:spcPts val="751"/>
              </a:spcBef>
              <a:buNone/>
              <a:tabLst>
                <a:tab algn="l" pos="0"/>
              </a:tabLst>
            </a:pPr>
            <a:endParaRPr b="0" lang="en-US" sz="1000" strike="noStrike" u="none">
              <a:solidFill>
                <a:schemeClr val="dk1"/>
              </a:solidFill>
              <a:effectLst/>
              <a:uFillTx/>
              <a:latin typeface="Calibri"/>
            </a:endParaRPr>
          </a:p>
          <a:p>
            <a:pPr indent="0" algn="just" defTabSz="685800">
              <a:lnSpc>
                <a:spcPct val="90000"/>
              </a:lnSpc>
              <a:spcBef>
                <a:spcPts val="751"/>
              </a:spcBef>
              <a:buNone/>
              <a:tabLst>
                <a:tab algn="l" pos="0"/>
              </a:tabLst>
            </a:pPr>
            <a:endParaRPr b="0" lang="en-US" sz="1000" strike="noStrike" u="none">
              <a:solidFill>
                <a:schemeClr val="dk1"/>
              </a:solidFill>
              <a:effectLst/>
              <a:uFillTx/>
              <a:latin typeface="Calibri"/>
            </a:endParaRPr>
          </a:p>
        </p:txBody>
      </p:sp>
      <p:sp>
        <p:nvSpPr>
          <p:cNvPr id="26" name="PlaceHolder 2"/>
          <p:cNvSpPr>
            <a:spLocks noGrp="1"/>
          </p:cNvSpPr>
          <p:nvPr>
            <p:ph type="title"/>
          </p:nvPr>
        </p:nvSpPr>
        <p:spPr>
          <a:xfrm>
            <a:off x="295200" y="649440"/>
            <a:ext cx="8553240" cy="529920"/>
          </a:xfrm>
          <a:prstGeom prst="rect">
            <a:avLst/>
          </a:prstGeom>
          <a:noFill/>
          <a:ln w="0">
            <a:noFill/>
          </a:ln>
          <a:effectLst>
            <a:outerShdw dist="28080" dir="5400000" blurRad="44280" rotWithShape="0">
              <a:srgbClr val="000000">
                <a:alpha val="32000"/>
              </a:srgbClr>
            </a:outerShdw>
          </a:effectLst>
        </p:spPr>
        <p:txBody>
          <a:bodyPr lIns="90000" rIns="90000" tIns="45000" bIns="45000" anchor="t">
            <a:noAutofit/>
          </a:bodyPr>
          <a:p>
            <a:pPr indent="0" algn="ctr" defTabSz="685800">
              <a:lnSpc>
                <a:spcPct val="90000"/>
              </a:lnSpc>
              <a:buNone/>
            </a:pPr>
            <a:r>
              <a:rPr b="1" lang="it-IT" sz="2000" strike="noStrike" u="none">
                <a:solidFill>
                  <a:schemeClr val="dk1"/>
                </a:solidFill>
                <a:effectLst/>
                <a:uFillTx/>
                <a:latin typeface="Comic Sans MS"/>
                <a:ea typeface="Open Sans Extrabold"/>
              </a:rPr>
              <a:t>Tematiche</a:t>
            </a:r>
            <a:endParaRPr b="0" lang="en-US" sz="2000" strike="noStrike" u="none">
              <a:solidFill>
                <a:schemeClr val="dk1"/>
              </a:solidFill>
              <a:effectLst/>
              <a:uFillTx/>
              <a:latin typeface="Calibri"/>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 name="PlaceHolder 1"/>
          <p:cNvSpPr>
            <a:spLocks noGrp="1"/>
          </p:cNvSpPr>
          <p:nvPr>
            <p:ph/>
          </p:nvPr>
        </p:nvSpPr>
        <p:spPr>
          <a:xfrm>
            <a:off x="295920" y="687240"/>
            <a:ext cx="8730360" cy="2124360"/>
          </a:xfrm>
          <a:prstGeom prst="rect">
            <a:avLst/>
          </a:prstGeom>
          <a:noFill/>
          <a:ln w="0">
            <a:noFill/>
          </a:ln>
        </p:spPr>
        <p:txBody>
          <a:bodyPr lIns="90000" rIns="90000" tIns="45000" bIns="45000" anchor="t">
            <a:normAutofit fontScale="92500" lnSpcReduction="19999"/>
          </a:bodyPr>
          <a:p>
            <a:pPr indent="0" algn="ctr" defTabSz="685800">
              <a:lnSpc>
                <a:spcPct val="100000"/>
              </a:lnSpc>
              <a:spcBef>
                <a:spcPts val="751"/>
              </a:spcBef>
              <a:buNone/>
              <a:tabLst>
                <a:tab algn="l" pos="0"/>
              </a:tabLst>
            </a:pPr>
            <a:r>
              <a:rPr b="1" lang="it-IT" sz="1700" strike="noStrike" u="none">
                <a:solidFill>
                  <a:schemeClr val="dk1"/>
                </a:solidFill>
                <a:effectLst/>
                <a:uFillTx/>
                <a:latin typeface="Comic Sans MS"/>
                <a:ea typeface="Open Sans"/>
              </a:rPr>
              <a:t>Costi reali e Costi Standard</a:t>
            </a:r>
            <a:endParaRPr b="0" lang="en-US" sz="1700" strike="noStrike" u="none">
              <a:solidFill>
                <a:schemeClr val="dk1"/>
              </a:solidFill>
              <a:effectLst/>
              <a:uFillTx/>
              <a:latin typeface="Calibri"/>
            </a:endParaRPr>
          </a:p>
          <a:p>
            <a:pPr indent="0" defTabSz="685800">
              <a:lnSpc>
                <a:spcPct val="100000"/>
              </a:lnSpc>
              <a:spcBef>
                <a:spcPts val="751"/>
              </a:spcBef>
              <a:buNone/>
              <a:tabLst>
                <a:tab algn="l" pos="0"/>
              </a:tabLst>
            </a:pPr>
            <a:r>
              <a:rPr b="0" lang="it-IT" sz="1400" strike="noStrike" u="sng">
                <a:solidFill>
                  <a:schemeClr val="dk2"/>
                </a:solidFill>
                <a:effectLst/>
                <a:uFillTx/>
                <a:latin typeface="Comic Sans MS"/>
                <a:ea typeface="Open Sans"/>
              </a:rPr>
              <a:t>Per le seguenti tipologie di personale vengono utilizzati i costi standard:</a:t>
            </a:r>
            <a:endParaRPr b="0" lang="en-US" sz="1400" strike="noStrike" u="none">
              <a:solidFill>
                <a:schemeClr val="dk1"/>
              </a:solidFill>
              <a:effectLst/>
              <a:uFillTx/>
              <a:latin typeface="Calibri"/>
            </a:endParaRPr>
          </a:p>
          <a:p>
            <a:pPr indent="0" defTabSz="685800">
              <a:lnSpc>
                <a:spcPct val="100000"/>
              </a:lnSpc>
              <a:spcBef>
                <a:spcPts val="751"/>
              </a:spcBef>
              <a:buNone/>
              <a:tabLst>
                <a:tab algn="l" pos="0"/>
              </a:tabLst>
            </a:pPr>
            <a:r>
              <a:rPr b="0" lang="it-IT" sz="1400" strike="noStrike" u="none">
                <a:solidFill>
                  <a:schemeClr val="dk2"/>
                </a:solidFill>
                <a:effectLst/>
                <a:uFillTx/>
                <a:latin typeface="Comic Sans MS"/>
                <a:ea typeface="Open Sans"/>
              </a:rPr>
              <a:t>-  </a:t>
            </a:r>
            <a:r>
              <a:rPr b="1" lang="it-IT" sz="1400" strike="noStrike" u="none">
                <a:solidFill>
                  <a:schemeClr val="dk2"/>
                </a:solidFill>
                <a:effectLst/>
                <a:uFillTx/>
                <a:latin typeface="Comic Sans MS"/>
                <a:ea typeface="Open Sans"/>
              </a:rPr>
              <a:t>Personale degli enti di ricerca, imprese e altri soggetti;</a:t>
            </a:r>
            <a:endParaRPr b="0" lang="en-US" sz="1400" strike="noStrike" u="none">
              <a:solidFill>
                <a:schemeClr val="dk1"/>
              </a:solidFill>
              <a:effectLst/>
              <a:uFillTx/>
              <a:latin typeface="Calibri"/>
            </a:endParaRPr>
          </a:p>
          <a:p>
            <a:pPr marL="171360" indent="-171360" defTabSz="685800">
              <a:lnSpc>
                <a:spcPct val="100000"/>
              </a:lnSpc>
              <a:spcBef>
                <a:spcPts val="751"/>
              </a:spcBef>
              <a:buClr>
                <a:srgbClr val="203466"/>
              </a:buClr>
              <a:buFont typeface="Arial"/>
              <a:buChar char="-"/>
              <a:tabLst>
                <a:tab algn="l" pos="0"/>
              </a:tabLst>
            </a:pPr>
            <a:r>
              <a:rPr b="1" lang="it-IT" sz="1400" strike="noStrike" u="none">
                <a:solidFill>
                  <a:schemeClr val="dk2"/>
                </a:solidFill>
                <a:effectLst/>
                <a:uFillTx/>
                <a:latin typeface="Comic Sans MS"/>
                <a:ea typeface="Open Sans"/>
              </a:rPr>
              <a:t>Operaio Agricolo;</a:t>
            </a:r>
            <a:endParaRPr b="0" lang="en-US" sz="1400" strike="noStrike" u="none">
              <a:solidFill>
                <a:schemeClr val="dk1"/>
              </a:solidFill>
              <a:effectLst/>
              <a:uFillTx/>
              <a:latin typeface="Calibri"/>
            </a:endParaRPr>
          </a:p>
          <a:p>
            <a:pPr marL="171360" indent="-171360" defTabSz="685800">
              <a:lnSpc>
                <a:spcPct val="100000"/>
              </a:lnSpc>
              <a:spcBef>
                <a:spcPts val="751"/>
              </a:spcBef>
              <a:buClr>
                <a:srgbClr val="203466"/>
              </a:buClr>
              <a:buFont typeface="Arial"/>
              <a:buChar char="-"/>
              <a:tabLst>
                <a:tab algn="l" pos="0"/>
              </a:tabLst>
            </a:pPr>
            <a:r>
              <a:rPr b="1" lang="it-IT" sz="1400" strike="noStrike" u="none">
                <a:solidFill>
                  <a:schemeClr val="dk2"/>
                </a:solidFill>
                <a:effectLst/>
                <a:uFillTx/>
                <a:latin typeface="Comic Sans MS"/>
                <a:ea typeface="Open Sans"/>
              </a:rPr>
              <a:t>Imprenditore Agricolo;</a:t>
            </a:r>
            <a:endParaRPr b="0" lang="en-US" sz="1400" strike="noStrike" u="none">
              <a:solidFill>
                <a:schemeClr val="dk1"/>
              </a:solidFill>
              <a:effectLst/>
              <a:uFillTx/>
              <a:latin typeface="Calibri"/>
            </a:endParaRPr>
          </a:p>
          <a:p>
            <a:pPr marL="171360" indent="-171360" defTabSz="685800">
              <a:lnSpc>
                <a:spcPct val="100000"/>
              </a:lnSpc>
              <a:spcBef>
                <a:spcPts val="751"/>
              </a:spcBef>
              <a:buClr>
                <a:srgbClr val="203466"/>
              </a:buClr>
              <a:buFont typeface="Arial"/>
              <a:buChar char="-"/>
              <a:tabLst>
                <a:tab algn="l" pos="0"/>
              </a:tabLst>
            </a:pPr>
            <a:r>
              <a:rPr b="1" lang="it-IT" sz="1400" strike="noStrike" u="none">
                <a:solidFill>
                  <a:schemeClr val="dk2"/>
                </a:solidFill>
                <a:effectLst/>
                <a:uFillTx/>
                <a:latin typeface="Comic Sans MS"/>
                <a:ea typeface="Open Sans"/>
              </a:rPr>
              <a:t>Consulenti;</a:t>
            </a:r>
            <a:endParaRPr b="0" lang="en-US" sz="1400" strike="noStrike" u="none">
              <a:solidFill>
                <a:schemeClr val="dk1"/>
              </a:solidFill>
              <a:effectLst/>
              <a:uFillTx/>
              <a:latin typeface="Calibri"/>
            </a:endParaRPr>
          </a:p>
          <a:p>
            <a:pPr marL="171360" indent="-171360" defTabSz="685800">
              <a:lnSpc>
                <a:spcPct val="100000"/>
              </a:lnSpc>
              <a:spcBef>
                <a:spcPts val="751"/>
              </a:spcBef>
              <a:buClr>
                <a:srgbClr val="203466"/>
              </a:buClr>
              <a:buFont typeface="Arial"/>
              <a:buChar char="-"/>
              <a:tabLst>
                <a:tab algn="l" pos="0"/>
              </a:tabLst>
            </a:pPr>
            <a:r>
              <a:rPr b="1" lang="it-IT" sz="1400" strike="noStrike" u="none">
                <a:solidFill>
                  <a:schemeClr val="dk2"/>
                </a:solidFill>
                <a:effectLst/>
                <a:uFillTx/>
                <a:latin typeface="Comic Sans MS"/>
                <a:ea typeface="Open Sans"/>
              </a:rPr>
              <a:t>Comparto funzioni locali</a:t>
            </a:r>
            <a:endParaRPr b="0" lang="en-US" sz="1400" strike="noStrike" u="none">
              <a:solidFill>
                <a:schemeClr val="dk1"/>
              </a:solidFill>
              <a:effectLst/>
              <a:uFillTx/>
              <a:latin typeface="Calibri"/>
            </a:endParaRPr>
          </a:p>
          <a:p>
            <a:pPr indent="0" defTabSz="685800">
              <a:lnSpc>
                <a:spcPct val="100000"/>
              </a:lnSpc>
              <a:spcBef>
                <a:spcPts val="751"/>
              </a:spcBef>
              <a:buNone/>
              <a:tabLst>
                <a:tab algn="l" pos="0"/>
              </a:tabLst>
            </a:pPr>
            <a:r>
              <a:rPr b="1" lang="it-IT" sz="1400" strike="noStrike" u="sng">
                <a:solidFill>
                  <a:schemeClr val="dk2"/>
                </a:solidFill>
                <a:effectLst/>
                <a:uFillTx/>
                <a:latin typeface="Comic Sans MS"/>
                <a:ea typeface="Open Sans"/>
              </a:rPr>
              <a:t>Per le altre tipologia di personale di spesa sarà applicata la rendicontazione a costi reali.</a:t>
            </a:r>
            <a:endParaRPr b="0" lang="en-US" sz="1400" strike="noStrike" u="none">
              <a:solidFill>
                <a:schemeClr val="dk1"/>
              </a:solidFill>
              <a:effectLst/>
              <a:uFillTx/>
              <a:latin typeface="Calibri"/>
            </a:endParaRPr>
          </a:p>
        </p:txBody>
      </p:sp>
      <p:sp>
        <p:nvSpPr>
          <p:cNvPr id="28" name="Segnaposto testo 1"/>
          <p:cNvSpPr/>
          <p:nvPr/>
        </p:nvSpPr>
        <p:spPr>
          <a:xfrm>
            <a:off x="295920" y="2914920"/>
            <a:ext cx="8730360" cy="2075040"/>
          </a:xfrm>
          <a:prstGeom prst="rect">
            <a:avLst/>
          </a:prstGeom>
          <a:noFill/>
          <a:ln w="0">
            <a:noFill/>
          </a:ln>
        </p:spPr>
        <p:style>
          <a:lnRef idx="0"/>
          <a:fillRef idx="0"/>
          <a:effectRef idx="0"/>
          <a:fontRef idx="minor"/>
        </p:style>
        <p:txBody>
          <a:bodyPr lIns="90000" rIns="90000" tIns="45000" bIns="45000" anchor="t">
            <a:normAutofit fontScale="32500" lnSpcReduction="19999"/>
          </a:bodyPr>
          <a:p>
            <a:pPr algn="ctr" defTabSz="685800">
              <a:lnSpc>
                <a:spcPct val="90000"/>
              </a:lnSpc>
              <a:spcBef>
                <a:spcPts val="751"/>
              </a:spcBef>
              <a:tabLst>
                <a:tab algn="l" pos="0"/>
              </a:tabLst>
            </a:pPr>
            <a:r>
              <a:rPr b="1" lang="it-IT" sz="4900" strike="noStrike" u="none">
                <a:solidFill>
                  <a:schemeClr val="dk1"/>
                </a:solidFill>
                <a:effectLst/>
                <a:uFillTx/>
                <a:latin typeface="Comic Sans MS"/>
                <a:ea typeface="Open Sans"/>
              </a:rPr>
              <a:t>Spese Ammissibili</a:t>
            </a:r>
            <a:r>
              <a:rPr b="1" lang="it-IT" sz="4900" strike="noStrike" u="none">
                <a:solidFill>
                  <a:schemeClr val="dk2"/>
                </a:solidFill>
                <a:effectLst/>
                <a:uFillTx/>
                <a:latin typeface="Comic Sans MS"/>
                <a:ea typeface="Open Sans"/>
              </a:rPr>
              <a:t> </a:t>
            </a:r>
            <a:endParaRPr b="0" lang="it-IT" sz="4900" strike="noStrike" u="none">
              <a:solidFill>
                <a:srgbClr val="000000"/>
              </a:solidFill>
              <a:effectLst/>
              <a:uFillTx/>
              <a:latin typeface="Arial"/>
            </a:endParaRPr>
          </a:p>
          <a:p>
            <a:pPr defTabSz="685800">
              <a:lnSpc>
                <a:spcPct val="90000"/>
              </a:lnSpc>
              <a:spcBef>
                <a:spcPts val="751"/>
              </a:spcBef>
              <a:tabLst>
                <a:tab algn="l" pos="0"/>
              </a:tabLst>
            </a:pPr>
            <a:endParaRPr b="0" lang="it-IT" sz="1200" strike="noStrike" u="none">
              <a:solidFill>
                <a:srgbClr val="000000"/>
              </a:solidFill>
              <a:effectLst/>
              <a:uFillTx/>
              <a:latin typeface="Arial"/>
            </a:endParaRPr>
          </a:p>
          <a:p>
            <a:pPr marL="571680" indent="-571680" defTabSz="685800">
              <a:lnSpc>
                <a:spcPct val="100000"/>
              </a:lnSpc>
              <a:spcBef>
                <a:spcPts val="751"/>
              </a:spcBef>
              <a:buClr>
                <a:srgbClr val="203466"/>
              </a:buClr>
              <a:buFont typeface="Arial"/>
              <a:buChar char="-"/>
              <a:tabLst>
                <a:tab algn="l" pos="0"/>
              </a:tabLst>
            </a:pPr>
            <a:r>
              <a:rPr b="1" lang="it-IT" sz="4000" strike="noStrike" u="none">
                <a:solidFill>
                  <a:schemeClr val="dk2"/>
                </a:solidFill>
                <a:effectLst/>
                <a:uFillTx/>
                <a:latin typeface="Comic Sans MS"/>
                <a:ea typeface="Open Sans"/>
              </a:rPr>
              <a:t>Personale dipendente e non dipendente;</a:t>
            </a:r>
            <a:endParaRPr b="0" lang="it-IT" sz="4000" strike="noStrike" u="none">
              <a:solidFill>
                <a:srgbClr val="000000"/>
              </a:solidFill>
              <a:effectLst/>
              <a:uFillTx/>
              <a:latin typeface="Arial"/>
            </a:endParaRPr>
          </a:p>
          <a:p>
            <a:pPr marL="571680" indent="-571680" defTabSz="685800">
              <a:lnSpc>
                <a:spcPct val="100000"/>
              </a:lnSpc>
              <a:spcBef>
                <a:spcPts val="751"/>
              </a:spcBef>
              <a:buClr>
                <a:srgbClr val="203466"/>
              </a:buClr>
              <a:buFont typeface="Arial"/>
              <a:buChar char="-"/>
              <a:tabLst>
                <a:tab algn="l" pos="0"/>
              </a:tabLst>
            </a:pPr>
            <a:r>
              <a:rPr b="1" lang="it-IT" sz="4000" strike="noStrike" u="none">
                <a:solidFill>
                  <a:schemeClr val="dk2"/>
                </a:solidFill>
                <a:effectLst/>
                <a:uFillTx/>
                <a:latin typeface="Comic Sans MS"/>
                <a:ea typeface="Open Sans"/>
              </a:rPr>
              <a:t>Missioni e Trasferte;</a:t>
            </a:r>
            <a:endParaRPr b="0" lang="it-IT" sz="4000" strike="noStrike" u="none">
              <a:solidFill>
                <a:srgbClr val="000000"/>
              </a:solidFill>
              <a:effectLst/>
              <a:uFillTx/>
              <a:latin typeface="Arial"/>
            </a:endParaRPr>
          </a:p>
          <a:p>
            <a:pPr marL="571680" indent="-571680" defTabSz="685800">
              <a:lnSpc>
                <a:spcPct val="100000"/>
              </a:lnSpc>
              <a:spcBef>
                <a:spcPts val="751"/>
              </a:spcBef>
              <a:buClr>
                <a:srgbClr val="203466"/>
              </a:buClr>
              <a:buFont typeface="Arial"/>
              <a:buChar char="-"/>
              <a:tabLst>
                <a:tab algn="l" pos="0"/>
              </a:tabLst>
            </a:pPr>
            <a:r>
              <a:rPr b="1" lang="it-IT" sz="4000" strike="noStrike" u="none">
                <a:solidFill>
                  <a:schemeClr val="dk2"/>
                </a:solidFill>
                <a:effectLst/>
                <a:uFillTx/>
                <a:latin typeface="Comic Sans MS"/>
                <a:ea typeface="Open Sans"/>
              </a:rPr>
              <a:t>Materiale di consumo noleggi;</a:t>
            </a:r>
            <a:endParaRPr b="0" lang="it-IT" sz="4000" strike="noStrike" u="none">
              <a:solidFill>
                <a:srgbClr val="000000"/>
              </a:solidFill>
              <a:effectLst/>
              <a:uFillTx/>
              <a:latin typeface="Arial"/>
            </a:endParaRPr>
          </a:p>
          <a:p>
            <a:pPr marL="571680" indent="-571680" defTabSz="685800">
              <a:lnSpc>
                <a:spcPct val="100000"/>
              </a:lnSpc>
              <a:spcBef>
                <a:spcPts val="751"/>
              </a:spcBef>
              <a:buClr>
                <a:srgbClr val="203466"/>
              </a:buClr>
              <a:buFont typeface="Arial"/>
              <a:buChar char="-"/>
              <a:tabLst>
                <a:tab algn="l" pos="0"/>
              </a:tabLst>
            </a:pPr>
            <a:r>
              <a:rPr b="1" lang="it-IT" sz="4000" strike="noStrike" u="none">
                <a:solidFill>
                  <a:schemeClr val="dk2"/>
                </a:solidFill>
                <a:effectLst/>
                <a:uFillTx/>
                <a:latin typeface="Comic Sans MS"/>
                <a:ea typeface="Open Sans"/>
              </a:rPr>
              <a:t>Investimenti Immateriali;</a:t>
            </a:r>
            <a:endParaRPr b="0" lang="it-IT" sz="4000" strike="noStrike" u="none">
              <a:solidFill>
                <a:srgbClr val="000000"/>
              </a:solidFill>
              <a:effectLst/>
              <a:uFillTx/>
              <a:latin typeface="Arial"/>
            </a:endParaRPr>
          </a:p>
          <a:p>
            <a:pPr marL="571680" indent="-571680" defTabSz="685800">
              <a:lnSpc>
                <a:spcPct val="100000"/>
              </a:lnSpc>
              <a:spcBef>
                <a:spcPts val="751"/>
              </a:spcBef>
              <a:buClr>
                <a:srgbClr val="203466"/>
              </a:buClr>
              <a:buFont typeface="Arial"/>
              <a:buChar char="-"/>
              <a:tabLst>
                <a:tab algn="l" pos="0"/>
              </a:tabLst>
            </a:pPr>
            <a:r>
              <a:rPr b="1" lang="it-IT" sz="4000" strike="noStrike" u="none">
                <a:solidFill>
                  <a:schemeClr val="dk2"/>
                </a:solidFill>
                <a:effectLst/>
                <a:uFillTx/>
                <a:latin typeface="Comic Sans MS"/>
                <a:ea typeface="Open Sans"/>
              </a:rPr>
              <a:t>Spese generali;</a:t>
            </a:r>
            <a:endParaRPr b="0" lang="it-IT" sz="4000" strike="noStrike" u="none">
              <a:solidFill>
                <a:srgbClr val="000000"/>
              </a:solidFill>
              <a:effectLst/>
              <a:uFillTx/>
              <a:latin typeface="Arial"/>
            </a:endParaRPr>
          </a:p>
          <a:p>
            <a:pPr marL="571680" indent="-571680" defTabSz="685800">
              <a:lnSpc>
                <a:spcPct val="100000"/>
              </a:lnSpc>
              <a:spcBef>
                <a:spcPts val="751"/>
              </a:spcBef>
              <a:buClr>
                <a:srgbClr val="203466"/>
              </a:buClr>
              <a:buFont typeface="Arial"/>
              <a:buChar char="-"/>
              <a:tabLst>
                <a:tab algn="l" pos="0"/>
              </a:tabLst>
            </a:pPr>
            <a:r>
              <a:rPr b="1" lang="it-IT" sz="4000" strike="noStrike" u="none">
                <a:solidFill>
                  <a:schemeClr val="dk2"/>
                </a:solidFill>
                <a:effectLst/>
                <a:uFillTx/>
                <a:latin typeface="Comic Sans MS"/>
                <a:ea typeface="Open Sans"/>
              </a:rPr>
              <a:t>Costi Indiretti: tasso forfettario del 7% dei costi diretti ammessi.</a:t>
            </a:r>
            <a:endParaRPr b="0" lang="it-IT" sz="4000" strike="noStrike" u="none">
              <a:solidFill>
                <a:srgbClr val="000000"/>
              </a:solidFill>
              <a:effectLst/>
              <a:uFillTx/>
              <a:latin typeface="Arial"/>
            </a:endParaRPr>
          </a:p>
          <a:p>
            <a:pPr defTabSz="685800">
              <a:lnSpc>
                <a:spcPct val="100000"/>
              </a:lnSpc>
              <a:spcBef>
                <a:spcPts val="751"/>
              </a:spcBef>
              <a:tabLst>
                <a:tab algn="l" pos="0"/>
              </a:tabLst>
            </a:pPr>
            <a:endParaRPr b="0" lang="it-IT" sz="4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Sviluppo Rurale">
  <a:themeElements>
    <a:clrScheme name="Sviluppo Rurale">
      <a:dk1>
        <a:srgbClr val="83ba36"/>
      </a:dk1>
      <a:lt1>
        <a:srgbClr val="fefffe"/>
      </a:lt1>
      <a:dk2>
        <a:srgbClr val="203466"/>
      </a:dk2>
      <a:lt2>
        <a:srgbClr val="fefffe"/>
      </a:lt2>
      <a:accent1>
        <a:srgbClr val="1f3366"/>
      </a:accent1>
      <a:accent2>
        <a:srgbClr val="84bc36"/>
      </a:accent2>
      <a:accent3>
        <a:srgbClr val="ecf5e0"/>
      </a:accent3>
      <a:accent4>
        <a:srgbClr val="ffc000"/>
      </a:accent4>
      <a:accent5>
        <a:srgbClr val="1f3365"/>
      </a:accent5>
      <a:accent6>
        <a:srgbClr val="70ad47"/>
      </a:accent6>
      <a:hlink>
        <a:srgbClr val="0563c1"/>
      </a:hlink>
      <a:folHlink>
        <a:srgbClr val="954f72"/>
      </a:folHlink>
    </a:clrScheme>
    <a:fontScheme name="Calibri">
      <a:majorFont>
        <a:latin typeface="Calibri" panose="020F05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Intervento_SRH03</Template>
  <TotalTime>2559</TotalTime>
  <Application>LibreOffice/25.2.7.2$Windows_X86_64 LibreOffice_project/5cbfd1ab6520636bb5f7b99185aa69bd7456825d</Application>
  <AppVersion>15.0000</AppVersion>
  <Words>2673</Words>
  <Paragraphs>308</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2024-01-31T09:33:32Z</dcterms:created>
  <dc:creator>GB20670</dc:creator>
  <dc:description/>
  <dc:language>it-IT</dc:language>
  <cp:lastModifiedBy>GB20670</cp:lastModifiedBy>
  <cp:lastPrinted>2025-07-10T14:00:18Z</cp:lastPrinted>
  <dcterms:modified xsi:type="dcterms:W3CDTF">2026-01-30T10:34:20Z</dcterms:modified>
  <cp:revision>115</cp:revision>
  <dc:subject/>
  <dc:title>SCHEDA INTERVENTO SRH03  «Formazione degli imprenditori agricoli, degli addetti alle imprese operanti nei settori agricoltura, zootecnia, industrie alimentari e degli altri soggetti privati e pubblici funzionali allo sviluppo delle aree rurali» Bando annualità 2024</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Presentazione su schermo (16:9)</vt:lpwstr>
  </property>
  <property fmtid="{D5CDD505-2E9C-101B-9397-08002B2CF9AE}" pid="3" name="Slides">
    <vt:i4>19</vt:i4>
  </property>
</Properties>
</file>