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4.xml" ContentType="application/vnd.openxmlformats-officedocument.theme+xml"/>
  <Override PartName="/ppt/notesSlides/notesSlide9.xml" ContentType="application/vnd.openxmlformats-officedocument.presentationml.notesSlide+xml"/>
  <Override PartName="/ppt/notesSlides/notesSlide19.xml" ContentType="application/vnd.openxmlformats-officedocument.presentationml.notesSlide+xml"/>
  <Override PartName="/ppt/notesSlides/_rels/notesSlide9.xml.rels" ContentType="application/vnd.openxmlformats-package.relationships+xml"/>
  <Override PartName="/ppt/notesSlides/_rels/notesSlide19.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media/image1.jpeg" ContentType="image/jpeg"/>
  <Override PartName="/ppt/media/image2.png" ContentType="image/png"/>
  <Override PartName="/ppt/media/image3.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5143500"/>
  <p:notesSz cx="6858000" cy="9872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1010" strike="noStrike" u="none">
                <a:solidFill>
                  <a:schemeClr val="dk1"/>
                </a:solidFill>
                <a:effectLst/>
                <a:uFillTx/>
                <a:latin typeface="Calibri"/>
              </a:rPr>
              <a:t>Fai clic per spostare la diapositiva</a:t>
            </a:r>
            <a:endParaRPr b="0" lang="en-US" sz="1010" strike="noStrike" u="none">
              <a:solidFill>
                <a:schemeClr val="dk1"/>
              </a:solidFill>
              <a:effectLst/>
              <a:uFillTx/>
              <a:latin typeface="Calibri"/>
            </a:endParaRPr>
          </a:p>
        </p:txBody>
      </p:sp>
      <p:sp>
        <p:nvSpPr>
          <p:cNvPr id="13"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it-IT" sz="2000" strike="noStrike" u="none">
                <a:solidFill>
                  <a:srgbClr val="000000"/>
                </a:solidFill>
                <a:effectLst/>
                <a:uFillTx/>
                <a:latin typeface="Arial"/>
              </a:rPr>
              <a:t>Fai clic per modificare il formato delle note</a:t>
            </a:r>
            <a:endParaRPr b="0" lang="it-IT" sz="2000" strike="noStrike" u="none">
              <a:solidFill>
                <a:srgbClr val="000000"/>
              </a:solidFill>
              <a:effectLst/>
              <a:uFillTx/>
              <a:latin typeface="Arial"/>
            </a:endParaRPr>
          </a:p>
        </p:txBody>
      </p:sp>
      <p:sp>
        <p:nvSpPr>
          <p:cNvPr id="14"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it-IT" sz="1400" strike="noStrike" u="none">
                <a:solidFill>
                  <a:srgbClr val="000000"/>
                </a:solidFill>
                <a:effectLst/>
                <a:uFillTx/>
                <a:latin typeface="Times New Roman"/>
              </a:rPr>
              <a:t>&lt;intestazione&gt;</a:t>
            </a:r>
            <a:endParaRPr b="0" lang="it-IT" sz="1400" strike="noStrike" u="none">
              <a:solidFill>
                <a:srgbClr val="000000"/>
              </a:solidFill>
              <a:effectLst/>
              <a:uFillTx/>
              <a:latin typeface="Times New Roman"/>
            </a:endParaRPr>
          </a:p>
        </p:txBody>
      </p:sp>
      <p:sp>
        <p:nvSpPr>
          <p:cNvPr id="15"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it-IT" sz="1400" strike="noStrike" u="none">
                <a:solidFill>
                  <a:srgbClr val="000000"/>
                </a:solidFill>
                <a:effectLst/>
                <a:uFillTx/>
                <a:latin typeface="Times New Roman"/>
              </a:defRPr>
            </a:lvl1pPr>
          </a:lstStyle>
          <a:p>
            <a:pPr indent="0" algn="r">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
        <p:nvSpPr>
          <p:cNvPr id="16"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7"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it-IT" sz="1400" strike="noStrike" u="none">
                <a:solidFill>
                  <a:srgbClr val="000000"/>
                </a:solidFill>
                <a:effectLst/>
                <a:uFillTx/>
                <a:latin typeface="Times New Roman"/>
              </a:defRPr>
            </a:lvl1pPr>
          </a:lstStyle>
          <a:p>
            <a:pPr indent="0" algn="r">
              <a:buNone/>
            </a:pPr>
            <a:fld id="{71953F56-378C-4BBF-B580-8F1F270A5588}" type="slidenum">
              <a:rPr b="0" lang="it-IT" sz="1400" strike="noStrike" u="none">
                <a:solidFill>
                  <a:srgbClr val="000000"/>
                </a:solidFill>
                <a:effectLst/>
                <a:uFillTx/>
                <a:latin typeface="Times New Roman"/>
              </a:rPr>
              <a:t>&lt;numero&gt;</a:t>
            </a:fld>
            <a:endParaRPr b="0" lang="it-IT"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sldImg"/>
          </p:nvPr>
        </p:nvSpPr>
        <p:spPr>
          <a:xfrm>
            <a:off x="468360" y="1233360"/>
            <a:ext cx="5920920" cy="3331800"/>
          </a:xfrm>
          <a:prstGeom prst="rect">
            <a:avLst/>
          </a:prstGeom>
          <a:ln w="0">
            <a:noFill/>
          </a:ln>
        </p:spPr>
      </p:sp>
      <p:sp>
        <p:nvSpPr>
          <p:cNvPr id="57" name="PlaceHolder 2"/>
          <p:cNvSpPr>
            <a:spLocks noGrp="1"/>
          </p:cNvSpPr>
          <p:nvPr>
            <p:ph type="body"/>
          </p:nvPr>
        </p:nvSpPr>
        <p:spPr>
          <a:xfrm>
            <a:off x="685800" y="4751280"/>
            <a:ext cx="5486040" cy="3887280"/>
          </a:xfrm>
          <a:prstGeom prst="rect">
            <a:avLst/>
          </a:prstGeom>
          <a:noFill/>
          <a:ln w="0">
            <a:noFill/>
          </a:ln>
        </p:spPr>
        <p:txBody>
          <a:bodyPr lIns="91440" rIns="91440" tIns="45720" bIns="45720" anchor="t">
            <a:noAutofit/>
          </a:bodyPr>
          <a:p>
            <a:pPr indent="0">
              <a:buNone/>
            </a:pPr>
            <a:endParaRPr b="0" lang="it-IT" sz="1800" strike="noStrike" u="none">
              <a:solidFill>
                <a:srgbClr val="000000"/>
              </a:solidFill>
              <a:effectLst/>
              <a:uFillTx/>
              <a:latin typeface="Arial"/>
            </a:endParaRPr>
          </a:p>
        </p:txBody>
      </p:sp>
      <p:sp>
        <p:nvSpPr>
          <p:cNvPr id="58" name="PlaceHolder 3"/>
          <p:cNvSpPr>
            <a:spLocks noGrp="1"/>
          </p:cNvSpPr>
          <p:nvPr>
            <p:ph type="sldNum" idx="5"/>
          </p:nvPr>
        </p:nvSpPr>
        <p:spPr>
          <a:xfrm>
            <a:off x="3884760" y="9377280"/>
            <a:ext cx="2971440" cy="495000"/>
          </a:xfrm>
          <a:prstGeom prst="rect">
            <a:avLst/>
          </a:prstGeom>
          <a:noFill/>
          <a:ln w="0">
            <a:noFill/>
          </a:ln>
        </p:spPr>
        <p:txBody>
          <a:bodyPr lIns="91440" rIns="91440" tIns="45720" bIns="45720" anchor="b">
            <a:noAutofit/>
          </a:bodyPr>
          <a:lstStyle>
            <a:lvl1pPr indent="0" algn="r">
              <a:lnSpc>
                <a:spcPct val="100000"/>
              </a:lnSpc>
              <a:buNone/>
              <a:defRPr b="0" lang="it-IT" sz="1200" strike="noStrike" u="none">
                <a:solidFill>
                  <a:srgbClr val="000000"/>
                </a:solidFill>
                <a:effectLst/>
                <a:uFillTx/>
                <a:latin typeface="Times New Roman"/>
              </a:defRPr>
            </a:lvl1pPr>
          </a:lstStyle>
          <a:p>
            <a:pPr indent="0" algn="r">
              <a:lnSpc>
                <a:spcPct val="100000"/>
              </a:lnSpc>
              <a:buNone/>
            </a:pPr>
            <a:fld id="{490DF6C8-9F30-49F2-864D-20F1799AC17B}" type="slidenum">
              <a:rPr b="0" lang="it-IT" sz="1200" strike="noStrike" u="none">
                <a:solidFill>
                  <a:srgbClr val="000000"/>
                </a:solidFill>
                <a:effectLst/>
                <a:uFillTx/>
                <a:latin typeface="Times New Roman"/>
              </a:rPr>
              <a:t>&lt;numero&gt;</a:t>
            </a:fld>
            <a:endParaRPr b="0" lang="it-IT"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sldImg"/>
          </p:nvPr>
        </p:nvSpPr>
        <p:spPr>
          <a:xfrm>
            <a:off x="468360" y="1233360"/>
            <a:ext cx="5920920" cy="3331800"/>
          </a:xfrm>
          <a:prstGeom prst="rect">
            <a:avLst/>
          </a:prstGeom>
          <a:ln w="0">
            <a:noFill/>
          </a:ln>
        </p:spPr>
      </p:sp>
      <p:sp>
        <p:nvSpPr>
          <p:cNvPr id="54" name="PlaceHolder 2"/>
          <p:cNvSpPr>
            <a:spLocks noGrp="1"/>
          </p:cNvSpPr>
          <p:nvPr>
            <p:ph type="body"/>
          </p:nvPr>
        </p:nvSpPr>
        <p:spPr>
          <a:xfrm>
            <a:off x="685800" y="4751280"/>
            <a:ext cx="5486040" cy="3887280"/>
          </a:xfrm>
          <a:prstGeom prst="rect">
            <a:avLst/>
          </a:prstGeom>
          <a:noFill/>
          <a:ln w="0">
            <a:noFill/>
          </a:ln>
        </p:spPr>
        <p:txBody>
          <a:bodyPr lIns="91440" rIns="91440" tIns="45720" bIns="45720" anchor="t">
            <a:noAutofit/>
          </a:bodyPr>
          <a:p>
            <a:pPr indent="0">
              <a:buNone/>
            </a:pPr>
            <a:endParaRPr b="0" lang="it-IT" sz="1800" strike="noStrike" u="none">
              <a:solidFill>
                <a:srgbClr val="000000"/>
              </a:solidFill>
              <a:effectLst/>
              <a:uFillTx/>
              <a:latin typeface="Arial"/>
            </a:endParaRPr>
          </a:p>
        </p:txBody>
      </p:sp>
      <p:sp>
        <p:nvSpPr>
          <p:cNvPr id="55" name="PlaceHolder 3"/>
          <p:cNvSpPr>
            <a:spLocks noGrp="1"/>
          </p:cNvSpPr>
          <p:nvPr>
            <p:ph type="sldNum" idx="4"/>
          </p:nvPr>
        </p:nvSpPr>
        <p:spPr>
          <a:xfrm>
            <a:off x="3884760" y="9377280"/>
            <a:ext cx="2971440" cy="495000"/>
          </a:xfrm>
          <a:prstGeom prst="rect">
            <a:avLst/>
          </a:prstGeom>
          <a:noFill/>
          <a:ln w="0">
            <a:noFill/>
          </a:ln>
        </p:spPr>
        <p:txBody>
          <a:bodyPr lIns="91440" rIns="91440" tIns="45720" bIns="45720" anchor="b">
            <a:noAutofit/>
          </a:bodyPr>
          <a:lstStyle>
            <a:lvl1pPr indent="0" algn="r">
              <a:lnSpc>
                <a:spcPct val="100000"/>
              </a:lnSpc>
              <a:buNone/>
              <a:defRPr b="0" lang="it-IT" sz="1200" strike="noStrike" u="none">
                <a:solidFill>
                  <a:srgbClr val="000000"/>
                </a:solidFill>
                <a:effectLst/>
                <a:uFillTx/>
                <a:latin typeface="Times New Roman"/>
              </a:defRPr>
            </a:lvl1pPr>
          </a:lstStyle>
          <a:p>
            <a:pPr indent="0" algn="r">
              <a:lnSpc>
                <a:spcPct val="100000"/>
              </a:lnSpc>
              <a:buNone/>
            </a:pPr>
            <a:fld id="{A37BB703-9575-45C7-82DD-222ED627D04F}" type="slidenum">
              <a:rPr b="0" lang="it-IT" sz="1200" strike="noStrike" u="none">
                <a:solidFill>
                  <a:srgbClr val="000000"/>
                </a:solidFill>
                <a:effectLst/>
                <a:uFillTx/>
                <a:latin typeface="Times New Roman"/>
              </a:rPr>
              <a:t>&lt;numero&gt;</a:t>
            </a:fld>
            <a:endParaRPr b="0" lang="it-IT"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2.png"/><Relationship Id="rId4"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iapositiva titolo">
    <p:bg>
      <p:bgPr>
        <a:blipFill rotWithShape="0">
          <a:blip r:embed="rId2"/>
          <a:stretch/>
        </a:blipFill>
      </p:bgPr>
    </p:bg>
    <p:spTree>
      <p:nvGrpSpPr>
        <p:cNvPr id="1" name=""/>
        <p:cNvGrpSpPr/>
        <p:nvPr/>
      </p:nvGrpSpPr>
      <p:grpSpPr>
        <a:xfrm>
          <a:off x="0" y="0"/>
          <a:ext cx="0" cy="0"/>
          <a:chOff x="0" y="0"/>
          <a:chExt cx="0" cy="0"/>
        </a:xfrm>
      </p:grpSpPr>
      <p:pic>
        <p:nvPicPr>
          <p:cNvPr id="0" name="Immagine 20" descr=""/>
          <p:cNvPicPr/>
          <p:nvPr/>
        </p:nvPicPr>
        <p:blipFill>
          <a:blip r:embed="rId3"/>
          <a:stretch/>
        </p:blipFill>
        <p:spPr>
          <a:xfrm>
            <a:off x="7200" y="1080"/>
            <a:ext cx="9128880" cy="854640"/>
          </a:xfrm>
          <a:prstGeom prst="rect">
            <a:avLst/>
          </a:prstGeom>
          <a:noFill/>
          <a:ln w="0">
            <a:noFill/>
          </a:ln>
        </p:spPr>
      </p:pic>
      <p:pic>
        <p:nvPicPr>
          <p:cNvPr id="1" name="Immagine 20" descr=""/>
          <p:cNvPicPr/>
          <p:nvPr/>
        </p:nvPicPr>
        <p:blipFill>
          <a:blip r:embed="rId4"/>
          <a:stretch/>
        </p:blipFill>
        <p:spPr>
          <a:xfrm>
            <a:off x="7200" y="1080"/>
            <a:ext cx="9128880" cy="854640"/>
          </a:xfrm>
          <a:prstGeom prst="rect">
            <a:avLst/>
          </a:prstGeom>
          <a:noFill/>
          <a:ln w="0">
            <a:noFill/>
          </a:ln>
        </p:spPr>
      </p:pic>
      <p:sp>
        <p:nvSpPr>
          <p:cNvPr id="2" name="PlaceHolder 1"/>
          <p:cNvSpPr>
            <a:spLocks noGrp="1"/>
          </p:cNvSpPr>
          <p:nvPr>
            <p:ph type="title"/>
          </p:nvPr>
        </p:nvSpPr>
        <p:spPr>
          <a:xfrm>
            <a:off x="344160" y="1928520"/>
            <a:ext cx="8455320" cy="993960"/>
          </a:xfrm>
          <a:prstGeom prst="rect">
            <a:avLst/>
          </a:prstGeom>
          <a:noFill/>
          <a:ln w="0">
            <a:noFill/>
          </a:ln>
        </p:spPr>
        <p:txBody>
          <a:bodyPr lIns="90000" rIns="90000" tIns="45000" bIns="45000" anchor="t">
            <a:noAutofit/>
          </a:bodyPr>
          <a:p>
            <a:pPr indent="0" defTabSz="685800">
              <a:lnSpc>
                <a:spcPct val="90000"/>
              </a:lnSpc>
              <a:buNone/>
            </a:pPr>
            <a:r>
              <a:rPr b="1" lang="it-IT" sz="5400" strike="noStrike" u="none">
                <a:solidFill>
                  <a:schemeClr val="dk2"/>
                </a:solidFill>
                <a:effectLst/>
                <a:uFillTx/>
                <a:latin typeface="Open Sans Extrabold"/>
                <a:ea typeface="Open Sans Extrabold"/>
              </a:rPr>
              <a:t>Fare clic per modificare lo stile del titolo dello schema</a:t>
            </a:r>
            <a:endParaRPr b="0" lang="en-US" sz="5400" strike="noStrike" u="none">
              <a:solidFill>
                <a:schemeClr val="dk1"/>
              </a:solidFill>
              <a:effectLst/>
              <a:uFillTx/>
              <a:latin typeface="Calibri"/>
            </a:endParaRPr>
          </a:p>
        </p:txBody>
      </p:sp>
      <p:sp>
        <p:nvSpPr>
          <p:cNvPr id="3" name="PlaceHolder 2"/>
          <p:cNvSpPr>
            <a:spLocks noGrp="1"/>
          </p:cNvSpPr>
          <p:nvPr>
            <p:ph type="body"/>
          </p:nvPr>
        </p:nvSpPr>
        <p:spPr>
          <a:xfrm>
            <a:off x="344160" y="3137040"/>
            <a:ext cx="8455320" cy="499680"/>
          </a:xfrm>
          <a:prstGeom prst="rect">
            <a:avLst/>
          </a:prstGeom>
          <a:noFill/>
          <a:ln w="0">
            <a:noFill/>
          </a:ln>
        </p:spPr>
        <p:txBody>
          <a:bodyPr lIns="90000" rIns="90000" tIns="45000" bIns="45000" anchor="t">
            <a:normAutofit lnSpcReduction="9999"/>
          </a:bodyPr>
          <a:p>
            <a:pPr indent="0" defTabSz="685800">
              <a:lnSpc>
                <a:spcPct val="90000"/>
              </a:lnSpc>
              <a:spcBef>
                <a:spcPts val="751"/>
              </a:spcBef>
              <a:buNone/>
              <a:tabLst>
                <a:tab algn="l" pos="0"/>
              </a:tabLst>
            </a:pPr>
            <a:r>
              <a:rPr b="1" lang="it-IT" sz="3000" strike="noStrike" u="none">
                <a:solidFill>
                  <a:schemeClr val="dk2"/>
                </a:solidFill>
                <a:effectLst/>
                <a:uFillTx/>
                <a:latin typeface="Open Sans Semibold"/>
                <a:ea typeface="Open Sans Semibold"/>
              </a:rPr>
              <a:t>Modifica gli stili del testo dello schema</a:t>
            </a:r>
            <a:endParaRPr b="0" lang="en-US" sz="3000" strike="noStrike" u="none">
              <a:solidFill>
                <a:schemeClr val="dk1"/>
              </a:solidFill>
              <a:effectLst/>
              <a:uFillTx/>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2_Title Slide">
    <p:bg>
      <p:bgPr>
        <a:blipFill rotWithShape="0">
          <a:blip r:embed="rId2"/>
          <a:stretch/>
        </a:blipFill>
      </p:bgPr>
    </p:bg>
    <p:spTree>
      <p:nvGrpSpPr>
        <p:cNvPr id="1" name=""/>
        <p:cNvGrpSpPr/>
        <p:nvPr/>
      </p:nvGrpSpPr>
      <p:grpSpPr>
        <a:xfrm>
          <a:off x="0" y="0"/>
          <a:ext cx="0" cy="0"/>
          <a:chOff x="0" y="0"/>
          <a:chExt cx="0" cy="0"/>
        </a:xfrm>
      </p:grpSpPr>
      <p:pic>
        <p:nvPicPr>
          <p:cNvPr id="4" name="Immagine 20" descr=""/>
          <p:cNvPicPr/>
          <p:nvPr/>
        </p:nvPicPr>
        <p:blipFill>
          <a:blip r:embed="rId3"/>
          <a:stretch/>
        </p:blipFill>
        <p:spPr>
          <a:xfrm>
            <a:off x="7200" y="1080"/>
            <a:ext cx="9128880" cy="854640"/>
          </a:xfrm>
          <a:prstGeom prst="rect">
            <a:avLst/>
          </a:prstGeom>
          <a:noFill/>
          <a:ln w="0">
            <a:noFill/>
          </a:ln>
        </p:spPr>
      </p:pic>
      <p:pic>
        <p:nvPicPr>
          <p:cNvPr id="5" name="Immagine 20" descr=""/>
          <p:cNvPicPr/>
          <p:nvPr/>
        </p:nvPicPr>
        <p:blipFill>
          <a:blip r:embed="rId4"/>
          <a:stretch/>
        </p:blipFill>
        <p:spPr>
          <a:xfrm>
            <a:off x="7200" y="1080"/>
            <a:ext cx="9128880" cy="854640"/>
          </a:xfrm>
          <a:prstGeom prst="rect">
            <a:avLst/>
          </a:prstGeom>
          <a:noFill/>
          <a:ln w="0">
            <a:noFill/>
          </a:ln>
        </p:spPr>
      </p:pic>
      <p:sp>
        <p:nvSpPr>
          <p:cNvPr id="6" name="PlaceHolder 1"/>
          <p:cNvSpPr>
            <a:spLocks noGrp="1"/>
          </p:cNvSpPr>
          <p:nvPr>
            <p:ph type="title"/>
          </p:nvPr>
        </p:nvSpPr>
        <p:spPr>
          <a:xfrm>
            <a:off x="234360" y="2673000"/>
            <a:ext cx="8726760" cy="993960"/>
          </a:xfrm>
          <a:prstGeom prst="rect">
            <a:avLst/>
          </a:prstGeom>
          <a:noFill/>
          <a:ln w="0">
            <a:noFill/>
          </a:ln>
        </p:spPr>
        <p:txBody>
          <a:bodyPr lIns="90000" rIns="90000" tIns="45000" bIns="45000" anchor="t">
            <a:noAutofit/>
          </a:bodyPr>
          <a:p>
            <a:pPr indent="0" algn="r" defTabSz="685800">
              <a:lnSpc>
                <a:spcPct val="90000"/>
              </a:lnSpc>
              <a:buNone/>
            </a:pPr>
            <a:r>
              <a:rPr b="1" lang="it-IT" sz="5400" strike="noStrike" u="none">
                <a:solidFill>
                  <a:schemeClr val="dk1"/>
                </a:solidFill>
                <a:effectLst/>
                <a:uFillTx/>
                <a:latin typeface="Open Sans Extrabold"/>
                <a:ea typeface="Open Sans Extrabold"/>
              </a:rPr>
              <a:t>Fare clic per modificare lo stile del titolo dello schema</a:t>
            </a:r>
            <a:endParaRPr b="0" lang="en-US" sz="5400" strike="noStrike" u="none">
              <a:solidFill>
                <a:schemeClr val="dk1"/>
              </a:solidFill>
              <a:effectLst/>
              <a:uFillTx/>
              <a:latin typeface="Calibri"/>
            </a:endParaRPr>
          </a:p>
        </p:txBody>
      </p:sp>
      <p:sp>
        <p:nvSpPr>
          <p:cNvPr id="7" name="PlaceHolder 2"/>
          <p:cNvSpPr>
            <a:spLocks noGrp="1"/>
          </p:cNvSpPr>
          <p:nvPr>
            <p:ph type="body"/>
          </p:nvPr>
        </p:nvSpPr>
        <p:spPr>
          <a:xfrm>
            <a:off x="234360" y="4198320"/>
            <a:ext cx="8726040" cy="499680"/>
          </a:xfrm>
          <a:prstGeom prst="rect">
            <a:avLst/>
          </a:prstGeom>
          <a:noFill/>
          <a:ln w="0">
            <a:noFill/>
          </a:ln>
        </p:spPr>
        <p:txBody>
          <a:bodyPr lIns="90000" rIns="90000" tIns="45000" bIns="45000" anchor="t">
            <a:noAutofit/>
          </a:bodyPr>
          <a:p>
            <a:pPr indent="0" algn="r" defTabSz="685800">
              <a:lnSpc>
                <a:spcPct val="90000"/>
              </a:lnSpc>
              <a:spcBef>
                <a:spcPts val="751"/>
              </a:spcBef>
              <a:buNone/>
              <a:tabLst>
                <a:tab algn="l" pos="0"/>
              </a:tabLst>
            </a:pPr>
            <a:r>
              <a:rPr b="1" lang="it-IT" sz="3000" strike="noStrike" u="none">
                <a:solidFill>
                  <a:schemeClr val="dk2"/>
                </a:solidFill>
                <a:effectLst/>
                <a:uFillTx/>
                <a:latin typeface="Open Sans Semibold"/>
                <a:ea typeface="Open Sans Semibold"/>
              </a:rPr>
              <a:t>Modifica gli stili del testo dello schema</a:t>
            </a:r>
            <a:endParaRPr b="0" lang="en-US" sz="3000" strike="noStrike" u="none">
              <a:solidFill>
                <a:schemeClr val="dk1"/>
              </a:solidFill>
              <a:effectLst/>
              <a:uFillTx/>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ayout personalizzato">
    <p:bg>
      <p:bgPr>
        <a:solidFill>
          <a:srgbClr val="fefffe"/>
        </a:solidFill>
      </p:bgPr>
    </p:bg>
    <p:spTree>
      <p:nvGrpSpPr>
        <p:cNvPr id="1" name=""/>
        <p:cNvGrpSpPr/>
        <p:nvPr/>
      </p:nvGrpSpPr>
      <p:grpSpPr>
        <a:xfrm>
          <a:off x="0" y="0"/>
          <a:ext cx="0" cy="0"/>
          <a:chOff x="0" y="0"/>
          <a:chExt cx="0" cy="0"/>
        </a:xfrm>
      </p:grpSpPr>
      <p:pic>
        <p:nvPicPr>
          <p:cNvPr id="8" name="Immagine 20" descr=""/>
          <p:cNvPicPr/>
          <p:nvPr/>
        </p:nvPicPr>
        <p:blipFill>
          <a:blip r:embed="rId2"/>
          <a:stretch/>
        </p:blipFill>
        <p:spPr>
          <a:xfrm>
            <a:off x="7200" y="1080"/>
            <a:ext cx="9128880" cy="854640"/>
          </a:xfrm>
          <a:prstGeom prst="rect">
            <a:avLst/>
          </a:prstGeom>
          <a:noFill/>
          <a:ln w="0">
            <a:noFill/>
          </a:ln>
        </p:spPr>
      </p:pic>
      <p:pic>
        <p:nvPicPr>
          <p:cNvPr id="9" name="Immagine 20" descr=""/>
          <p:cNvPicPr/>
          <p:nvPr/>
        </p:nvPicPr>
        <p:blipFill>
          <a:blip r:embed="rId3"/>
          <a:stretch/>
        </p:blipFill>
        <p:spPr>
          <a:xfrm>
            <a:off x="7200" y="1080"/>
            <a:ext cx="9128880" cy="854640"/>
          </a:xfrm>
          <a:prstGeom prst="rect">
            <a:avLst/>
          </a:prstGeom>
          <a:noFill/>
          <a:ln w="0">
            <a:noFill/>
          </a:ln>
        </p:spPr>
      </p:pic>
      <p:sp>
        <p:nvSpPr>
          <p:cNvPr id="10" name="PlaceHolder 1"/>
          <p:cNvSpPr>
            <a:spLocks noGrp="1"/>
          </p:cNvSpPr>
          <p:nvPr>
            <p:ph type="body"/>
          </p:nvPr>
        </p:nvSpPr>
        <p:spPr>
          <a:xfrm>
            <a:off x="295920" y="1943640"/>
            <a:ext cx="8551800" cy="2531160"/>
          </a:xfrm>
          <a:prstGeom prst="rect">
            <a:avLst/>
          </a:prstGeom>
          <a:noFill/>
          <a:ln w="0">
            <a:noFill/>
          </a:ln>
        </p:spPr>
        <p:txBody>
          <a:bodyPr lIns="90000" rIns="90000" tIns="45000" bIns="45000" anchor="t">
            <a:normAutofit/>
          </a:bodyPr>
          <a:p>
            <a:pPr indent="0" defTabSz="685800">
              <a:lnSpc>
                <a:spcPct val="90000"/>
              </a:lnSpc>
              <a:spcBef>
                <a:spcPts val="751"/>
              </a:spcBef>
              <a:buNone/>
              <a:tabLst>
                <a:tab algn="l" pos="0"/>
              </a:tabLst>
            </a:pPr>
            <a:r>
              <a:rPr b="0" lang="it-IT" sz="1800" strike="noStrike" u="none">
                <a:solidFill>
                  <a:schemeClr val="dk2"/>
                </a:solidFill>
                <a:effectLst/>
                <a:uFillTx/>
                <a:latin typeface="Open Sans"/>
                <a:ea typeface="Open Sans"/>
              </a:rPr>
              <a:t>Modifica gli stili del testo dello schema</a:t>
            </a:r>
            <a:endParaRPr b="0" lang="en-US" sz="1800" strike="noStrike" u="none">
              <a:solidFill>
                <a:schemeClr val="dk1"/>
              </a:solidFill>
              <a:effectLst/>
              <a:uFillTx/>
              <a:latin typeface="Calibri"/>
            </a:endParaRPr>
          </a:p>
        </p:txBody>
      </p:sp>
      <p:sp>
        <p:nvSpPr>
          <p:cNvPr id="11" name="PlaceHolder 2"/>
          <p:cNvSpPr>
            <a:spLocks noGrp="1"/>
          </p:cNvSpPr>
          <p:nvPr>
            <p:ph type="title"/>
          </p:nvPr>
        </p:nvSpPr>
        <p:spPr>
          <a:xfrm>
            <a:off x="295920" y="1218960"/>
            <a:ext cx="8551800" cy="530640"/>
          </a:xfrm>
          <a:prstGeom prst="rect">
            <a:avLst/>
          </a:prstGeom>
          <a:noFill/>
          <a:ln w="0">
            <a:noFill/>
          </a:ln>
        </p:spPr>
        <p:txBody>
          <a:bodyPr lIns="90000" rIns="90000" tIns="45000" bIns="45000" anchor="t">
            <a:normAutofit fontScale="70000" lnSpcReduction="19999"/>
          </a:bodyPr>
          <a:p>
            <a:pPr indent="0" defTabSz="685800">
              <a:lnSpc>
                <a:spcPct val="90000"/>
              </a:lnSpc>
              <a:buNone/>
            </a:pPr>
            <a:r>
              <a:rPr b="1" lang="it-IT" sz="3200" strike="noStrike" u="none">
                <a:solidFill>
                  <a:schemeClr val="dk1"/>
                </a:solidFill>
                <a:effectLst/>
                <a:uFillTx/>
                <a:latin typeface="Open Sans Extrabold"/>
                <a:ea typeface="Open Sans Extrabold"/>
              </a:rPr>
              <a:t>Fare clic per modificare lo stile del titolo dello schema</a:t>
            </a:r>
            <a:endParaRPr b="0" lang="en-US" sz="3200" strike="noStrike" u="none">
              <a:solidFill>
                <a:schemeClr val="dk1"/>
              </a:solidFill>
              <a:effectLst/>
              <a:uFillTx/>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hyperlink" Target="https://www.regione.toscana.it/sviluppo-rurale-2023-2027/programmazione-feasr" TargetMode="External"/><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hyperlink" Target="https://www.regione.toscana.it/-/sviluppo-rurale-contributi-per-attivit&#224;-di-informazione-bando-annualit&#224;-2025" TargetMode="External"/><Relationship Id="rId2"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PlaceHolder 1"/>
          <p:cNvSpPr>
            <a:spLocks noGrp="1"/>
          </p:cNvSpPr>
          <p:nvPr>
            <p:ph type="title"/>
          </p:nvPr>
        </p:nvSpPr>
        <p:spPr>
          <a:xfrm>
            <a:off x="171360" y="1134720"/>
            <a:ext cx="8628120" cy="2281320"/>
          </a:xfrm>
          <a:prstGeom prst="rect">
            <a:avLst/>
          </a:prstGeom>
          <a:noFill/>
          <a:ln w="0">
            <a:noFill/>
          </a:ln>
        </p:spPr>
        <p:txBody>
          <a:bodyPr lIns="90000" rIns="90000" tIns="45000" bIns="45000" anchor="t">
            <a:noAutofit/>
          </a:bodyPr>
          <a:p>
            <a:pPr indent="0" algn="ctr" defTabSz="685800">
              <a:lnSpc>
                <a:spcPct val="90000"/>
              </a:lnSpc>
              <a:buNone/>
            </a:pPr>
            <a:br>
              <a:rPr sz="3200"/>
            </a:br>
            <a:r>
              <a:rPr b="1" lang="it-IT" sz="3200" strike="noStrike" u="none">
                <a:solidFill>
                  <a:srgbClr val="203466"/>
                </a:solidFill>
                <a:effectLst/>
                <a:uFillTx/>
                <a:latin typeface="Comic Sans MS"/>
                <a:ea typeface="Open Sans Extrabold"/>
              </a:rPr>
              <a:t>Bando INTERVENTO </a:t>
            </a:r>
            <a:r>
              <a:rPr b="1" lang="it-IT" sz="3600" strike="noStrike" u="none">
                <a:solidFill>
                  <a:schemeClr val="accent6"/>
                </a:solidFill>
                <a:effectLst/>
                <a:uFillTx/>
                <a:latin typeface="Comic Sans MS"/>
                <a:ea typeface="Open Sans Extrabold"/>
              </a:rPr>
              <a:t>SRH04</a:t>
            </a:r>
            <a:r>
              <a:rPr b="1" lang="it-IT" sz="3200" strike="noStrike" u="none">
                <a:solidFill>
                  <a:schemeClr val="accent6"/>
                </a:solidFill>
                <a:effectLst/>
                <a:uFillTx/>
                <a:latin typeface="Comic Sans MS"/>
                <a:ea typeface="Open Sans Extrabold"/>
              </a:rPr>
              <a:t> </a:t>
            </a:r>
            <a:br>
              <a:rPr sz="3200"/>
            </a:br>
            <a:r>
              <a:rPr b="1" lang="it-IT" sz="3200" strike="noStrike" u="none">
                <a:solidFill>
                  <a:srgbClr val="203466"/>
                </a:solidFill>
                <a:effectLst/>
                <a:uFillTx/>
                <a:latin typeface="Comic Sans MS"/>
                <a:ea typeface="Open Sans Extrabold"/>
              </a:rPr>
              <a:t>«</a:t>
            </a:r>
            <a:r>
              <a:rPr b="1" lang="it-IT" sz="2400" strike="noStrike" u="none">
                <a:solidFill>
                  <a:schemeClr val="accent6"/>
                </a:solidFill>
                <a:effectLst/>
                <a:uFillTx/>
                <a:latin typeface="Comic Sans MS"/>
                <a:ea typeface="Open Sans Extrabold"/>
              </a:rPr>
              <a:t>Azioni di Informazione</a:t>
            </a:r>
            <a:r>
              <a:rPr b="1" lang="it-IT" sz="2400" strike="noStrike" u="none">
                <a:solidFill>
                  <a:srgbClr val="203466"/>
                </a:solidFill>
                <a:effectLst/>
                <a:uFillTx/>
                <a:latin typeface="Comic Sans MS"/>
                <a:ea typeface="Open Sans Extrabold"/>
              </a:rPr>
              <a:t>»</a:t>
            </a:r>
            <a:br>
              <a:rPr sz="2400"/>
            </a:br>
            <a:r>
              <a:rPr b="1" lang="it-IT" sz="2400" strike="noStrike" u="none">
                <a:solidFill>
                  <a:srgbClr val="203466"/>
                </a:solidFill>
                <a:effectLst/>
                <a:uFillTx/>
                <a:latin typeface="Comic Sans MS"/>
                <a:ea typeface="Open Sans Extrabold"/>
              </a:rPr>
              <a:t>Bando annualità 2025</a:t>
            </a:r>
            <a:br>
              <a:rPr sz="2400"/>
            </a:br>
            <a:br>
              <a:rPr sz="2400"/>
            </a:br>
            <a:r>
              <a:rPr b="1" lang="it-IT" sz="2400" strike="noStrike" u="none">
                <a:solidFill>
                  <a:srgbClr val="203466"/>
                </a:solidFill>
                <a:effectLst/>
                <a:uFillTx/>
                <a:latin typeface="Comic Sans MS"/>
                <a:ea typeface="Open Sans Extrabold"/>
              </a:rPr>
              <a:t>D.D. </a:t>
            </a:r>
            <a:r>
              <a:rPr b="1" lang="es-ES" sz="2400" strike="noStrike" u="none">
                <a:solidFill>
                  <a:srgbClr val="203466"/>
                </a:solidFill>
                <a:effectLst/>
                <a:uFillTx/>
                <a:latin typeface="Comic Sans MS"/>
                <a:ea typeface="Open Sans Extrabold"/>
              </a:rPr>
              <a:t>n.26595 del 19.12.2025</a:t>
            </a:r>
            <a:endParaRPr b="0" lang="en-US" sz="2400" strike="noStrike" u="none">
              <a:solidFill>
                <a:schemeClr val="dk1"/>
              </a:solidFill>
              <a:effectLst/>
              <a:uFillTx/>
              <a:latin typeface="Calibri"/>
            </a:endParaRPr>
          </a:p>
        </p:txBody>
      </p:sp>
      <p:sp>
        <p:nvSpPr>
          <p:cNvPr id="19" name="PlaceHolder 2"/>
          <p:cNvSpPr>
            <a:spLocks noGrp="1"/>
          </p:cNvSpPr>
          <p:nvPr>
            <p:ph/>
          </p:nvPr>
        </p:nvSpPr>
        <p:spPr>
          <a:xfrm>
            <a:off x="171360" y="4140000"/>
            <a:ext cx="8557560" cy="758160"/>
          </a:xfrm>
          <a:prstGeom prst="rect">
            <a:avLst/>
          </a:prstGeom>
          <a:noFill/>
          <a:ln w="0">
            <a:noFill/>
          </a:ln>
        </p:spPr>
        <p:txBody>
          <a:bodyPr lIns="90000" rIns="90000" tIns="45000" bIns="45000" anchor="t">
            <a:normAutofit fontScale="47500" lnSpcReduction="19999"/>
          </a:bodyPr>
          <a:p>
            <a:pPr indent="0" defTabSz="685800">
              <a:lnSpc>
                <a:spcPct val="90000"/>
              </a:lnSpc>
              <a:spcBef>
                <a:spcPts val="751"/>
              </a:spcBef>
              <a:buNone/>
              <a:tabLst>
                <a:tab algn="l" pos="0"/>
              </a:tabLst>
            </a:pPr>
            <a:r>
              <a:rPr b="1" lang="it-IT" sz="4000" strike="noStrike" u="none">
                <a:solidFill>
                  <a:srgbClr val="203466"/>
                </a:solidFill>
                <a:effectLst/>
                <a:uFillTx/>
                <a:latin typeface="Comic Sans MS"/>
                <a:ea typeface="Open Sans Semibold"/>
              </a:rPr>
              <a:t>Staff AKIS</a:t>
            </a:r>
            <a:r>
              <a:rPr b="0" lang="it-IT" sz="4000" strike="noStrike" u="none">
                <a:solidFill>
                  <a:srgbClr val="203466"/>
                </a:solidFill>
                <a:effectLst/>
                <a:uFillTx/>
                <a:latin typeface="Comic Sans MS"/>
                <a:ea typeface="Open Sans Semibold"/>
              </a:rPr>
              <a:t>: Direzione Agricoltura e Sviluppo Rurale - Settore Gestione delle misure del PSR per la consulenza, la formazione, l’innovazione, per i giovani agricoltori e per la diversificazione delle attività agricole</a:t>
            </a:r>
            <a:endParaRPr b="0" lang="en-US" sz="40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30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PlaceHolder 1"/>
          <p:cNvSpPr>
            <a:spLocks noGrp="1"/>
          </p:cNvSpPr>
          <p:nvPr>
            <p:ph/>
          </p:nvPr>
        </p:nvSpPr>
        <p:spPr>
          <a:xfrm>
            <a:off x="295920" y="1348920"/>
            <a:ext cx="8650800" cy="3573360"/>
          </a:xfrm>
          <a:prstGeom prst="rect">
            <a:avLst/>
          </a:prstGeom>
          <a:noFill/>
          <a:ln w="0">
            <a:noFill/>
          </a:ln>
        </p:spPr>
        <p:txBody>
          <a:bodyPr lIns="90000" rIns="90000" tIns="45000" bIns="45000" anchor="t">
            <a:normAutofit/>
          </a:bodyPr>
          <a:p>
            <a:pPr indent="0" defTabSz="685800">
              <a:lnSpc>
                <a:spcPct val="90000"/>
              </a:lnSpc>
              <a:spcBef>
                <a:spcPts val="751"/>
              </a:spcBef>
              <a:buNone/>
              <a:tabLst>
                <a:tab algn="l" pos="0"/>
              </a:tabLst>
            </a:pPr>
            <a:r>
              <a:rPr b="0" lang="it-IT" sz="1400" strike="noStrike" u="none">
                <a:solidFill>
                  <a:schemeClr val="dk2"/>
                </a:solidFill>
                <a:effectLst/>
                <a:uFillTx/>
                <a:latin typeface="Comic Sans MS"/>
                <a:ea typeface="Open Sans"/>
              </a:rPr>
              <a:t>Regione Toscana utilizzerà i costi semplificati definiti nel documento metodologico </a:t>
            </a:r>
            <a:r>
              <a:rPr b="1" lang="it-IT" sz="1400" strike="noStrike" u="none">
                <a:solidFill>
                  <a:schemeClr val="dk2"/>
                </a:solidFill>
                <a:effectLst/>
                <a:uFillTx/>
                <a:latin typeface="Comic Sans MS"/>
                <a:ea typeface="Open Sans"/>
              </a:rPr>
              <a:t>“Metodologia per il Calcolo delle Unità di Costo Standard relative alla sottomisura 1.2 del PSR Marche 2014-2020</a:t>
            </a:r>
            <a:r>
              <a:rPr b="0" lang="it-IT" sz="1400" strike="noStrike" u="none">
                <a:solidFill>
                  <a:schemeClr val="dk2"/>
                </a:solidFill>
                <a:effectLst/>
                <a:uFillTx/>
                <a:latin typeface="Comic Sans MS"/>
                <a:ea typeface="Open Sans"/>
              </a:rPr>
              <a:t>” realizzato dalla Postazione Regionale del CREA-PB delle Marche, nell’ambito delle attività della Rete Rurale Nazionale 2014-2020, scheda 27.1 -Postazioni Regionali della Rete. </a:t>
            </a:r>
            <a:endParaRPr b="0" lang="en-US" sz="1400" strike="noStrike" u="none">
              <a:solidFill>
                <a:schemeClr val="dk1"/>
              </a:solidFill>
              <a:effectLst/>
              <a:uFillTx/>
              <a:latin typeface="Calibri"/>
            </a:endParaRPr>
          </a:p>
          <a:p>
            <a:pPr marL="343080" indent="-343080" defTabSz="685800">
              <a:lnSpc>
                <a:spcPct val="90000"/>
              </a:lnSpc>
              <a:spcBef>
                <a:spcPts val="751"/>
              </a:spcBef>
              <a:buClr>
                <a:srgbClr val="203466"/>
              </a:buClr>
              <a:buFont typeface="Arial"/>
              <a:buAutoNum type="arabicParenR"/>
              <a:tabLst>
                <a:tab algn="l" pos="0"/>
              </a:tabLst>
            </a:pPr>
            <a:r>
              <a:rPr b="1" lang="it-IT" sz="1400" strike="noStrike" u="none">
                <a:solidFill>
                  <a:schemeClr val="dk2"/>
                </a:solidFill>
                <a:effectLst/>
                <a:uFillTx/>
                <a:latin typeface="Comic Sans MS"/>
                <a:ea typeface="Open Sans"/>
              </a:rPr>
              <a:t>Convegni/Seminari: </a:t>
            </a:r>
            <a:r>
              <a:rPr b="0" lang="it-IT" sz="1400" strike="noStrike" u="none">
                <a:solidFill>
                  <a:schemeClr val="dk2"/>
                </a:solidFill>
                <a:effectLst/>
                <a:uFillTx/>
                <a:latin typeface="Comic Sans MS"/>
                <a:ea typeface="Open Sans"/>
              </a:rPr>
              <a:t>Iniziative informative con la presenza di uno o </a:t>
            </a:r>
            <a:r>
              <a:rPr b="0" lang="it-IT" sz="1400" strike="noStrike" u="sng">
                <a:solidFill>
                  <a:schemeClr val="dk2"/>
                </a:solidFill>
                <a:effectLst/>
                <a:uFillTx/>
                <a:latin typeface="Comic Sans MS"/>
                <a:ea typeface="Open Sans"/>
              </a:rPr>
              <a:t>più relatori esterni </a:t>
            </a:r>
            <a:r>
              <a:rPr b="0" lang="it-IT" sz="1400" strike="noStrike" u="none">
                <a:solidFill>
                  <a:schemeClr val="dk2"/>
                </a:solidFill>
                <a:effectLst/>
                <a:uFillTx/>
                <a:latin typeface="Comic Sans MS"/>
                <a:ea typeface="Open Sans"/>
              </a:rPr>
              <a:t>(esperti che non fanno parte del progetto) su temi del progetto o con approfondimento su tematica specifica di una </a:t>
            </a:r>
            <a:r>
              <a:rPr b="0" lang="it-IT" sz="1400" strike="noStrike" u="sng">
                <a:solidFill>
                  <a:schemeClr val="dk2"/>
                </a:solidFill>
                <a:effectLst/>
                <a:uFillTx/>
                <a:latin typeface="Comic Sans MS"/>
                <a:ea typeface="Open Sans"/>
              </a:rPr>
              <a:t>durata di almeno 3 ore </a:t>
            </a:r>
            <a:r>
              <a:rPr b="0" lang="it-IT" sz="1400" strike="noStrike" u="none">
                <a:solidFill>
                  <a:schemeClr val="dk2"/>
                </a:solidFill>
                <a:effectLst/>
                <a:uFillTx/>
                <a:latin typeface="Comic Sans MS"/>
                <a:ea typeface="Open Sans"/>
              </a:rPr>
              <a:t>e con la </a:t>
            </a:r>
            <a:r>
              <a:rPr b="0" lang="it-IT" sz="1400" strike="noStrike" u="sng">
                <a:solidFill>
                  <a:schemeClr val="dk2"/>
                </a:solidFill>
                <a:effectLst/>
                <a:uFillTx/>
                <a:latin typeface="Comic Sans MS"/>
                <a:ea typeface="Open Sans"/>
              </a:rPr>
              <a:t>partecipazione di almeno 10 destinatari</a:t>
            </a:r>
            <a:r>
              <a:rPr b="0" lang="it-IT" sz="1400" strike="noStrike" u="none">
                <a:solidFill>
                  <a:schemeClr val="dk2"/>
                </a:solidFill>
                <a:effectLst/>
                <a:uFillTx/>
                <a:latin typeface="Comic Sans MS"/>
                <a:ea typeface="Open Sans"/>
              </a:rPr>
              <a:t>. </a:t>
            </a:r>
            <a:r>
              <a:rPr b="1" lang="it-IT" sz="1400" strike="noStrike" u="none">
                <a:solidFill>
                  <a:schemeClr val="dk2"/>
                </a:solidFill>
                <a:effectLst/>
                <a:uFillTx/>
                <a:latin typeface="Comic Sans MS"/>
                <a:ea typeface="Open Sans"/>
              </a:rPr>
              <a:t>€ 2.980</a:t>
            </a:r>
            <a:endParaRPr b="0" lang="en-US" sz="1400" strike="noStrike" u="none">
              <a:solidFill>
                <a:schemeClr val="dk1"/>
              </a:solidFill>
              <a:effectLst/>
              <a:uFillTx/>
              <a:latin typeface="Calibri"/>
            </a:endParaRPr>
          </a:p>
          <a:p>
            <a:pPr marL="343080" indent="-343080" defTabSz="685800">
              <a:lnSpc>
                <a:spcPct val="90000"/>
              </a:lnSpc>
              <a:spcBef>
                <a:spcPts val="751"/>
              </a:spcBef>
              <a:buClr>
                <a:srgbClr val="203466"/>
              </a:buClr>
              <a:buFont typeface="Arial"/>
              <a:buAutoNum type="arabicParenR"/>
              <a:tabLst>
                <a:tab algn="l" pos="0"/>
              </a:tabLst>
            </a:pPr>
            <a:r>
              <a:rPr b="1" lang="it-IT" sz="1400" strike="noStrike" u="none">
                <a:solidFill>
                  <a:schemeClr val="dk2"/>
                </a:solidFill>
                <a:effectLst/>
                <a:uFillTx/>
                <a:latin typeface="Comic Sans MS"/>
                <a:ea typeface="Open Sans"/>
              </a:rPr>
              <a:t>Webinar </a:t>
            </a:r>
            <a:r>
              <a:rPr b="0" lang="it-IT" sz="1400" strike="noStrike" u="none">
                <a:solidFill>
                  <a:schemeClr val="dk2"/>
                </a:solidFill>
                <a:effectLst/>
                <a:uFillTx/>
                <a:latin typeface="Comic Sans MS"/>
                <a:ea typeface="Open Sans"/>
              </a:rPr>
              <a:t>(Convegni/seminari svolti on line): Iniziative informative con la presenza di uno o più </a:t>
            </a:r>
            <a:r>
              <a:rPr b="0" lang="it-IT" sz="1400" strike="noStrike" u="sng">
                <a:solidFill>
                  <a:schemeClr val="dk2"/>
                </a:solidFill>
                <a:effectLst/>
                <a:uFillTx/>
                <a:latin typeface="Comic Sans MS"/>
                <a:ea typeface="Open Sans"/>
              </a:rPr>
              <a:t>relatori esterni </a:t>
            </a:r>
            <a:r>
              <a:rPr b="0" lang="it-IT" sz="1400" strike="noStrike" u="none">
                <a:solidFill>
                  <a:schemeClr val="dk2"/>
                </a:solidFill>
                <a:effectLst/>
                <a:uFillTx/>
                <a:latin typeface="Comic Sans MS"/>
                <a:ea typeface="Open Sans"/>
              </a:rPr>
              <a:t>(esperti che non fanno parte del progetto) su temi del progetto o con approfondimento su tematica specifica di una </a:t>
            </a:r>
            <a:r>
              <a:rPr b="0" lang="it-IT" sz="1400" strike="noStrike" u="sng">
                <a:solidFill>
                  <a:schemeClr val="dk2"/>
                </a:solidFill>
                <a:effectLst/>
                <a:uFillTx/>
                <a:latin typeface="Comic Sans MS"/>
                <a:ea typeface="Open Sans"/>
              </a:rPr>
              <a:t>durata di almeno 2 ore </a:t>
            </a:r>
            <a:r>
              <a:rPr b="0" lang="it-IT" sz="1400" strike="noStrike" u="none">
                <a:solidFill>
                  <a:schemeClr val="dk2"/>
                </a:solidFill>
                <a:effectLst/>
                <a:uFillTx/>
                <a:latin typeface="Comic Sans MS"/>
                <a:ea typeface="Open Sans"/>
              </a:rPr>
              <a:t>e con la </a:t>
            </a:r>
            <a:r>
              <a:rPr b="0" lang="it-IT" sz="1400" strike="noStrike" u="sng">
                <a:solidFill>
                  <a:schemeClr val="dk2"/>
                </a:solidFill>
                <a:effectLst/>
                <a:uFillTx/>
                <a:latin typeface="Comic Sans MS"/>
                <a:ea typeface="Open Sans"/>
              </a:rPr>
              <a:t>partecipazione di almeno 10 destinatari</a:t>
            </a:r>
            <a:r>
              <a:rPr b="1" lang="it-IT" sz="1400" strike="noStrike" u="none">
                <a:solidFill>
                  <a:schemeClr val="dk2"/>
                </a:solidFill>
                <a:effectLst/>
                <a:uFillTx/>
                <a:latin typeface="Comic Sans MS"/>
                <a:ea typeface="Open Sans"/>
              </a:rPr>
              <a:t>. €2.370 </a:t>
            </a:r>
            <a:endParaRPr b="0" lang="en-US" sz="1400" strike="noStrike" u="none">
              <a:solidFill>
                <a:schemeClr val="dk1"/>
              </a:solidFill>
              <a:effectLst/>
              <a:uFillTx/>
              <a:latin typeface="Calibri"/>
            </a:endParaRPr>
          </a:p>
          <a:p>
            <a:pPr marL="343080" indent="-343080" defTabSz="685800">
              <a:lnSpc>
                <a:spcPct val="90000"/>
              </a:lnSpc>
              <a:spcBef>
                <a:spcPts val="751"/>
              </a:spcBef>
              <a:buClr>
                <a:srgbClr val="203466"/>
              </a:buClr>
              <a:buFont typeface="Arial"/>
              <a:buAutoNum type="arabicParenR"/>
              <a:tabLst>
                <a:tab algn="l" pos="0"/>
              </a:tabLst>
            </a:pPr>
            <a:r>
              <a:rPr b="1" lang="it-IT" sz="1400" strike="noStrike" u="none">
                <a:solidFill>
                  <a:schemeClr val="dk2"/>
                </a:solidFill>
                <a:effectLst/>
                <a:uFillTx/>
                <a:latin typeface="Comic Sans MS"/>
                <a:ea typeface="Open Sans"/>
              </a:rPr>
              <a:t>Incontri:</a:t>
            </a:r>
            <a:r>
              <a:rPr b="0" lang="it-IT" sz="1400" strike="noStrike" u="sng">
                <a:solidFill>
                  <a:schemeClr val="dk2"/>
                </a:solidFill>
                <a:effectLst/>
                <a:uFillTx/>
                <a:latin typeface="Comic Sans MS"/>
                <a:ea typeface="Open Sans"/>
              </a:rPr>
              <a:t> </a:t>
            </a:r>
            <a:r>
              <a:rPr b="0" lang="it-IT" sz="1400" strike="noStrike" u="none">
                <a:solidFill>
                  <a:schemeClr val="dk2"/>
                </a:solidFill>
                <a:effectLst/>
                <a:uFillTx/>
                <a:latin typeface="Comic Sans MS"/>
                <a:ea typeface="Open Sans"/>
              </a:rPr>
              <a:t>Iniziativa informativa su tematiche del progetto con la presenza del </a:t>
            </a:r>
            <a:r>
              <a:rPr b="0" lang="it-IT" sz="1400" strike="noStrike" u="sng">
                <a:solidFill>
                  <a:schemeClr val="dk2"/>
                </a:solidFill>
                <a:effectLst/>
                <a:uFillTx/>
                <a:latin typeface="Comic Sans MS"/>
                <a:ea typeface="Open Sans"/>
              </a:rPr>
              <a:t>tecnico del progetto </a:t>
            </a:r>
            <a:r>
              <a:rPr b="0" lang="it-IT" sz="1400" strike="noStrike" u="none">
                <a:solidFill>
                  <a:schemeClr val="dk2"/>
                </a:solidFill>
                <a:effectLst/>
                <a:uFillTx/>
                <a:latin typeface="Comic Sans MS"/>
                <a:ea typeface="Open Sans"/>
              </a:rPr>
              <a:t>(esperti che fanno parte del progetto). </a:t>
            </a:r>
            <a:r>
              <a:rPr b="0" lang="it-IT" sz="1400" strike="noStrike" u="sng">
                <a:solidFill>
                  <a:schemeClr val="dk2"/>
                </a:solidFill>
                <a:effectLst/>
                <a:uFillTx/>
                <a:latin typeface="Comic Sans MS"/>
                <a:ea typeface="Open Sans"/>
              </a:rPr>
              <a:t>(Massimo 10 incontri)</a:t>
            </a:r>
            <a:r>
              <a:rPr b="1" lang="it-IT" sz="1400" strike="noStrike" u="none">
                <a:solidFill>
                  <a:schemeClr val="dk2"/>
                </a:solidFill>
                <a:effectLst/>
                <a:uFillTx/>
                <a:latin typeface="Comic Sans MS"/>
                <a:ea typeface="Open Sans"/>
              </a:rPr>
              <a:t> € 240</a:t>
            </a:r>
            <a:endParaRPr b="0" lang="en-US" sz="1400" strike="noStrike" u="none">
              <a:solidFill>
                <a:schemeClr val="dk1"/>
              </a:solidFill>
              <a:effectLst/>
              <a:uFillTx/>
              <a:latin typeface="Calibri"/>
            </a:endParaRPr>
          </a:p>
          <a:p>
            <a:pPr marL="343080" indent="-343080" defTabSz="685800">
              <a:lnSpc>
                <a:spcPct val="90000"/>
              </a:lnSpc>
              <a:spcBef>
                <a:spcPts val="751"/>
              </a:spcBef>
              <a:buClr>
                <a:srgbClr val="203466"/>
              </a:buClr>
              <a:buFont typeface="Arial"/>
              <a:buAutoNum type="arabicParenR"/>
              <a:tabLst>
                <a:tab algn="l" pos="0"/>
              </a:tabLst>
            </a:pPr>
            <a:r>
              <a:rPr b="1" lang="it-IT" sz="1400" strike="noStrike" u="none">
                <a:solidFill>
                  <a:schemeClr val="dk2"/>
                </a:solidFill>
                <a:effectLst/>
                <a:uFillTx/>
                <a:latin typeface="Comic Sans MS"/>
                <a:ea typeface="Open Sans"/>
              </a:rPr>
              <a:t>Realizzazione di sessioni pratiche: </a:t>
            </a:r>
            <a:r>
              <a:rPr b="0" lang="it-IT" sz="1400" strike="noStrike" u="none">
                <a:solidFill>
                  <a:schemeClr val="dk2"/>
                </a:solidFill>
                <a:effectLst/>
                <a:uFillTx/>
                <a:latin typeface="Comic Sans MS"/>
                <a:ea typeface="Open Sans"/>
              </a:rPr>
              <a:t>Iniziative informative con la presenza di un </a:t>
            </a:r>
            <a:r>
              <a:rPr b="0" lang="it-IT" sz="1400" strike="noStrike" u="sng">
                <a:solidFill>
                  <a:schemeClr val="dk2"/>
                </a:solidFill>
                <a:effectLst/>
                <a:uFillTx/>
                <a:latin typeface="Comic Sans MS"/>
                <a:ea typeface="Open Sans"/>
              </a:rPr>
              <a:t>tecnico esperto </a:t>
            </a:r>
            <a:r>
              <a:rPr b="0" lang="it-IT" sz="1400" strike="noStrike" u="none">
                <a:solidFill>
                  <a:schemeClr val="dk2"/>
                </a:solidFill>
                <a:effectLst/>
                <a:uFillTx/>
                <a:latin typeface="Comic Sans MS"/>
                <a:ea typeface="Open Sans"/>
              </a:rPr>
              <a:t>nella tecnologia, nell’uso di macchinari o di una tecnica di produzione specifica. </a:t>
            </a:r>
            <a:r>
              <a:rPr b="0" lang="it-IT" sz="1400" strike="noStrike" u="sng">
                <a:solidFill>
                  <a:schemeClr val="dk2"/>
                </a:solidFill>
                <a:effectLst/>
                <a:uFillTx/>
                <a:latin typeface="Comic Sans MS"/>
                <a:ea typeface="Open Sans"/>
              </a:rPr>
              <a:t>Tali azioni possono essere svolte anche fuori dei confini regionali.</a:t>
            </a:r>
            <a:r>
              <a:rPr b="1" lang="it-IT" sz="1400" strike="noStrike" u="none">
                <a:solidFill>
                  <a:schemeClr val="dk2"/>
                </a:solidFill>
                <a:effectLst/>
                <a:uFillTx/>
                <a:latin typeface="Comic Sans MS"/>
                <a:ea typeface="Open Sans"/>
              </a:rPr>
              <a:t> € 2.450</a:t>
            </a:r>
            <a:endParaRPr b="0" lang="en-US" sz="1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400" strike="noStrike" u="none">
              <a:solidFill>
                <a:schemeClr val="dk1"/>
              </a:solidFill>
              <a:effectLst/>
              <a:uFillTx/>
              <a:latin typeface="Calibri"/>
            </a:endParaRPr>
          </a:p>
        </p:txBody>
      </p:sp>
      <p:sp>
        <p:nvSpPr>
          <p:cNvPr id="35" name="PlaceHolder 2"/>
          <p:cNvSpPr>
            <a:spLocks noGrp="1"/>
          </p:cNvSpPr>
          <p:nvPr>
            <p:ph type="title"/>
          </p:nvPr>
        </p:nvSpPr>
        <p:spPr>
          <a:xfrm>
            <a:off x="295920" y="746640"/>
            <a:ext cx="8551800" cy="530640"/>
          </a:xfrm>
          <a:prstGeom prst="rect">
            <a:avLst/>
          </a:prstGeom>
          <a:noFill/>
          <a:ln w="0">
            <a:noFill/>
          </a:ln>
        </p:spPr>
        <p:txBody>
          <a:bodyPr lIns="90000" rIns="90000" tIns="45000" bIns="45000" anchor="t">
            <a:normAutofit fontScale="47500" lnSpcReduction="19999"/>
          </a:bodyPr>
          <a:p>
            <a:pPr indent="0" algn="ctr" defTabSz="685800">
              <a:lnSpc>
                <a:spcPct val="90000"/>
              </a:lnSpc>
              <a:buNone/>
            </a:pPr>
            <a:r>
              <a:rPr b="1" lang="it-IT" sz="3200" strike="noStrike" u="none">
                <a:solidFill>
                  <a:srgbClr val="0070c0"/>
                </a:solidFill>
                <a:effectLst/>
                <a:uFillTx/>
                <a:latin typeface="Comic Sans MS"/>
                <a:ea typeface="Open Sans Extrabold"/>
              </a:rPr>
              <a:t>Costi Standard</a:t>
            </a:r>
            <a:br>
              <a:rPr sz="3200"/>
            </a:br>
            <a:endParaRPr b="0" lang="en-US" sz="32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PlaceHolder 1"/>
          <p:cNvSpPr>
            <a:spLocks noGrp="1"/>
          </p:cNvSpPr>
          <p:nvPr>
            <p:ph/>
          </p:nvPr>
        </p:nvSpPr>
        <p:spPr>
          <a:xfrm>
            <a:off x="295920" y="876240"/>
            <a:ext cx="8551800" cy="4068720"/>
          </a:xfrm>
          <a:prstGeom prst="rect">
            <a:avLst/>
          </a:prstGeom>
          <a:noFill/>
          <a:ln w="0">
            <a:noFill/>
          </a:ln>
        </p:spPr>
        <p:txBody>
          <a:bodyPr lIns="90000" rIns="90000" tIns="45000" bIns="45000" anchor="t">
            <a:normAutofit/>
          </a:bodyPr>
          <a:p>
            <a:pPr marL="343080" indent="-343080" defTabSz="685800">
              <a:lnSpc>
                <a:spcPct val="90000"/>
              </a:lnSpc>
              <a:spcBef>
                <a:spcPts val="751"/>
              </a:spcBef>
              <a:buClr>
                <a:srgbClr val="203466"/>
              </a:buClr>
              <a:buFont typeface="Calibri"/>
              <a:buAutoNum type="arabicParenR" startAt="5"/>
            </a:pPr>
            <a:r>
              <a:rPr b="1" lang="it-IT" sz="1400" strike="noStrike" u="none">
                <a:solidFill>
                  <a:schemeClr val="dk2"/>
                </a:solidFill>
                <a:effectLst/>
                <a:uFillTx/>
                <a:latin typeface="Comic Sans MS"/>
                <a:ea typeface="Open Sans"/>
              </a:rPr>
              <a:t>Produzione di materiale cartaceo o riprese video </a:t>
            </a:r>
            <a:r>
              <a:rPr b="0" lang="it-IT" sz="1400" strike="noStrike" u="none">
                <a:solidFill>
                  <a:schemeClr val="dk2"/>
                </a:solidFill>
                <a:effectLst/>
                <a:uFillTx/>
                <a:latin typeface="Comic Sans MS"/>
                <a:ea typeface="Open Sans"/>
              </a:rPr>
              <a:t>nonché tutte le applicazioni online che permettano un elevato livello di interazione tra </a:t>
            </a:r>
            <a:r>
              <a:rPr b="1" lang="it-IT" sz="1400" strike="noStrike" u="none">
                <a:solidFill>
                  <a:schemeClr val="dk2"/>
                </a:solidFill>
                <a:effectLst/>
                <a:uFillTx/>
                <a:latin typeface="Comic Sans MS"/>
                <a:ea typeface="Open Sans"/>
              </a:rPr>
              <a:t>sito web </a:t>
            </a:r>
            <a:r>
              <a:rPr b="0" lang="it-IT" sz="1400" strike="noStrike" u="none">
                <a:solidFill>
                  <a:schemeClr val="dk2"/>
                </a:solidFill>
                <a:effectLst/>
                <a:uFillTx/>
                <a:latin typeface="Comic Sans MS"/>
                <a:ea typeface="Open Sans"/>
              </a:rPr>
              <a:t>e utente come i </a:t>
            </a:r>
            <a:r>
              <a:rPr b="1" lang="it-IT" sz="1400" strike="noStrike" u="none">
                <a:solidFill>
                  <a:schemeClr val="dk2"/>
                </a:solidFill>
                <a:effectLst/>
                <a:uFillTx/>
                <a:latin typeface="Comic Sans MS"/>
                <a:ea typeface="Open Sans"/>
              </a:rPr>
              <a:t>blog, i forum, i social network</a:t>
            </a:r>
            <a:r>
              <a:rPr b="0" lang="it-IT" sz="1400" strike="noStrike" u="none">
                <a:solidFill>
                  <a:schemeClr val="dk2"/>
                </a:solidFill>
                <a:effectLst/>
                <a:uFillTx/>
                <a:latin typeface="Comic Sans MS"/>
                <a:ea typeface="Open Sans"/>
              </a:rPr>
              <a:t> (WEB 2.0):</a:t>
            </a:r>
            <a:endParaRPr b="0" lang="en-US" sz="1400" strike="noStrike" u="none">
              <a:solidFill>
                <a:schemeClr val="dk1"/>
              </a:solidFill>
              <a:effectLst/>
              <a:uFillTx/>
              <a:latin typeface="Calibri"/>
            </a:endParaRPr>
          </a:p>
          <a:p>
            <a:pPr lvl="1" marL="952560" indent="-343080" defTabSz="685800">
              <a:lnSpc>
                <a:spcPct val="90000"/>
              </a:lnSpc>
              <a:spcBef>
                <a:spcPts val="374"/>
              </a:spcBef>
              <a:buClr>
                <a:srgbClr val="002060"/>
              </a:buClr>
              <a:buFont typeface="Calibri"/>
              <a:buAutoNum type="alphaLcParenR"/>
            </a:pPr>
            <a:r>
              <a:rPr b="1" lang="it-IT" sz="1470" strike="noStrike" u="none">
                <a:solidFill>
                  <a:srgbClr val="002060"/>
                </a:solidFill>
                <a:effectLst/>
                <a:uFillTx/>
                <a:latin typeface="Comic Sans MS"/>
                <a:ea typeface="Open Sans"/>
              </a:rPr>
              <a:t>Riprese video</a:t>
            </a:r>
            <a:r>
              <a:rPr b="0" lang="it-IT" sz="1470" strike="noStrike" u="none">
                <a:solidFill>
                  <a:srgbClr val="002060"/>
                </a:solidFill>
                <a:effectLst/>
                <a:uFillTx/>
                <a:latin typeface="Comic Sans MS"/>
                <a:ea typeface="Open Sans"/>
              </a:rPr>
              <a:t> per tematiche diverse (no video sessioni pratiche). </a:t>
            </a:r>
            <a:r>
              <a:rPr b="1" lang="it-IT" sz="1470" strike="noStrike" u="none">
                <a:solidFill>
                  <a:srgbClr val="002060"/>
                </a:solidFill>
                <a:effectLst/>
                <a:uFillTx/>
                <a:latin typeface="Comic Sans MS"/>
                <a:ea typeface="Open Sans"/>
              </a:rPr>
              <a:t>€ 2.240</a:t>
            </a:r>
            <a:endParaRPr b="0" lang="en-US" sz="1470" strike="noStrike" u="none">
              <a:solidFill>
                <a:schemeClr val="dk1"/>
              </a:solidFill>
              <a:effectLst/>
              <a:uFillTx/>
              <a:latin typeface="Calibri"/>
            </a:endParaRPr>
          </a:p>
          <a:p>
            <a:pPr lvl="1" marL="952560" indent="-343080" defTabSz="685800">
              <a:lnSpc>
                <a:spcPct val="90000"/>
              </a:lnSpc>
              <a:spcBef>
                <a:spcPts val="374"/>
              </a:spcBef>
              <a:buClr>
                <a:srgbClr val="002060"/>
              </a:buClr>
              <a:buFont typeface="Calibri"/>
              <a:buAutoNum type="alphaLcParenR"/>
            </a:pPr>
            <a:r>
              <a:rPr b="1" lang="it-IT" sz="1470" strike="noStrike" u="none">
                <a:solidFill>
                  <a:srgbClr val="002060"/>
                </a:solidFill>
                <a:effectLst/>
                <a:uFillTx/>
                <a:latin typeface="Comic Sans MS"/>
                <a:ea typeface="Open Sans"/>
              </a:rPr>
              <a:t>Opuscoli:</a:t>
            </a:r>
            <a:r>
              <a:rPr b="0" lang="it-IT" sz="1470" strike="noStrike" u="none">
                <a:solidFill>
                  <a:srgbClr val="002060"/>
                </a:solidFill>
                <a:effectLst/>
                <a:uFillTx/>
                <a:latin typeface="Comic Sans MS"/>
                <a:ea typeface="Open Sans"/>
              </a:rPr>
              <a:t> stampati (per attività informativa). </a:t>
            </a:r>
            <a:r>
              <a:rPr b="1" lang="it-IT" sz="1470" strike="noStrike" u="none">
                <a:solidFill>
                  <a:srgbClr val="002060"/>
                </a:solidFill>
                <a:effectLst/>
                <a:uFillTx/>
                <a:latin typeface="Comic Sans MS"/>
                <a:ea typeface="Open Sans"/>
              </a:rPr>
              <a:t>€ 490</a:t>
            </a:r>
            <a:endParaRPr b="0" lang="en-US" sz="1470" strike="noStrike" u="none">
              <a:solidFill>
                <a:schemeClr val="dk1"/>
              </a:solidFill>
              <a:effectLst/>
              <a:uFillTx/>
              <a:latin typeface="Calibri"/>
            </a:endParaRPr>
          </a:p>
          <a:p>
            <a:pPr lvl="1" marL="952560" indent="-343080" defTabSz="685800">
              <a:lnSpc>
                <a:spcPct val="90000"/>
              </a:lnSpc>
              <a:spcBef>
                <a:spcPts val="374"/>
              </a:spcBef>
              <a:buClr>
                <a:srgbClr val="002060"/>
              </a:buClr>
              <a:buFont typeface="Calibri"/>
              <a:buAutoNum type="alphaLcParenR"/>
            </a:pPr>
            <a:r>
              <a:rPr b="1" lang="it-IT" sz="1470" strike="noStrike" u="none">
                <a:solidFill>
                  <a:srgbClr val="002060"/>
                </a:solidFill>
                <a:effectLst/>
                <a:uFillTx/>
                <a:latin typeface="Comic Sans MS"/>
                <a:ea typeface="Open Sans"/>
              </a:rPr>
              <a:t>Pieghevoli:</a:t>
            </a:r>
            <a:r>
              <a:rPr b="0" lang="it-IT" sz="1470" strike="noStrike" u="none">
                <a:solidFill>
                  <a:srgbClr val="002060"/>
                </a:solidFill>
                <a:effectLst/>
                <a:uFillTx/>
                <a:latin typeface="Comic Sans MS"/>
                <a:ea typeface="Open Sans"/>
              </a:rPr>
              <a:t> foglio stampato fronte retro e piegato (per attività informativa). </a:t>
            </a:r>
            <a:r>
              <a:rPr b="1" lang="it-IT" sz="1470" strike="noStrike" u="none">
                <a:solidFill>
                  <a:srgbClr val="002060"/>
                </a:solidFill>
                <a:effectLst/>
                <a:uFillTx/>
                <a:latin typeface="Comic Sans MS"/>
                <a:ea typeface="Open Sans"/>
              </a:rPr>
              <a:t>€ 490</a:t>
            </a:r>
            <a:endParaRPr b="0" lang="en-US" sz="1470" strike="noStrike" u="none">
              <a:solidFill>
                <a:schemeClr val="dk1"/>
              </a:solidFill>
              <a:effectLst/>
              <a:uFillTx/>
              <a:latin typeface="Calibri"/>
            </a:endParaRPr>
          </a:p>
          <a:p>
            <a:pPr lvl="1" marL="952560" indent="-343080" defTabSz="685800">
              <a:lnSpc>
                <a:spcPct val="90000"/>
              </a:lnSpc>
              <a:spcBef>
                <a:spcPts val="374"/>
              </a:spcBef>
              <a:buClr>
                <a:srgbClr val="002060"/>
              </a:buClr>
              <a:buFont typeface="Calibri"/>
              <a:buAutoNum type="alphaLcParenR"/>
            </a:pPr>
            <a:r>
              <a:rPr b="1" lang="it-IT" sz="1470" strike="noStrike" u="none">
                <a:solidFill>
                  <a:srgbClr val="002060"/>
                </a:solidFill>
                <a:effectLst/>
                <a:uFillTx/>
                <a:latin typeface="Comic Sans MS"/>
                <a:ea typeface="Open Sans"/>
              </a:rPr>
              <a:t>Newsletter:</a:t>
            </a:r>
            <a:r>
              <a:rPr b="0" lang="it-IT" sz="1470" strike="noStrike" u="none">
                <a:solidFill>
                  <a:srgbClr val="002060"/>
                </a:solidFill>
                <a:effectLst/>
                <a:uFillTx/>
                <a:latin typeface="Comic Sans MS"/>
                <a:ea typeface="Open Sans"/>
              </a:rPr>
              <a:t> è un aggiornamento informativo inviato periodicamente via email a una lista di contatti. Il suo obiettivo principale è informare. </a:t>
            </a:r>
            <a:r>
              <a:rPr b="1" lang="it-IT" sz="1470" strike="noStrike" u="none">
                <a:solidFill>
                  <a:srgbClr val="002060"/>
                </a:solidFill>
                <a:effectLst/>
                <a:uFillTx/>
                <a:latin typeface="Comic Sans MS"/>
                <a:ea typeface="Open Sans"/>
              </a:rPr>
              <a:t>€ 160</a:t>
            </a:r>
            <a:endParaRPr b="0" lang="en-US" sz="1470" strike="noStrike" u="none">
              <a:solidFill>
                <a:schemeClr val="dk1"/>
              </a:solidFill>
              <a:effectLst/>
              <a:uFillTx/>
              <a:latin typeface="Calibri"/>
            </a:endParaRPr>
          </a:p>
          <a:p>
            <a:pPr lvl="1" marL="952560" indent="-343080" defTabSz="685800">
              <a:lnSpc>
                <a:spcPct val="90000"/>
              </a:lnSpc>
              <a:spcBef>
                <a:spcPts val="374"/>
              </a:spcBef>
              <a:buClr>
                <a:srgbClr val="002060"/>
              </a:buClr>
              <a:buFont typeface="Calibri"/>
              <a:buAutoNum type="alphaLcParenR"/>
            </a:pPr>
            <a:r>
              <a:rPr b="1" lang="it-IT" sz="1470" strike="noStrike" u="none">
                <a:solidFill>
                  <a:srgbClr val="002060"/>
                </a:solidFill>
                <a:effectLst/>
                <a:uFillTx/>
                <a:latin typeface="Comic Sans MS"/>
                <a:ea typeface="Open Sans"/>
              </a:rPr>
              <a:t>Applicazioni informatiche</a:t>
            </a:r>
            <a:r>
              <a:rPr b="0" lang="it-IT" sz="1470" strike="noStrike" u="none">
                <a:solidFill>
                  <a:srgbClr val="002060"/>
                </a:solidFill>
                <a:effectLst/>
                <a:uFillTx/>
                <a:latin typeface="Comic Sans MS"/>
                <a:ea typeface="Open Sans"/>
              </a:rPr>
              <a:t>:</a:t>
            </a:r>
            <a:endParaRPr b="0" lang="en-US" sz="147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400" strike="noStrike" u="none">
                <a:solidFill>
                  <a:schemeClr val="dk2"/>
                </a:solidFill>
                <a:effectLst/>
                <a:uFillTx/>
                <a:latin typeface="Comic Sans MS"/>
                <a:ea typeface="Open Sans"/>
              </a:rPr>
              <a:t>	</a:t>
            </a:r>
            <a:r>
              <a:rPr b="0" lang="it-IT" sz="1400" strike="noStrike" u="none">
                <a:solidFill>
                  <a:schemeClr val="dk2"/>
                </a:solidFill>
                <a:effectLst/>
                <a:uFillTx/>
                <a:latin typeface="Comic Sans MS"/>
                <a:ea typeface="Open Sans"/>
              </a:rPr>
              <a:t>1) </a:t>
            </a:r>
            <a:r>
              <a:rPr b="1" lang="it-IT" sz="1400" strike="noStrike" u="none">
                <a:solidFill>
                  <a:schemeClr val="dk2"/>
                </a:solidFill>
                <a:effectLst/>
                <a:uFillTx/>
                <a:latin typeface="Comic Sans MS"/>
                <a:ea typeface="Open Sans"/>
              </a:rPr>
              <a:t>blog:</a:t>
            </a:r>
            <a:r>
              <a:rPr b="0" lang="it-IT" sz="1400" strike="noStrike" u="none">
                <a:solidFill>
                  <a:schemeClr val="dk2"/>
                </a:solidFill>
                <a:effectLst/>
                <a:uFillTx/>
                <a:latin typeface="Comic Sans MS"/>
                <a:ea typeface="Open Sans"/>
              </a:rPr>
              <a:t> è un sito web dinamico e aggiornato regolarmente con contenuti come articoli, immagini o video;</a:t>
            </a:r>
            <a:endParaRPr b="0" lang="en-US" sz="140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400" strike="noStrike" u="none">
                <a:solidFill>
                  <a:schemeClr val="dk2"/>
                </a:solidFill>
                <a:effectLst/>
                <a:uFillTx/>
                <a:latin typeface="Comic Sans MS"/>
                <a:ea typeface="Open Sans"/>
              </a:rPr>
              <a:t>	</a:t>
            </a:r>
            <a:r>
              <a:rPr b="0" lang="it-IT" sz="1400" strike="noStrike" u="none">
                <a:solidFill>
                  <a:schemeClr val="dk2"/>
                </a:solidFill>
                <a:effectLst/>
                <a:uFillTx/>
                <a:latin typeface="Comic Sans MS"/>
                <a:ea typeface="Open Sans"/>
              </a:rPr>
              <a:t> </a:t>
            </a:r>
            <a:r>
              <a:rPr b="1" lang="it-IT" sz="1400" strike="noStrike" u="none">
                <a:solidFill>
                  <a:schemeClr val="dk2"/>
                </a:solidFill>
                <a:effectLst/>
                <a:uFillTx/>
                <a:latin typeface="Comic Sans MS"/>
                <a:ea typeface="Open Sans"/>
              </a:rPr>
              <a:t>2) forum: </a:t>
            </a:r>
            <a:r>
              <a:rPr b="0" lang="it-IT" sz="1400" strike="noStrike" u="none">
                <a:solidFill>
                  <a:schemeClr val="dk2"/>
                </a:solidFill>
                <a:effectLst/>
                <a:uFillTx/>
                <a:latin typeface="Comic Sans MS"/>
                <a:ea typeface="Open Sans"/>
              </a:rPr>
              <a:t>piattaforma online o un luogo d'incontro virtuale dove discutere sul progetto e le attività informative;</a:t>
            </a:r>
            <a:endParaRPr b="0" lang="en-US" sz="140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400" strike="noStrike" u="none">
                <a:solidFill>
                  <a:schemeClr val="dk2"/>
                </a:solidFill>
                <a:effectLst/>
                <a:uFillTx/>
                <a:latin typeface="Comic Sans MS"/>
                <a:ea typeface="Open Sans"/>
              </a:rPr>
              <a:t>	</a:t>
            </a:r>
            <a:r>
              <a:rPr b="1" lang="it-IT" sz="1400" strike="noStrike" u="none">
                <a:solidFill>
                  <a:schemeClr val="dk2"/>
                </a:solidFill>
                <a:effectLst/>
                <a:uFillTx/>
                <a:latin typeface="Comic Sans MS"/>
                <a:ea typeface="Open Sans"/>
              </a:rPr>
              <a:t>3) social network: </a:t>
            </a:r>
            <a:r>
              <a:rPr b="0" lang="it-IT" sz="1400" strike="noStrike" u="none">
                <a:solidFill>
                  <a:schemeClr val="dk2"/>
                </a:solidFill>
                <a:effectLst/>
                <a:uFillTx/>
                <a:latin typeface="Comic Sans MS"/>
                <a:ea typeface="Open Sans"/>
              </a:rPr>
              <a:t>pubblicazione delle notizie sui vari canali social.</a:t>
            </a:r>
            <a:endParaRPr b="0" lang="en-US" sz="14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1400" strike="noStrike" u="sng">
                <a:solidFill>
                  <a:schemeClr val="dk2"/>
                </a:solidFill>
                <a:effectLst/>
                <a:uFillTx/>
                <a:latin typeface="Comic Sans MS"/>
                <a:ea typeface="Open Sans"/>
              </a:rPr>
              <a:t>Verrà riconosciuta la spesa riferita ad una sola applicazione informatica</a:t>
            </a:r>
            <a:r>
              <a:rPr b="1" lang="it-IT" sz="1400" strike="noStrike" u="none">
                <a:solidFill>
                  <a:schemeClr val="dk2"/>
                </a:solidFill>
                <a:effectLst/>
                <a:uFillTx/>
                <a:latin typeface="Comic Sans MS"/>
                <a:ea typeface="Open Sans"/>
              </a:rPr>
              <a:t>. € 2.100</a:t>
            </a:r>
            <a:endParaRPr b="0" lang="en-US" sz="1400" strike="noStrike" u="none">
              <a:solidFill>
                <a:schemeClr val="dk1"/>
              </a:solidFill>
              <a:effectLst/>
              <a:uFillTx/>
              <a:latin typeface="Calibri"/>
            </a:endParaRPr>
          </a:p>
          <a:p>
            <a:pPr marL="343080" indent="-343080" algn="just" defTabSz="685800">
              <a:lnSpc>
                <a:spcPct val="90000"/>
              </a:lnSpc>
              <a:spcBef>
                <a:spcPts val="751"/>
              </a:spcBef>
              <a:buClr>
                <a:srgbClr val="203466"/>
              </a:buClr>
              <a:buFont typeface="Calibri"/>
              <a:buAutoNum type="alphaLcParenR" startAt="6"/>
              <a:tabLst>
                <a:tab algn="l" pos="0"/>
              </a:tabLst>
            </a:pPr>
            <a:r>
              <a:rPr b="0" lang="it-IT" sz="1400" strike="noStrike" u="none">
                <a:solidFill>
                  <a:schemeClr val="dk2"/>
                </a:solidFill>
                <a:effectLst/>
                <a:uFillTx/>
                <a:latin typeface="Comic Sans MS"/>
                <a:ea typeface="Open Sans"/>
              </a:rPr>
              <a:t>Sezioni specifiche del </a:t>
            </a:r>
            <a:r>
              <a:rPr b="1" lang="it-IT" sz="1400" strike="noStrike" u="none">
                <a:solidFill>
                  <a:schemeClr val="dk2"/>
                </a:solidFill>
                <a:effectLst/>
                <a:uFillTx/>
                <a:latin typeface="Comic Sans MS"/>
                <a:ea typeface="Open Sans"/>
              </a:rPr>
              <a:t>sito istituzionale. € 1.440</a:t>
            </a:r>
            <a:endParaRPr b="0" lang="en-US" sz="14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PlaceHolder 1"/>
          <p:cNvSpPr>
            <a:spLocks noGrp="1"/>
          </p:cNvSpPr>
          <p:nvPr>
            <p:ph/>
          </p:nvPr>
        </p:nvSpPr>
        <p:spPr>
          <a:xfrm>
            <a:off x="241560" y="1324080"/>
            <a:ext cx="8660520" cy="3657240"/>
          </a:xfrm>
          <a:prstGeom prst="rect">
            <a:avLst/>
          </a:prstGeom>
          <a:noFill/>
          <a:ln w="0">
            <a:noFill/>
          </a:ln>
        </p:spPr>
        <p:txBody>
          <a:bodyPr lIns="90000" rIns="90000" tIns="45000" bIns="45000" anchor="t">
            <a:normAutofit/>
          </a:bodyPr>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01- Qualità del Progetto informativo</a:t>
            </a: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02 – Qualità del team di progetto</a:t>
            </a: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03 - Coerenza delle tematiche affrontate con gli </a:t>
            </a:r>
            <a:r>
              <a:rPr b="1" lang="it-IT" sz="2400" strike="noStrike" u="sng">
                <a:solidFill>
                  <a:schemeClr val="dk2"/>
                </a:solidFill>
                <a:effectLst/>
                <a:uFillTx/>
                <a:latin typeface="Comic Sans MS"/>
                <a:ea typeface="Open Sans"/>
                <a:hlinkClick r:id="rId1"/>
              </a:rPr>
              <a:t>obiettivi generali e specifici della PAC</a:t>
            </a: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2400" strike="noStrike" u="none">
                <a:solidFill>
                  <a:schemeClr val="dk2"/>
                </a:solidFill>
                <a:effectLst/>
                <a:uFillTx/>
                <a:latin typeface="Comic Sans MS"/>
                <a:ea typeface="Open Sans"/>
              </a:rPr>
              <a:t>04 - Premialità per specifiche tematiche/obiettivi e/o ricaduta territoriale</a:t>
            </a:r>
            <a:endParaRPr b="0" lang="en-US" sz="2400" strike="noStrike" u="none">
              <a:solidFill>
                <a:schemeClr val="dk1"/>
              </a:solidFill>
              <a:effectLst/>
              <a:uFillTx/>
              <a:latin typeface="Calibri"/>
            </a:endParaRPr>
          </a:p>
        </p:txBody>
      </p:sp>
      <p:sp>
        <p:nvSpPr>
          <p:cNvPr id="38" name="PlaceHolder 2"/>
          <p:cNvSpPr>
            <a:spLocks noGrp="1"/>
          </p:cNvSpPr>
          <p:nvPr>
            <p:ph type="title"/>
          </p:nvPr>
        </p:nvSpPr>
        <p:spPr>
          <a:xfrm>
            <a:off x="295920" y="631080"/>
            <a:ext cx="8551800" cy="53064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rmAutofit/>
          </a:bodyPr>
          <a:p>
            <a:pPr indent="0" algn="ctr" defTabSz="685800">
              <a:lnSpc>
                <a:spcPct val="90000"/>
              </a:lnSpc>
              <a:buNone/>
            </a:pPr>
            <a:r>
              <a:rPr b="1" lang="it-IT" sz="2900" strike="noStrike" u="none">
                <a:solidFill>
                  <a:schemeClr val="dk1"/>
                </a:solidFill>
                <a:effectLst/>
                <a:uFillTx/>
                <a:latin typeface="Comic Sans MS"/>
                <a:ea typeface="Open Sans Extrabold"/>
              </a:rPr>
              <a:t>Criteri di Selezione</a:t>
            </a:r>
            <a:endParaRPr b="0" lang="en-US" sz="29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p:nvPr>
        </p:nvSpPr>
        <p:spPr>
          <a:xfrm>
            <a:off x="295920" y="1960560"/>
            <a:ext cx="8551800" cy="2531160"/>
          </a:xfrm>
          <a:prstGeom prst="rect">
            <a:avLst/>
          </a:prstGeom>
          <a:noFill/>
          <a:ln w="0">
            <a:noFill/>
          </a:ln>
        </p:spPr>
        <p:txBody>
          <a:bodyPr lIns="90000" rIns="90000" tIns="45000" bIns="45000" anchor="t">
            <a:noAutofit/>
          </a:bodyPr>
          <a:p>
            <a:pPr indent="0">
              <a:lnSpc>
                <a:spcPct val="90000"/>
              </a:lnSpc>
              <a:spcBef>
                <a:spcPts val="1417"/>
              </a:spcBef>
              <a:buNone/>
            </a:pPr>
            <a:endParaRPr b="0" lang="en-US" sz="1800" strike="noStrike" u="none">
              <a:solidFill>
                <a:schemeClr val="dk2"/>
              </a:solidFill>
              <a:effectLst/>
              <a:uFillTx/>
              <a:latin typeface="Open Sans"/>
              <a:ea typeface="Open Sans"/>
            </a:endParaRPr>
          </a:p>
        </p:txBody>
      </p:sp>
      <p:graphicFrame>
        <p:nvGraphicFramePr>
          <p:cNvPr id="40" name="Tabella 6"/>
          <p:cNvGraphicFramePr/>
          <p:nvPr/>
        </p:nvGraphicFramePr>
        <p:xfrm>
          <a:off x="295920" y="792360"/>
          <a:ext cx="8551800" cy="3968280"/>
        </p:xfrm>
        <a:graphic>
          <a:graphicData uri="http://schemas.openxmlformats.org/drawingml/2006/table">
            <a:tbl>
              <a:tblPr/>
              <a:tblGrid>
                <a:gridCol w="1284120"/>
                <a:gridCol w="3265200"/>
                <a:gridCol w="739440"/>
                <a:gridCol w="2667240"/>
                <a:gridCol w="595440"/>
              </a:tblGrid>
              <a:tr h="344880">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omic Sans MS"/>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2099880">
                <a:tc rowSpan="2">
                  <a:txBody>
                    <a:bodyPr anchor="ctr">
                      <a:noAutofit/>
                    </a:bodyPr>
                    <a:p>
                      <a:pPr algn="ctr" defTabSz="685800">
                        <a:lnSpc>
                          <a:spcPct val="100000"/>
                        </a:lnSpc>
                      </a:pPr>
                      <a:r>
                        <a:rPr b="1" lang="it-IT" sz="1200" strike="noStrike" u="none">
                          <a:solidFill>
                            <a:srgbClr val="002060"/>
                          </a:solidFill>
                          <a:effectLst/>
                          <a:uFillTx/>
                          <a:latin typeface="Comic Sans MS"/>
                        </a:rPr>
                        <a:t>01 - Qualità del progetto </a:t>
                      </a: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anchor="t">
                      <a:noAutofit/>
                    </a:bodyPr>
                    <a:p>
                      <a:pPr algn="just" defTabSz="685800">
                        <a:lnSpc>
                          <a:spcPct val="100000"/>
                        </a:lnSpc>
                      </a:pPr>
                      <a:endParaRPr b="0" lang="it-IT" sz="1000" strike="noStrike" u="none">
                        <a:solidFill>
                          <a:srgbClr val="000000"/>
                        </a:solidFill>
                        <a:effectLst/>
                        <a:uFillTx/>
                        <a:latin typeface="Arial"/>
                      </a:endParaRPr>
                    </a:p>
                    <a:p>
                      <a:pPr algn="just" defTabSz="685800">
                        <a:lnSpc>
                          <a:spcPct val="100000"/>
                        </a:lnSpc>
                      </a:pPr>
                      <a:r>
                        <a:rPr b="1" lang="it-IT" sz="1000" strike="noStrike" u="none">
                          <a:solidFill>
                            <a:srgbClr val="0070c0"/>
                          </a:solidFill>
                          <a:effectLst/>
                          <a:uFillTx/>
                          <a:latin typeface="Comic Sans MS"/>
                        </a:rPr>
                        <a:t>0.1.1 - Elementi di valutazione:</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Configurazione generale</a:t>
                      </a:r>
                      <a:r>
                        <a:rPr b="0" lang="it-IT" sz="1000" strike="noStrike" u="none">
                          <a:solidFill>
                            <a:srgbClr val="002060"/>
                          </a:solidFill>
                          <a:effectLst/>
                          <a:uFillTx/>
                          <a:latin typeface="Comic Sans MS"/>
                        </a:rPr>
                        <a:t> del progetto informativo;</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Obiettivi del progetto</a:t>
                      </a:r>
                      <a:r>
                        <a:rPr b="0" lang="it-IT" sz="1000" strike="noStrike" u="none">
                          <a:solidFill>
                            <a:srgbClr val="002060"/>
                          </a:solidFill>
                          <a:effectLst/>
                          <a:uFillTx/>
                          <a:latin typeface="Comic Sans MS"/>
                        </a:rPr>
                        <a:t>;</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Presenza di </a:t>
                      </a:r>
                      <a:r>
                        <a:rPr b="1" lang="it-IT" sz="1000" strike="noStrike" u="none">
                          <a:solidFill>
                            <a:srgbClr val="002060"/>
                          </a:solidFill>
                          <a:effectLst/>
                          <a:uFillTx/>
                          <a:latin typeface="Comic Sans MS"/>
                        </a:rPr>
                        <a:t>un’analisi di contesto</a:t>
                      </a:r>
                      <a:r>
                        <a:rPr b="0" lang="it-IT" sz="1000" strike="noStrike" u="none">
                          <a:solidFill>
                            <a:srgbClr val="002060"/>
                          </a:solidFill>
                          <a:effectLst/>
                          <a:uFillTx/>
                          <a:latin typeface="Comic Sans MS"/>
                        </a:rPr>
                        <a:t>;</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Analisi dei </a:t>
                      </a:r>
                      <a:r>
                        <a:rPr b="1" lang="it-IT" sz="1000" strike="noStrike" u="none">
                          <a:solidFill>
                            <a:srgbClr val="002060"/>
                          </a:solidFill>
                          <a:effectLst/>
                          <a:uFillTx/>
                          <a:latin typeface="Comic Sans MS"/>
                        </a:rPr>
                        <a:t>fabbisogni informativi;</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Caratteristiche dei destinatari, strategie e canali di comunicazione </a:t>
                      </a:r>
                      <a:r>
                        <a:rPr b="0" lang="it-IT" sz="1000" strike="noStrike" u="none">
                          <a:solidFill>
                            <a:srgbClr val="002060"/>
                          </a:solidFill>
                          <a:effectLst/>
                          <a:uFillTx/>
                          <a:latin typeface="Comic Sans MS"/>
                        </a:rPr>
                        <a:t>per il loro coinvolgimento;</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 </a:t>
                      </a:r>
                      <a:r>
                        <a:rPr b="1" lang="it-IT" sz="1000" strike="noStrike" u="none">
                          <a:solidFill>
                            <a:srgbClr val="002060"/>
                          </a:solidFill>
                          <a:effectLst/>
                          <a:uFillTx/>
                          <a:latin typeface="Comic Sans MS"/>
                        </a:rPr>
                        <a:t>Risultati attesi</a:t>
                      </a:r>
                      <a:r>
                        <a:rPr b="0" lang="it-IT" sz="1000" strike="noStrike" u="none">
                          <a:solidFill>
                            <a:srgbClr val="002060"/>
                          </a:solidFill>
                          <a:effectLst/>
                          <a:uFillTx/>
                          <a:latin typeface="Comic Sans MS"/>
                        </a:rPr>
                        <a:t> dal percorso informativo.</a:t>
                      </a:r>
                      <a:endParaRPr b="0" lang="it-IT" sz="1000" strike="noStrike" u="none">
                        <a:solidFill>
                          <a:srgbClr val="000000"/>
                        </a:solidFill>
                        <a:effectLst/>
                        <a:uFillTx/>
                        <a:latin typeface="Arial"/>
                      </a:endParaRPr>
                    </a:p>
                  </a:txBody>
                  <a:tcPr anchor="t"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anchor="ctr">
                      <a:noAutofit/>
                    </a:bodyPr>
                    <a:p>
                      <a:pPr algn="ctr" defTabSz="685800">
                        <a:lnSpc>
                          <a:spcPct val="100000"/>
                        </a:lnSpc>
                      </a:pPr>
                      <a:r>
                        <a:rPr b="1" lang="it-IT" sz="1000" strike="noStrike" u="none">
                          <a:solidFill>
                            <a:srgbClr val="002060"/>
                          </a:solidFill>
                          <a:effectLst/>
                          <a:uFillTx/>
                          <a:latin typeface="Comic Sans MS"/>
                        </a:rPr>
                        <a:t>14</a:t>
                      </a:r>
                      <a:endParaRPr b="0" lang="it-IT" sz="10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anchor="ctr">
                      <a:noAutofit/>
                    </a:bodyPr>
                    <a:p>
                      <a:pPr defTabSz="685800">
                        <a:lnSpc>
                          <a:spcPct val="100000"/>
                        </a:lnSpc>
                      </a:pPr>
                      <a:r>
                        <a:rPr b="0" lang="it-IT" sz="1000" strike="noStrike" u="none">
                          <a:solidFill>
                            <a:srgbClr val="002060"/>
                          </a:solidFill>
                          <a:effectLst/>
                          <a:uFillTx/>
                          <a:latin typeface="Comic Sans MS"/>
                        </a:rPr>
                        <a:t>Configurazione generale: </a:t>
                      </a:r>
                      <a:r>
                        <a:rPr b="1" lang="it-IT" sz="1000" strike="noStrike" u="none">
                          <a:solidFill>
                            <a:srgbClr val="002060"/>
                          </a:solidFill>
                          <a:effectLst/>
                          <a:uFillTx/>
                          <a:latin typeface="Comic Sans MS"/>
                        </a:rPr>
                        <a:t>da 0 a 2 punti</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Obiettivi del progetto: </a:t>
                      </a:r>
                      <a:r>
                        <a:rPr b="1" lang="it-IT" sz="1000" strike="noStrike" u="none">
                          <a:solidFill>
                            <a:srgbClr val="002060"/>
                          </a:solidFill>
                          <a:effectLst/>
                          <a:uFillTx/>
                          <a:latin typeface="Comic Sans MS"/>
                        </a:rPr>
                        <a:t>da 0 a 2 punti</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Analisi di contesto e dei fabbisogni informativi: </a:t>
                      </a:r>
                      <a:r>
                        <a:rPr b="1" lang="it-IT" sz="1000" strike="noStrike" u="none">
                          <a:solidFill>
                            <a:srgbClr val="002060"/>
                          </a:solidFill>
                          <a:effectLst/>
                          <a:uFillTx/>
                          <a:latin typeface="Comic Sans MS"/>
                        </a:rPr>
                        <a:t>da 0 a 3 punti</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Caratteristiche dei destinatari, strategie e canali di comunicazione per il loro coinvolgimento: </a:t>
                      </a:r>
                      <a:r>
                        <a:rPr b="1" lang="it-IT" sz="1000" strike="noStrike" u="none">
                          <a:solidFill>
                            <a:srgbClr val="002060"/>
                          </a:solidFill>
                          <a:effectLst/>
                          <a:uFillTx/>
                          <a:latin typeface="Comic Sans MS"/>
                        </a:rPr>
                        <a:t>da 0 a 5 punti</a:t>
                      </a: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Risultati attesi: </a:t>
                      </a:r>
                      <a:r>
                        <a:rPr b="1" lang="it-IT" sz="1000" strike="noStrike" u="none">
                          <a:solidFill>
                            <a:srgbClr val="002060"/>
                          </a:solidFill>
                          <a:effectLst/>
                          <a:uFillTx/>
                          <a:latin typeface="Comic Sans MS"/>
                        </a:rPr>
                        <a:t>da 0 a 2 punti</a:t>
                      </a:r>
                      <a:endParaRPr b="0" lang="it-IT" sz="1000" strike="noStrike" u="none">
                        <a:solidFill>
                          <a:srgbClr val="000000"/>
                        </a:solidFill>
                        <a:effectLst/>
                        <a:uFillTx/>
                        <a:latin typeface="Arial"/>
                      </a:endParaRPr>
                    </a:p>
                    <a:p>
                      <a:pPr defTabSz="685800">
                        <a:lnSpc>
                          <a:spcPct val="100000"/>
                        </a:lnSpc>
                      </a:pPr>
                      <a:endParaRPr b="0" lang="it-IT" sz="1000" strike="noStrike" u="none">
                        <a:solidFill>
                          <a:srgbClr val="000000"/>
                        </a:solidFill>
                        <a:effectLst/>
                        <a:uFillTx/>
                        <a:latin typeface="Arial"/>
                      </a:endParaRPr>
                    </a:p>
                    <a:p>
                      <a:pPr defTabSz="685800">
                        <a:lnSpc>
                          <a:spcPct val="100000"/>
                        </a:lnSpc>
                      </a:pPr>
                      <a:r>
                        <a:rPr b="0" lang="it-IT" sz="1000" strike="noStrike" u="none">
                          <a:solidFill>
                            <a:srgbClr val="002060"/>
                          </a:solidFill>
                          <a:effectLst/>
                          <a:uFillTx/>
                          <a:latin typeface="Comic Sans MS"/>
                        </a:rPr>
                        <a:t>PUNTEGGIO CUMULABILE</a:t>
                      </a:r>
                      <a:endParaRPr b="0" lang="it-IT" sz="1000" strike="noStrike" u="none">
                        <a:solidFill>
                          <a:srgbClr val="000000"/>
                        </a:solidFill>
                        <a:effectLst/>
                        <a:uFillTx/>
                        <a:latin typeface="Arial"/>
                      </a:endParaRPr>
                    </a:p>
                    <a:p>
                      <a:pPr algn="ctr" defTabSz="685800">
                        <a:lnSpc>
                          <a:spcPct val="100000"/>
                        </a:lnSpc>
                      </a:pPr>
                      <a:endParaRPr b="0" lang="it-IT" sz="10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2">
                  <a:txBody>
                    <a:bodyPr anchor="ctr">
                      <a:noAutofit/>
                    </a:bodyPr>
                    <a:p>
                      <a:pPr algn="ctr" defTabSz="685800">
                        <a:lnSpc>
                          <a:spcPct val="100000"/>
                        </a:lnSpc>
                      </a:pPr>
                      <a:r>
                        <a:rPr b="1" lang="it-IT" sz="1200" strike="noStrike" u="none">
                          <a:solidFill>
                            <a:srgbClr val="002060"/>
                          </a:solidFill>
                          <a:effectLst/>
                          <a:uFillTx/>
                          <a:latin typeface="Comic Sans MS"/>
                        </a:rPr>
                        <a:t>41</a:t>
                      </a: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49292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000" strike="noStrike" u="none">
                          <a:solidFill>
                            <a:srgbClr val="0070c0"/>
                          </a:solidFill>
                          <a:effectLst/>
                          <a:uFillTx/>
                          <a:latin typeface="Comic Sans MS"/>
                          <a:ea typeface="Times New Roman"/>
                        </a:rPr>
                        <a:t>0.1.2 - Risorse Strumentali</a:t>
                      </a:r>
                      <a:r>
                        <a:rPr b="1" lang="it-IT" sz="1000" strike="noStrike" u="none">
                          <a:solidFill>
                            <a:srgbClr val="002060"/>
                          </a:solidFill>
                          <a:effectLst/>
                          <a:uFillTx/>
                          <a:latin typeface="Comic Sans MS"/>
                          <a:ea typeface="Times New Roman"/>
                        </a:rPr>
                        <a:t>: </a:t>
                      </a:r>
                      <a:r>
                        <a:rPr b="0" lang="it-IT" sz="1000" strike="noStrike" u="none">
                          <a:solidFill>
                            <a:srgbClr val="002060"/>
                          </a:solidFill>
                          <a:effectLst/>
                          <a:uFillTx/>
                          <a:latin typeface="Comic Sans MS"/>
                          <a:ea typeface="Times New Roman"/>
                        </a:rPr>
                        <a:t>disponibilità e adeguatezza delle risorse strumentali e strutturali (mobili e immobili), messe a disposizione dai soggetti attuatori rispetto agli obiettivi perseguiti (es: aule didattiche; piattaforma digitale; sistemi audio-visivi a supporto delle attività informative).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000" strike="noStrike" u="none">
                          <a:solidFill>
                            <a:srgbClr val="002060"/>
                          </a:solidFill>
                          <a:effectLst/>
                          <a:uFillTx/>
                          <a:latin typeface="Comic Sans MS"/>
                          <a:ea typeface="Times New Roman"/>
                        </a:rPr>
                        <a:t>3</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0" lang="it-IT" sz="1000" strike="noStrike" u="none">
                          <a:solidFill>
                            <a:srgbClr val="002060"/>
                          </a:solidFill>
                          <a:effectLst/>
                          <a:uFillTx/>
                          <a:latin typeface="Comic Sans MS"/>
                          <a:ea typeface="Times New Roman"/>
                        </a:rPr>
                        <a:t>Insufficiente: </a:t>
                      </a:r>
                      <a:r>
                        <a:rPr b="1" lang="it-IT" sz="1000" strike="noStrike" u="none">
                          <a:solidFill>
                            <a:srgbClr val="002060"/>
                          </a:solidFill>
                          <a:effectLst/>
                          <a:uFillTx/>
                          <a:latin typeface="Comic Sans MS"/>
                          <a:ea typeface="Times New Roman"/>
                        </a:rPr>
                        <a:t>0 punti</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ctr" defTabSz="685800">
                        <a:lnSpc>
                          <a:spcPct val="107000"/>
                        </a:lnSpc>
                      </a:pPr>
                      <a:r>
                        <a:rPr b="0" lang="it-IT" sz="1000" strike="noStrike" u="none">
                          <a:solidFill>
                            <a:srgbClr val="002060"/>
                          </a:solidFill>
                          <a:effectLst/>
                          <a:uFillTx/>
                          <a:latin typeface="Comic Sans MS"/>
                          <a:ea typeface="Times New Roman"/>
                        </a:rPr>
                        <a:t>Sufficiente: </a:t>
                      </a:r>
                      <a:r>
                        <a:rPr b="1" lang="it-IT" sz="1000" strike="noStrike" u="none">
                          <a:solidFill>
                            <a:srgbClr val="002060"/>
                          </a:solidFill>
                          <a:effectLst/>
                          <a:uFillTx/>
                          <a:latin typeface="Comic Sans MS"/>
                          <a:ea typeface="Times New Roman"/>
                        </a:rPr>
                        <a:t>1 punto</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ctr" defTabSz="685800">
                        <a:lnSpc>
                          <a:spcPct val="107000"/>
                        </a:lnSpc>
                      </a:pPr>
                      <a:r>
                        <a:rPr b="0" lang="it-IT" sz="1000" strike="noStrike" u="none">
                          <a:solidFill>
                            <a:srgbClr val="002060"/>
                          </a:solidFill>
                          <a:effectLst/>
                          <a:uFillTx/>
                          <a:latin typeface="Comic Sans MS"/>
                          <a:ea typeface="Times New Roman"/>
                        </a:rPr>
                        <a:t>Buono: </a:t>
                      </a:r>
                      <a:r>
                        <a:rPr b="1" lang="it-IT" sz="1000" strike="noStrike" u="none">
                          <a:solidFill>
                            <a:srgbClr val="002060"/>
                          </a:solidFill>
                          <a:effectLst/>
                          <a:uFillTx/>
                          <a:latin typeface="Comic Sans MS"/>
                          <a:ea typeface="Times New Roman"/>
                        </a:rPr>
                        <a:t>2 punti</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ctr" defTabSz="685800">
                        <a:lnSpc>
                          <a:spcPct val="107000"/>
                        </a:lnSpc>
                      </a:pPr>
                      <a:r>
                        <a:rPr b="0" lang="it-IT" sz="1000" strike="noStrike" u="none">
                          <a:solidFill>
                            <a:srgbClr val="002060"/>
                          </a:solidFill>
                          <a:effectLst/>
                          <a:uFillTx/>
                          <a:latin typeface="Comic Sans MS"/>
                          <a:ea typeface="Times New Roman"/>
                        </a:rPr>
                        <a:t>Ottimo: </a:t>
                      </a:r>
                      <a:r>
                        <a:rPr b="1" lang="it-IT" sz="1000" strike="noStrike" u="none">
                          <a:solidFill>
                            <a:srgbClr val="002060"/>
                          </a:solidFill>
                          <a:effectLst/>
                          <a:uFillTx/>
                          <a:latin typeface="Comic Sans MS"/>
                          <a:ea typeface="Times New Roman"/>
                        </a:rPr>
                        <a:t>3 punti</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1" name="Tabella 3"/>
          <p:cNvGraphicFramePr/>
          <p:nvPr/>
        </p:nvGraphicFramePr>
        <p:xfrm>
          <a:off x="55800" y="973080"/>
          <a:ext cx="9087840" cy="4114440"/>
        </p:xfrm>
        <a:graphic>
          <a:graphicData uri="http://schemas.openxmlformats.org/drawingml/2006/table">
            <a:tbl>
              <a:tblPr/>
              <a:tblGrid>
                <a:gridCol w="1364400"/>
                <a:gridCol w="3470040"/>
                <a:gridCol w="974160"/>
                <a:gridCol w="2509200"/>
                <a:gridCol w="769320"/>
              </a:tblGrid>
              <a:tr h="306720">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omic Sans MS"/>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omic Sans MS"/>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1863000">
                <a:tc rowSpan="2">
                  <a:txBody>
                    <a:bodyPr anchor="ctr">
                      <a:noAutofit/>
                    </a:bodyPr>
                    <a:p>
                      <a:pPr algn="ctr" defTabSz="685800">
                        <a:lnSpc>
                          <a:spcPct val="100000"/>
                        </a:lnSpc>
                      </a:pPr>
                      <a:r>
                        <a:rPr b="1" lang="it-IT" sz="1200" strike="noStrike" u="none">
                          <a:solidFill>
                            <a:srgbClr val="002060"/>
                          </a:solidFill>
                          <a:effectLst/>
                          <a:uFillTx/>
                          <a:latin typeface="Comic Sans MS"/>
                        </a:rPr>
                        <a:t>01 - Qualità del progetto informativo</a:t>
                      </a: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b">
                      <a:noAutofit/>
                    </a:bodyPr>
                    <a:p>
                      <a:pPr defTabSz="685800">
                        <a:lnSpc>
                          <a:spcPct val="107000"/>
                        </a:lnSpc>
                      </a:pPr>
                      <a:r>
                        <a:rPr b="1" lang="it-IT" sz="1100" strike="noStrike" u="none">
                          <a:solidFill>
                            <a:srgbClr val="0070c0"/>
                          </a:solidFill>
                          <a:effectLst/>
                          <a:uFillTx/>
                          <a:latin typeface="Comic Sans MS"/>
                          <a:ea typeface="Times New Roman"/>
                        </a:rPr>
                        <a:t>0.1.3 - Articolazione delle attività informative </a:t>
                      </a:r>
                      <a:r>
                        <a:rPr b="0" lang="it-IT" sz="1100" strike="noStrike" u="none">
                          <a:solidFill>
                            <a:srgbClr val="002060"/>
                          </a:solidFill>
                          <a:effectLst/>
                          <a:uFillTx/>
                          <a:latin typeface="Comic Sans MS"/>
                          <a:ea typeface="Times New Roman"/>
                        </a:rPr>
                        <a:t>(a distanza e/o in presenza</a:t>
                      </a:r>
                      <a:r>
                        <a:rPr b="1"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txBody>
                  <a:tcPr anchor="b"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8</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000" strike="noStrike" u="none">
                          <a:solidFill>
                            <a:srgbClr val="002060"/>
                          </a:solidFill>
                          <a:effectLst/>
                          <a:uFillTx/>
                          <a:latin typeface="Comic Sans MS"/>
                          <a:ea typeface="Times New Roman"/>
                        </a:rPr>
                        <a:t>- Prevalenza di attività informative in modalità FAD (convegni, seminari e incontri) rispetto alla modalità in presenza (FAD &gt; 50%) n. delle attività </a:t>
                      </a:r>
                      <a:r>
                        <a:rPr b="1" lang="it-IT" sz="1000" strike="noStrike" u="none">
                          <a:solidFill>
                            <a:srgbClr val="002060"/>
                          </a:solidFill>
                          <a:effectLst/>
                          <a:uFillTx/>
                          <a:latin typeface="Comic Sans MS"/>
                          <a:ea typeface="Times New Roman"/>
                        </a:rPr>
                        <a:t>4 punti</a:t>
                      </a:r>
                      <a:r>
                        <a:rPr b="0"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 Prevalenza di attività informative in presenza rispetto alla modalità FAD (presenza &gt; 60%) n. delle attività </a:t>
                      </a:r>
                      <a:r>
                        <a:rPr b="1" lang="it-IT" sz="1000" strike="noStrike" u="none">
                          <a:solidFill>
                            <a:srgbClr val="002060"/>
                          </a:solidFill>
                          <a:effectLst/>
                          <a:uFillTx/>
                          <a:latin typeface="Comic Sans MS"/>
                          <a:ea typeface="Times New Roman"/>
                        </a:rPr>
                        <a:t>8 punti</a:t>
                      </a:r>
                      <a:r>
                        <a:rPr b="0" lang="it-IT" sz="1000" strike="noStrike" u="none">
                          <a:solidFill>
                            <a:srgbClr val="002060"/>
                          </a:solidFill>
                          <a:effectLst/>
                          <a:uFillTx/>
                          <a:latin typeface="Comic Sans MS"/>
                          <a:ea typeface="Times New Roman"/>
                        </a:rPr>
                        <a:t>.</a:t>
                      </a:r>
                      <a:endParaRPr b="0" lang="it-IT" sz="1000" strike="noStrike" u="none">
                        <a:solidFill>
                          <a:srgbClr val="000000"/>
                        </a:solidFill>
                        <a:effectLst/>
                        <a:uFillTx/>
                        <a:latin typeface="Arial"/>
                      </a:endParaRPr>
                    </a:p>
                    <a:p>
                      <a:pPr defTabSz="685800">
                        <a:lnSpc>
                          <a:spcPct val="107000"/>
                        </a:lnSpc>
                      </a:pPr>
                      <a:r>
                        <a:rPr b="0" lang="it-IT" sz="1000" strike="noStrike" u="none">
                          <a:solidFill>
                            <a:srgbClr val="002060"/>
                          </a:solidFill>
                          <a:effectLst/>
                          <a:uFillTx/>
                          <a:latin typeface="Comic Sans MS"/>
                          <a:ea typeface="Times New Roman"/>
                        </a:rPr>
                        <a:t>PUNTEGGIO NON CUMULABILE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2">
                  <a:txBody>
                    <a:bodyPr anchor="ctr">
                      <a:noAutofit/>
                    </a:bodyPr>
                    <a:p>
                      <a:pPr defTabSz="685800">
                        <a:lnSpc>
                          <a:spcPct val="100000"/>
                        </a:lnSpc>
                        <a:tabLst>
                          <a:tab algn="l" pos="0"/>
                        </a:tabLst>
                      </a:pPr>
                      <a:r>
                        <a:rPr b="1" lang="it-IT" sz="1000" strike="noStrike" u="none">
                          <a:solidFill>
                            <a:srgbClr val="002060"/>
                          </a:solidFill>
                          <a:effectLst/>
                          <a:uFillTx/>
                          <a:latin typeface="Comic Sans MS"/>
                        </a:rPr>
                        <a:t>(parziale)</a:t>
                      </a:r>
                      <a:endParaRPr b="0" lang="it-IT" sz="1000" strike="noStrike" u="none">
                        <a:solidFill>
                          <a:srgbClr val="000000"/>
                        </a:solidFill>
                        <a:effectLst/>
                        <a:uFillTx/>
                        <a:latin typeface="Arial"/>
                      </a:endParaRPr>
                    </a:p>
                    <a:p>
                      <a:pPr defTabSz="685800">
                        <a:lnSpc>
                          <a:spcPct val="100000"/>
                        </a:lnSpc>
                        <a:tabLst>
                          <a:tab algn="l" pos="0"/>
                        </a:tabLst>
                      </a:pPr>
                      <a:endParaRPr b="0" lang="it-IT" sz="10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86300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100" strike="noStrike" u="none">
                          <a:solidFill>
                            <a:srgbClr val="002060"/>
                          </a:solidFill>
                          <a:effectLst/>
                          <a:uFillTx/>
                          <a:latin typeface="Comic Sans MS"/>
                          <a:ea typeface="Times New Roman"/>
                        </a:rPr>
                        <a:t> </a:t>
                      </a:r>
                      <a:r>
                        <a:rPr b="1" lang="it-IT" sz="1100" strike="noStrike" u="none">
                          <a:solidFill>
                            <a:srgbClr val="0070c0"/>
                          </a:solidFill>
                          <a:effectLst/>
                          <a:uFillTx/>
                          <a:latin typeface="Comic Sans MS"/>
                          <a:ea typeface="Times New Roman"/>
                        </a:rPr>
                        <a:t>0.1.4 - Articolazione delle attività informative (tipologia di attività previste).</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7</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t">
                      <a:noAutofit/>
                    </a:bodyPr>
                    <a:p>
                      <a:pPr algn="just" defTabSz="685800">
                        <a:lnSpc>
                          <a:spcPct val="107000"/>
                        </a:lnSpc>
                      </a:pPr>
                      <a:endParaRPr b="0" lang="it-IT" sz="1000" strike="noStrike" u="none">
                        <a:solidFill>
                          <a:srgbClr val="000000"/>
                        </a:solidFill>
                        <a:effectLst/>
                        <a:uFillTx/>
                        <a:latin typeface="Arial"/>
                      </a:endParaRPr>
                    </a:p>
                    <a:p>
                      <a:pPr algn="just" defTabSz="685800">
                        <a:lnSpc>
                          <a:spcPct val="107000"/>
                        </a:lnSpc>
                      </a:pPr>
                      <a:endParaRPr b="0" lang="it-IT" sz="1000" strike="noStrike" u="none">
                        <a:solidFill>
                          <a:srgbClr val="000000"/>
                        </a:solidFill>
                        <a:effectLst/>
                        <a:uFillTx/>
                        <a:latin typeface="Arial"/>
                      </a:endParaRPr>
                    </a:p>
                    <a:p>
                      <a:pPr algn="just" defTabSz="685800">
                        <a:lnSpc>
                          <a:spcPct val="107000"/>
                        </a:lnSpc>
                      </a:pP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tutte le tipologie di attività: 7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- 3 tipologie di attività: 5 punti</a:t>
                      </a: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- 2 tipologie di attività: 3 punti</a:t>
                      </a:r>
                      <a:endParaRPr b="0" lang="it-IT" sz="1000" strike="noStrike" u="none">
                        <a:solidFill>
                          <a:srgbClr val="000000"/>
                        </a:solidFill>
                        <a:effectLst/>
                        <a:uFillTx/>
                        <a:latin typeface="Arial"/>
                      </a:endParaRPr>
                    </a:p>
                    <a:p>
                      <a:pPr algn="just" defTabSz="685800">
                        <a:lnSpc>
                          <a:spcPct val="107000"/>
                        </a:lnSpc>
                      </a:pPr>
                      <a:endParaRPr b="0" lang="it-IT" sz="1000" strike="noStrike" u="none">
                        <a:solidFill>
                          <a:srgbClr val="000000"/>
                        </a:solidFill>
                        <a:effectLst/>
                        <a:uFillTx/>
                        <a:latin typeface="Arial"/>
                      </a:endParaRPr>
                    </a:p>
                    <a:p>
                      <a:pPr algn="just" defTabSz="685800">
                        <a:lnSpc>
                          <a:spcPct val="107000"/>
                        </a:lnSpc>
                      </a:pPr>
                      <a:r>
                        <a:rPr b="0" lang="it-IT" sz="1000" strike="noStrike" u="none">
                          <a:solidFill>
                            <a:srgbClr val="002060"/>
                          </a:solidFill>
                          <a:effectLst/>
                          <a:uFillTx/>
                          <a:latin typeface="Comic Sans MS"/>
                          <a:ea typeface="Times New Roman"/>
                        </a:rPr>
                        <a:t>PUNTEGGIO NON CUMULABILE</a:t>
                      </a:r>
                      <a:endParaRPr b="0" lang="it-IT" sz="10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2" name="Tabella 3"/>
          <p:cNvGraphicFramePr/>
          <p:nvPr/>
        </p:nvGraphicFramePr>
        <p:xfrm>
          <a:off x="51120" y="803880"/>
          <a:ext cx="9092520" cy="4465440"/>
        </p:xfrm>
        <a:graphic>
          <a:graphicData uri="http://schemas.openxmlformats.org/drawingml/2006/table">
            <a:tbl>
              <a:tblPr/>
              <a:tblGrid>
                <a:gridCol w="1365120"/>
                <a:gridCol w="3471480"/>
                <a:gridCol w="965880"/>
                <a:gridCol w="2519280"/>
                <a:gridCol w="769680"/>
              </a:tblGrid>
              <a:tr h="17748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1901880">
                <a:tc rowSpan="2">
                  <a:txBody>
                    <a:bodyPr anchor="ctr">
                      <a:noAutofit/>
                    </a:bodyPr>
                    <a:p>
                      <a:pPr algn="ctr" defTabSz="685800">
                        <a:lnSpc>
                          <a:spcPct val="100000"/>
                        </a:lnSpc>
                      </a:pPr>
                      <a:r>
                        <a:rPr b="1" lang="it-IT" sz="1200" strike="noStrike" u="none">
                          <a:solidFill>
                            <a:srgbClr val="002060"/>
                          </a:solidFill>
                          <a:effectLst/>
                          <a:uFillTx/>
                          <a:latin typeface="Comic Sans MS"/>
                        </a:rPr>
                        <a:t>01 - Qualità del progetto</a:t>
                      </a:r>
                      <a:endParaRPr b="0" lang="it-IT" sz="12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t">
                      <a:noAutofit/>
                    </a:bodyPr>
                    <a:p>
                      <a:pPr defTabSz="685800">
                        <a:lnSpc>
                          <a:spcPct val="107000"/>
                        </a:lnSpc>
                      </a:pP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70c0"/>
                          </a:solidFill>
                          <a:effectLst/>
                          <a:uFillTx/>
                          <a:latin typeface="Comic Sans MS"/>
                          <a:ea typeface="Times New Roman"/>
                        </a:rPr>
                        <a:t>0.1.5 - Metodi di Valutazione/Monitoraggio: </a:t>
                      </a:r>
                      <a:r>
                        <a:rPr b="0" lang="it-IT" sz="1100" strike="noStrike" u="none">
                          <a:solidFill>
                            <a:srgbClr val="002060"/>
                          </a:solidFill>
                          <a:effectLst/>
                          <a:uFillTx/>
                          <a:latin typeface="Comic Sans MS"/>
                          <a:ea typeface="Times New Roman"/>
                        </a:rPr>
                        <a:t>nel progetto sono previste e descritte nel dettaglio:</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Utilizzo e descrizione di metodi di valutazione del gradimento delle iniziative. </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Monitoraggio dell’andamento del progetto e modalità di valutazione finale.  </a:t>
                      </a:r>
                      <a:endParaRPr b="0" lang="it-IT" sz="11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0" lang="it-IT" sz="1100" strike="noStrike" u="none">
                          <a:solidFill>
                            <a:srgbClr val="002060"/>
                          </a:solidFill>
                          <a:effectLst/>
                          <a:uFillTx/>
                          <a:latin typeface="Comic Sans MS"/>
                          <a:ea typeface="Times New Roman"/>
                        </a:rPr>
                        <a:t>4</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t">
                      <a:noAutofit/>
                    </a:bodyPr>
                    <a:p>
                      <a:pPr algn="just" defTabSz="685800">
                        <a:lnSpc>
                          <a:spcPct val="107000"/>
                        </a:lnSpc>
                      </a:pPr>
                      <a:r>
                        <a:rPr b="0" lang="it-IT" sz="1100" strike="noStrike" u="none">
                          <a:solidFill>
                            <a:srgbClr val="002060"/>
                          </a:solidFill>
                          <a:effectLst/>
                          <a:uFillTx/>
                          <a:latin typeface="Comic Sans MS"/>
                          <a:ea typeface="Times New Roman"/>
                        </a:rPr>
                        <a:t>Attribuzione del punteggio in base alla dichiarazione dei contenuti progettuali: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se nessuno dei requisiti è riscontrabile: </a:t>
                      </a:r>
                      <a:r>
                        <a:rPr b="1" lang="it-IT" sz="1100" strike="noStrike" u="none">
                          <a:solidFill>
                            <a:srgbClr val="002060"/>
                          </a:solidFill>
                          <a:effectLst/>
                          <a:uFillTx/>
                          <a:latin typeface="Comic Sans MS"/>
                          <a:ea typeface="Times New Roman"/>
                        </a:rPr>
                        <a:t>0 punti; </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procedure per la verifica di gradimento dell’iniziativa: </a:t>
                      </a:r>
                      <a:r>
                        <a:rPr b="1" lang="it-IT" sz="1100" strike="noStrike" u="none">
                          <a:solidFill>
                            <a:srgbClr val="002060"/>
                          </a:solidFill>
                          <a:effectLst/>
                          <a:uFillTx/>
                          <a:latin typeface="Comic Sans MS"/>
                          <a:ea typeface="Times New Roman"/>
                        </a:rPr>
                        <a:t>2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procedure per il monitoraggio e la valutazione degli esiti del progetto: </a:t>
                      </a:r>
                      <a:r>
                        <a:rPr b="1" lang="it-IT" sz="1100" strike="noStrike" u="none">
                          <a:solidFill>
                            <a:srgbClr val="002060"/>
                          </a:solidFill>
                          <a:effectLst/>
                          <a:uFillTx/>
                          <a:latin typeface="Comic Sans MS"/>
                          <a:ea typeface="Times New Roman"/>
                        </a:rPr>
                        <a:t>2 punti</a:t>
                      </a:r>
                      <a:endParaRPr b="0" lang="it-IT" sz="1100" strike="noStrike" u="none">
                        <a:solidFill>
                          <a:srgbClr val="000000"/>
                        </a:solidFill>
                        <a:effectLst/>
                        <a:uFillTx/>
                        <a:latin typeface="Arial"/>
                      </a:endParaRPr>
                    </a:p>
                    <a:p>
                      <a:pPr algn="just" defTabSz="685800">
                        <a:lnSpc>
                          <a:spcPct val="107000"/>
                        </a:lnSpc>
                      </a:pPr>
                      <a:r>
                        <a:rPr b="0" lang="it-IT" sz="1100" strike="noStrike" u="none">
                          <a:solidFill>
                            <a:srgbClr val="002060"/>
                          </a:solidFill>
                          <a:effectLst/>
                          <a:uFillTx/>
                          <a:latin typeface="Comic Sans MS"/>
                          <a:ea typeface="Times New Roman"/>
                        </a:rPr>
                        <a:t>PUNTEGGI CUMULABILI</a:t>
                      </a:r>
                      <a:endParaRPr b="0" lang="it-IT" sz="11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2">
                  <a:txBody>
                    <a:bodyPr anchor="ctr">
                      <a:noAutofit/>
                    </a:bodyPr>
                    <a:p>
                      <a:pPr defTabSz="685800">
                        <a:lnSpc>
                          <a:spcPct val="100000"/>
                        </a:lnSpc>
                      </a:pPr>
                      <a:r>
                        <a:rPr b="1" lang="it-IT" sz="1000" strike="noStrike" u="none">
                          <a:solidFill>
                            <a:srgbClr val="002060"/>
                          </a:solidFill>
                          <a:effectLst/>
                          <a:uFillTx/>
                          <a:latin typeface="Comic Sans MS"/>
                        </a:rPr>
                        <a:t>(parziale)</a:t>
                      </a:r>
                      <a:endParaRPr b="0" lang="it-IT" sz="1000" strike="noStrike" u="none">
                        <a:solidFill>
                          <a:srgbClr val="000000"/>
                        </a:solidFill>
                        <a:effectLst/>
                        <a:uFillTx/>
                        <a:latin typeface="Arial"/>
                      </a:endParaRPr>
                    </a:p>
                    <a:p>
                      <a:pPr defTabSz="685800">
                        <a:lnSpc>
                          <a:spcPct val="100000"/>
                        </a:lnSpc>
                        <a:tabLst>
                          <a:tab algn="l" pos="0"/>
                        </a:tabLst>
                      </a:pPr>
                      <a:endParaRPr b="0" lang="it-IT" sz="1000" strike="noStrike" u="none">
                        <a:solidFill>
                          <a:srgbClr val="000000"/>
                        </a:solidFill>
                        <a:effectLst/>
                        <a:uFillTx/>
                        <a:latin typeface="Arial"/>
                      </a:endParaRPr>
                    </a:p>
                    <a:p>
                      <a:pPr defTabSz="685800">
                        <a:lnSpc>
                          <a:spcPct val="100000"/>
                        </a:lnSpc>
                        <a:tabLst>
                          <a:tab algn="l" pos="0"/>
                        </a:tabLst>
                      </a:pPr>
                      <a:endParaRPr b="0" lang="it-IT" sz="10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90188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defTabSz="685800">
                        <a:lnSpc>
                          <a:spcPct val="107000"/>
                        </a:lnSpc>
                      </a:pPr>
                      <a:endParaRPr b="0" lang="it-IT" sz="1100" strike="noStrike" u="none">
                        <a:solidFill>
                          <a:srgbClr val="000000"/>
                        </a:solidFill>
                        <a:effectLst/>
                        <a:uFillTx/>
                        <a:latin typeface="Arial"/>
                      </a:endParaRPr>
                    </a:p>
                    <a:p>
                      <a:pPr defTabSz="685800">
                        <a:lnSpc>
                          <a:spcPct val="107000"/>
                        </a:lnSpc>
                      </a:pPr>
                      <a:endParaRPr b="0" lang="it-IT" sz="1100" strike="noStrike" u="none">
                        <a:solidFill>
                          <a:srgbClr val="000000"/>
                        </a:solidFill>
                        <a:effectLst/>
                        <a:uFillTx/>
                        <a:latin typeface="Arial"/>
                      </a:endParaRPr>
                    </a:p>
                    <a:p>
                      <a:pPr defTabSz="685800">
                        <a:lnSpc>
                          <a:spcPct val="107000"/>
                        </a:lnSpc>
                      </a:pPr>
                      <a:r>
                        <a:rPr b="1" lang="it-IT" sz="1100" strike="noStrike" u="none">
                          <a:solidFill>
                            <a:srgbClr val="0070c0"/>
                          </a:solidFill>
                          <a:effectLst/>
                          <a:uFillTx/>
                          <a:latin typeface="Comic Sans MS"/>
                          <a:ea typeface="Times New Roman"/>
                        </a:rPr>
                        <a:t>0.1.6 – Progetti di Innovazione: </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-attività informativa dei risultati ottenuti dai progetti GO; </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altri progetti di innovazione sostenuti </a:t>
                      </a:r>
                      <a:r>
                        <a:rPr b="1" lang="it-IT" sz="1100" strike="noStrike" u="none">
                          <a:solidFill>
                            <a:srgbClr val="002060"/>
                          </a:solidFill>
                          <a:effectLst/>
                          <a:uFillTx/>
                          <a:latin typeface="Comic Sans MS"/>
                          <a:ea typeface="Times New Roman"/>
                        </a:rPr>
                        <a:t>da altri fondi unionali, nazionali e regionali.</a:t>
                      </a:r>
                      <a:endParaRPr b="0" lang="it-IT" sz="11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0" lang="it-IT" sz="1100" strike="noStrike" u="none">
                          <a:solidFill>
                            <a:srgbClr val="002060"/>
                          </a:solidFill>
                          <a:effectLst/>
                          <a:uFillTx/>
                          <a:latin typeface="Comic Sans MS"/>
                          <a:ea typeface="Times New Roman"/>
                        </a:rPr>
                        <a:t>5</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t">
                      <a:noAutofit/>
                    </a:bodyPr>
                    <a:p>
                      <a:pPr defTabSz="685800">
                        <a:lnSpc>
                          <a:spcPct val="107000"/>
                        </a:lnSpc>
                      </a:pP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GO regionali, nazionale ed Europei 1 punto per progetto, fino a massimo di </a:t>
                      </a:r>
                      <a:r>
                        <a:rPr b="1" lang="it-IT" sz="1100" strike="noStrike" u="none">
                          <a:solidFill>
                            <a:srgbClr val="002060"/>
                          </a:solidFill>
                          <a:effectLst/>
                          <a:uFillTx/>
                          <a:latin typeface="Comic Sans MS"/>
                          <a:ea typeface="Times New Roman"/>
                        </a:rPr>
                        <a:t>4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Altri progetti di innovazione con Fondi regionali, nazionale ed Europei: </a:t>
                      </a:r>
                      <a:r>
                        <a:rPr b="1" lang="it-IT" sz="1100" strike="noStrike" u="none">
                          <a:solidFill>
                            <a:srgbClr val="002060"/>
                          </a:solidFill>
                          <a:effectLst/>
                          <a:uFillTx/>
                          <a:latin typeface="Comic Sans MS"/>
                          <a:ea typeface="Times New Roman"/>
                        </a:rPr>
                        <a:t>1 punti</a:t>
                      </a:r>
                      <a:endParaRPr b="0" lang="it-IT" sz="1100" strike="noStrike" u="none">
                        <a:solidFill>
                          <a:srgbClr val="000000"/>
                        </a:solidFill>
                        <a:effectLst/>
                        <a:uFillTx/>
                        <a:latin typeface="Arial"/>
                      </a:endParaRPr>
                    </a:p>
                    <a:p>
                      <a:pPr algn="just" defTabSz="685800">
                        <a:lnSpc>
                          <a:spcPct val="107000"/>
                        </a:lnSpc>
                      </a:pPr>
                      <a:r>
                        <a:rPr b="0" lang="it-IT" sz="1100" strike="noStrike" u="none">
                          <a:solidFill>
                            <a:srgbClr val="002060"/>
                          </a:solidFill>
                          <a:effectLst/>
                          <a:uFillTx/>
                          <a:latin typeface="Comic Sans MS"/>
                          <a:ea typeface="Times New Roman"/>
                        </a:rPr>
                        <a:t>PUNTEGGI CUMULABILI</a:t>
                      </a:r>
                      <a:endParaRPr b="0" lang="it-IT" sz="11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3" name="Tabella 3"/>
          <p:cNvGraphicFramePr/>
          <p:nvPr/>
        </p:nvGraphicFramePr>
        <p:xfrm>
          <a:off x="51120" y="902520"/>
          <a:ext cx="9041040" cy="4736880"/>
        </p:xfrm>
        <a:graphic>
          <a:graphicData uri="http://schemas.openxmlformats.org/drawingml/2006/table">
            <a:tbl>
              <a:tblPr/>
              <a:tblGrid>
                <a:gridCol w="1440720"/>
                <a:gridCol w="3368520"/>
                <a:gridCol w="1008360"/>
                <a:gridCol w="2457360"/>
                <a:gridCol w="765360"/>
              </a:tblGrid>
              <a:tr h="35892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1388520">
                <a:tc rowSpan="2">
                  <a:txBody>
                    <a:bodyPr lIns="68400" rIns="68400" tIns="0" bIns="0" anchor="ctr">
                      <a:noAutofit/>
                    </a:bodyPr>
                    <a:p>
                      <a:pPr defTabSz="685800">
                        <a:lnSpc>
                          <a:spcPct val="107000"/>
                        </a:lnSpc>
                      </a:pPr>
                      <a:r>
                        <a:rPr b="1" lang="it-IT" sz="1200" strike="noStrike" u="none">
                          <a:solidFill>
                            <a:srgbClr val="002060"/>
                          </a:solidFill>
                          <a:effectLst/>
                          <a:uFillTx/>
                          <a:latin typeface="Comic Sans MS"/>
                          <a:ea typeface="Calibri"/>
                        </a:rPr>
                        <a:t>02 - Qualità del team di progetto </a:t>
                      </a:r>
                      <a:endParaRPr b="0" lang="it-IT" sz="1200" strike="noStrike" u="none">
                        <a:solidFill>
                          <a:srgbClr val="000000"/>
                        </a:solidFill>
                        <a:effectLst/>
                        <a:uFillTx/>
                        <a:latin typeface="Arial"/>
                      </a:endParaRPr>
                    </a:p>
                    <a:p>
                      <a:pPr defTabSz="685800">
                        <a:lnSpc>
                          <a:spcPct val="107000"/>
                        </a:lnSpc>
                      </a:pP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1" lang="it-IT" sz="1100" strike="noStrike" u="none">
                          <a:solidFill>
                            <a:srgbClr val="0070c0"/>
                          </a:solidFill>
                          <a:effectLst/>
                          <a:uFillTx/>
                          <a:latin typeface="Comic Sans MS"/>
                          <a:ea typeface="Times New Roman"/>
                        </a:rPr>
                        <a:t>0.2.1 Composizione del team di progetto (è il gruppo di lavoro che sovraintende all’attuazione del progetto informativo)</a:t>
                      </a:r>
                      <a:endParaRPr b="0" lang="it-IT" sz="1100" strike="noStrike" u="none">
                        <a:solidFill>
                          <a:srgbClr val="000000"/>
                        </a:solidFill>
                        <a:effectLst/>
                        <a:uFillTx/>
                        <a:latin typeface="Arial"/>
                      </a:endParaRPr>
                    </a:p>
                    <a:p>
                      <a:pPr algn="just" defTabSz="685800">
                        <a:lnSpc>
                          <a:spcPct val="107000"/>
                        </a:lnSpc>
                      </a:pPr>
                      <a:r>
                        <a:rPr b="0" lang="it-IT" sz="1100" strike="noStrike" u="none">
                          <a:solidFill>
                            <a:srgbClr val="002060"/>
                          </a:solidFill>
                          <a:effectLst/>
                          <a:uFillTx/>
                          <a:latin typeface="Comic Sans MS"/>
                          <a:ea typeface="Times New Roman"/>
                        </a:rPr>
                        <a:t>Saranno considerati l’appropriatezza delle competenze specifiche, dei ruoli e delle esperienze in funzione del progetto di informazione presentato, sia del capofila che dell’eventuale partner in caso di ATI/ATS, la complementarità del team di progetto, compresa la rappresentatività a livello territoriale dell’eventuale partner o capifila.</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10</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100" strike="noStrike" u="none">
                          <a:solidFill>
                            <a:srgbClr val="002060"/>
                          </a:solidFill>
                          <a:effectLst/>
                          <a:uFillTx/>
                          <a:latin typeface="Comic Sans MS"/>
                          <a:ea typeface="Times New Roman"/>
                        </a:rPr>
                        <a:t>Appropriatezza </a:t>
                      </a:r>
                      <a:r>
                        <a:rPr b="0" lang="it-IT" sz="1100" strike="noStrike" u="none">
                          <a:solidFill>
                            <a:srgbClr val="002060"/>
                          </a:solidFill>
                          <a:effectLst/>
                          <a:uFillTx/>
                          <a:latin typeface="Comic Sans MS"/>
                          <a:ea typeface="Times New Roman"/>
                        </a:rPr>
                        <a:t>delle competenze specifiche:</a:t>
                      </a:r>
                      <a:r>
                        <a:rPr b="0" lang="it-IT" sz="1100" strike="noStrike" u="none">
                          <a:solidFill>
                            <a:srgbClr val="002060"/>
                          </a:solidFill>
                          <a:effectLst/>
                          <a:uFillTx/>
                          <a:latin typeface="Comic Sans MS"/>
                          <a:ea typeface="Times New Roman"/>
                        </a:rPr>
                        <a:t> da </a:t>
                      </a:r>
                      <a:r>
                        <a:rPr b="1" lang="it-IT" sz="1100" strike="noStrike" u="none">
                          <a:solidFill>
                            <a:srgbClr val="002060"/>
                          </a:solidFill>
                          <a:effectLst/>
                          <a:uFillTx/>
                          <a:latin typeface="Comic Sans MS"/>
                          <a:ea typeface="Times New Roman"/>
                        </a:rPr>
                        <a:t>0 a 3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Esperienza e ruoli del team: da </a:t>
                      </a:r>
                      <a:r>
                        <a:rPr b="1" lang="it-IT" sz="1100" strike="noStrike" u="none">
                          <a:solidFill>
                            <a:srgbClr val="002060"/>
                          </a:solidFill>
                          <a:effectLst/>
                          <a:uFillTx/>
                          <a:latin typeface="Comic Sans MS"/>
                          <a:ea typeface="Times New Roman"/>
                        </a:rPr>
                        <a:t>0 a 2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Complementarietà del team: da </a:t>
                      </a:r>
                      <a:r>
                        <a:rPr b="1" lang="it-IT" sz="1100" strike="noStrike" u="none">
                          <a:solidFill>
                            <a:srgbClr val="002060"/>
                          </a:solidFill>
                          <a:effectLst/>
                          <a:uFillTx/>
                          <a:latin typeface="Comic Sans MS"/>
                          <a:ea typeface="Times New Roman"/>
                        </a:rPr>
                        <a:t>0 a 2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Rappresentatività: da </a:t>
                      </a:r>
                      <a:r>
                        <a:rPr b="1" lang="it-IT" sz="1100" strike="noStrike" u="none">
                          <a:solidFill>
                            <a:srgbClr val="002060"/>
                          </a:solidFill>
                          <a:effectLst/>
                          <a:uFillTx/>
                          <a:latin typeface="Comic Sans MS"/>
                          <a:ea typeface="Times New Roman"/>
                        </a:rPr>
                        <a:t>0 a 3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PUNTEGGI CUMULABILI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p>
                      <a:pPr algn="just" defTabSz="685800">
                        <a:lnSpc>
                          <a:spcPct val="107000"/>
                        </a:lnSpc>
                      </a:pPr>
                      <a:r>
                        <a:rPr b="0" lang="it-IT" sz="1100" strike="noStrike" u="none">
                          <a:solidFill>
                            <a:srgbClr val="002060"/>
                          </a:solidFill>
                          <a:effectLst/>
                          <a:uFillTx/>
                          <a:latin typeface="Comic Sans MS"/>
                          <a:ea typeface="Times New Roman"/>
                        </a:rPr>
                        <a:t> </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2">
                  <a:txBody>
                    <a:bodyPr anchor="ctr">
                      <a:noAutofit/>
                    </a:bodyPr>
                    <a:p>
                      <a:pPr defTabSz="685800">
                        <a:lnSpc>
                          <a:spcPct val="100000"/>
                        </a:lnSpc>
                        <a:tabLst>
                          <a:tab algn="l" pos="0"/>
                        </a:tabLst>
                      </a:pPr>
                      <a:r>
                        <a:rPr b="1" lang="it-IT" sz="1000" strike="noStrike" u="none">
                          <a:solidFill>
                            <a:srgbClr val="002060"/>
                          </a:solidFill>
                          <a:effectLst/>
                          <a:uFillTx/>
                          <a:latin typeface="Comic Sans MS"/>
                        </a:rPr>
                        <a:t>(parziale)</a:t>
                      </a:r>
                      <a:endParaRPr b="0" lang="it-IT" sz="10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47672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7000"/>
                        </a:lnSpc>
                      </a:pPr>
                      <a:r>
                        <a:rPr b="1" lang="it-IT" sz="1100" strike="noStrike" u="none">
                          <a:solidFill>
                            <a:srgbClr val="0070c0"/>
                          </a:solidFill>
                          <a:effectLst/>
                          <a:uFillTx/>
                          <a:latin typeface="Comic Sans MS"/>
                          <a:ea typeface="Times New Roman"/>
                        </a:rPr>
                        <a:t>0.2.2 Esperienza del capofila nella gestione amministrativa e nel coordinamento di progetti di informazione.</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6</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0" lang="it-IT" sz="1100" strike="noStrike" u="none">
                          <a:solidFill>
                            <a:srgbClr val="002060"/>
                          </a:solidFill>
                          <a:effectLst/>
                          <a:uFillTx/>
                          <a:latin typeface="Comic Sans MS"/>
                          <a:ea typeface="Times New Roman"/>
                        </a:rPr>
                        <a:t>Nessuna esperienza: </a:t>
                      </a:r>
                      <a:r>
                        <a:rPr b="1" lang="it-IT" sz="1100" strike="noStrike" u="none">
                          <a:solidFill>
                            <a:srgbClr val="002060"/>
                          </a:solidFill>
                          <a:effectLst/>
                          <a:uFillTx/>
                          <a:latin typeface="Comic Sans MS"/>
                          <a:ea typeface="Times New Roman"/>
                        </a:rPr>
                        <a:t>0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Esperienza</a:t>
                      </a:r>
                      <a:r>
                        <a:rPr b="0" lang="it-IT" sz="1100" strike="noStrike" u="sng">
                          <a:solidFill>
                            <a:srgbClr val="002060"/>
                          </a:solidFill>
                          <a:effectLst/>
                          <a:uFillTx/>
                          <a:latin typeface="Comic Sans MS"/>
                          <a:ea typeface="Times New Roman"/>
                        </a:rPr>
                        <a:t>,</a:t>
                      </a:r>
                      <a:r>
                        <a:rPr b="0" lang="it-IT" sz="1100" strike="noStrike" u="none">
                          <a:solidFill>
                            <a:srgbClr val="002060"/>
                          </a:solidFill>
                          <a:effectLst/>
                          <a:uFillTx/>
                          <a:latin typeface="Comic Sans MS"/>
                          <a:ea typeface="Times New Roman"/>
                        </a:rPr>
                        <a:t> in </a:t>
                      </a:r>
                      <a:r>
                        <a:rPr b="0" lang="it-IT" sz="1100" strike="noStrike" u="none">
                          <a:solidFill>
                            <a:srgbClr val="002060"/>
                          </a:solidFill>
                          <a:effectLst/>
                          <a:uFillTx/>
                          <a:latin typeface="Comic Sans MS"/>
                          <a:ea typeface="Times New Roman"/>
                        </a:rPr>
                        <a:t>progetti informativi e multi attori finanziati da PSR/CSR </a:t>
                      </a:r>
                      <a:r>
                        <a:rPr b="0" lang="it-IT" sz="1100" strike="noStrike" u="sng">
                          <a:solidFill>
                            <a:srgbClr val="002060"/>
                          </a:solidFill>
                          <a:effectLst/>
                          <a:uFillTx/>
                          <a:latin typeface="Comic Sans MS"/>
                          <a:ea typeface="Times New Roman"/>
                        </a:rPr>
                        <a:t>ma non nel ruolo di</a:t>
                      </a:r>
                      <a:endParaRPr b="0" lang="it-IT" sz="1100" strike="noStrike" u="none">
                        <a:solidFill>
                          <a:srgbClr val="000000"/>
                        </a:solidFill>
                        <a:effectLst/>
                        <a:uFillTx/>
                        <a:latin typeface="Arial"/>
                      </a:endParaRPr>
                    </a:p>
                    <a:p>
                      <a:pPr defTabSz="685800">
                        <a:lnSpc>
                          <a:spcPct val="107000"/>
                        </a:lnSpc>
                      </a:pPr>
                      <a:r>
                        <a:rPr b="0" lang="it-IT" sz="1100" strike="noStrike" u="sng">
                          <a:solidFill>
                            <a:srgbClr val="002060"/>
                          </a:solidFill>
                          <a:effectLst/>
                          <a:uFillTx/>
                          <a:latin typeface="Comic Sans MS"/>
                          <a:ea typeface="Times New Roman"/>
                        </a:rPr>
                        <a:t>Capofila</a:t>
                      </a:r>
                      <a:r>
                        <a:rPr b="0" lang="it-IT" sz="1100" strike="noStrike" u="none">
                          <a:solidFill>
                            <a:srgbClr val="002060"/>
                          </a:solidFill>
                          <a:effectLst/>
                          <a:uFillTx/>
                          <a:latin typeface="Comic Sans MS"/>
                          <a:ea typeface="Times New Roman"/>
                        </a:rPr>
                        <a:t>:</a:t>
                      </a:r>
                      <a:r>
                        <a:rPr b="0" lang="it-IT" sz="11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3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Esperienza, in </a:t>
                      </a:r>
                      <a:r>
                        <a:rPr b="0" lang="it-IT" sz="1100" strike="noStrike" u="none">
                          <a:solidFill>
                            <a:srgbClr val="002060"/>
                          </a:solidFill>
                          <a:effectLst/>
                          <a:uFillTx/>
                          <a:latin typeface="Comic Sans MS"/>
                          <a:ea typeface="Times New Roman"/>
                        </a:rPr>
                        <a:t>progetti informativi e multi attori finanziati da PSR/CSR </a:t>
                      </a:r>
                      <a:r>
                        <a:rPr b="0" lang="it-IT" sz="1100" strike="noStrike" u="sng">
                          <a:solidFill>
                            <a:srgbClr val="002060"/>
                          </a:solidFill>
                          <a:effectLst/>
                          <a:uFillTx/>
                          <a:latin typeface="Comic Sans MS"/>
                          <a:ea typeface="Times New Roman"/>
                        </a:rPr>
                        <a:t>nel ruolo di Capofila</a:t>
                      </a:r>
                      <a:r>
                        <a:rPr b="0" lang="it-IT" sz="1100" strike="noStrike" u="none">
                          <a:solidFill>
                            <a:srgbClr val="002060"/>
                          </a:solidFill>
                          <a:effectLst/>
                          <a:uFillTx/>
                          <a:latin typeface="Comic Sans MS"/>
                          <a:ea typeface="Times New Roman"/>
                        </a:rPr>
                        <a:t>:</a:t>
                      </a:r>
                      <a:r>
                        <a:rPr b="0" lang="it-IT" sz="11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6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PUNTEGGI NON CUMULABILI</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4" name="Tabella 3"/>
          <p:cNvGraphicFramePr/>
          <p:nvPr/>
        </p:nvGraphicFramePr>
        <p:xfrm>
          <a:off x="51120" y="902520"/>
          <a:ext cx="9041040" cy="3295080"/>
        </p:xfrm>
        <a:graphic>
          <a:graphicData uri="http://schemas.openxmlformats.org/drawingml/2006/table">
            <a:tbl>
              <a:tblPr/>
              <a:tblGrid>
                <a:gridCol w="1440720"/>
                <a:gridCol w="3368520"/>
                <a:gridCol w="1008360"/>
                <a:gridCol w="2457360"/>
                <a:gridCol w="765360"/>
              </a:tblGrid>
              <a:tr h="35892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1388520">
                <a:tc rowSpan="2">
                  <a:txBody>
                    <a:bodyPr lIns="68400" rIns="68400" tIns="0" bIns="0" anchor="ctr">
                      <a:noAutofit/>
                    </a:bodyPr>
                    <a:p>
                      <a:pPr defTabSz="685800">
                        <a:lnSpc>
                          <a:spcPct val="107000"/>
                        </a:lnSpc>
                      </a:pPr>
                      <a:r>
                        <a:rPr b="1" lang="it-IT" sz="1200" strike="noStrike" u="none">
                          <a:solidFill>
                            <a:srgbClr val="002060"/>
                          </a:solidFill>
                          <a:effectLst/>
                          <a:uFillTx/>
                          <a:latin typeface="Comic Sans MS"/>
                          <a:ea typeface="Calibri"/>
                        </a:rPr>
                        <a:t>02 - Qualità del team di progetto </a:t>
                      </a:r>
                      <a:endParaRPr b="0" lang="it-IT" sz="1200" strike="noStrike" u="none">
                        <a:solidFill>
                          <a:srgbClr val="000000"/>
                        </a:solidFill>
                        <a:effectLst/>
                        <a:uFillTx/>
                        <a:latin typeface="Arial"/>
                      </a:endParaRPr>
                    </a:p>
                    <a:p>
                      <a:pPr defTabSz="685800">
                        <a:lnSpc>
                          <a:spcPct val="107000"/>
                        </a:lnSpc>
                      </a:pP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1" lang="it-IT" sz="1100" strike="noStrike" u="none">
                          <a:solidFill>
                            <a:srgbClr val="0070c0"/>
                          </a:solidFill>
                          <a:effectLst/>
                          <a:uFillTx/>
                          <a:latin typeface="Comic Sans MS"/>
                          <a:ea typeface="Times New Roman"/>
                        </a:rPr>
                        <a:t>0.2.3 Presenza nel team di progetto di personale con documentata esperienza a livello europeo con particolare riferimento a PEI AGRI e AKIS </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6</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100" strike="noStrike" u="none">
                          <a:solidFill>
                            <a:srgbClr val="002060"/>
                          </a:solidFill>
                          <a:effectLst/>
                          <a:uFillTx/>
                          <a:latin typeface="Comic Sans MS"/>
                          <a:ea typeface="Times New Roman"/>
                        </a:rPr>
                        <a:t>Si tratta di </a:t>
                      </a:r>
                      <a:r>
                        <a:rPr b="1" lang="it-IT" sz="1100" strike="noStrike" u="none">
                          <a:solidFill>
                            <a:srgbClr val="002060"/>
                          </a:solidFill>
                          <a:effectLst/>
                          <a:uFillTx/>
                          <a:latin typeface="Comic Sans MS"/>
                          <a:ea typeface="Times New Roman"/>
                        </a:rPr>
                        <a:t>personale dipendente</a:t>
                      </a:r>
                      <a:r>
                        <a:rPr b="0" lang="it-IT" sz="1100" strike="noStrike" u="none">
                          <a:solidFill>
                            <a:srgbClr val="002060"/>
                          </a:solidFill>
                          <a:effectLst/>
                          <a:uFillTx/>
                          <a:latin typeface="Comic Sans MS"/>
                          <a:ea typeface="Times New Roman"/>
                        </a:rPr>
                        <a:t> coinvolto nel team di progetto: </a:t>
                      </a:r>
                      <a:r>
                        <a:rPr b="1" lang="it-IT" sz="1100" strike="noStrike" u="none">
                          <a:solidFill>
                            <a:srgbClr val="002060"/>
                          </a:solidFill>
                          <a:effectLst/>
                          <a:uFillTx/>
                          <a:latin typeface="Comic Sans MS"/>
                          <a:ea typeface="Times New Roman"/>
                        </a:rPr>
                        <a:t>4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Si tratta di </a:t>
                      </a:r>
                      <a:r>
                        <a:rPr b="1" lang="it-IT" sz="1100" strike="noStrike" u="none">
                          <a:solidFill>
                            <a:srgbClr val="002060"/>
                          </a:solidFill>
                          <a:effectLst/>
                          <a:uFillTx/>
                          <a:latin typeface="Comic Sans MS"/>
                          <a:ea typeface="Times New Roman"/>
                        </a:rPr>
                        <a:t>collaboratori esterni</a:t>
                      </a:r>
                      <a:r>
                        <a:rPr b="0" lang="it-IT" sz="1100" strike="noStrike" u="none">
                          <a:solidFill>
                            <a:srgbClr val="002060"/>
                          </a:solidFill>
                          <a:effectLst/>
                          <a:uFillTx/>
                          <a:latin typeface="Comic Sans MS"/>
                          <a:ea typeface="Times New Roman"/>
                        </a:rPr>
                        <a:t> coinvolti nel team di progetto: </a:t>
                      </a:r>
                      <a:r>
                        <a:rPr b="1" lang="it-IT" sz="1100" strike="noStrike" u="none">
                          <a:solidFill>
                            <a:srgbClr val="002060"/>
                          </a:solidFill>
                          <a:effectLst/>
                          <a:uFillTx/>
                          <a:latin typeface="Comic Sans MS"/>
                          <a:ea typeface="Times New Roman"/>
                        </a:rPr>
                        <a:t>2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PUNTEGGI CUMULABILI</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2">
                  <a:txBody>
                    <a:bodyPr anchor="ctr">
                      <a:noAutofit/>
                    </a:bodyPr>
                    <a:p>
                      <a:pPr algn="ctr" defTabSz="685800">
                        <a:lnSpc>
                          <a:spcPct val="100000"/>
                        </a:lnSpc>
                      </a:pPr>
                      <a:r>
                        <a:rPr b="1" lang="it-IT" sz="1100" strike="noStrike" u="none">
                          <a:solidFill>
                            <a:srgbClr val="002060"/>
                          </a:solidFill>
                          <a:effectLst/>
                          <a:uFillTx/>
                          <a:latin typeface="Comic Sans MS"/>
                        </a:rPr>
                        <a:t>28</a:t>
                      </a:r>
                      <a:endParaRPr b="0" lang="it-IT" sz="1100" strike="noStrike" u="none">
                        <a:solidFill>
                          <a:srgbClr val="000000"/>
                        </a:solidFill>
                        <a:effectLst/>
                        <a:uFillTx/>
                        <a:latin typeface="Arial"/>
                      </a:endParaRPr>
                    </a:p>
                  </a:txBody>
                  <a:tcPr anchor="ctr" marL="91440" marR="9144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47672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defTabSz="685800">
                        <a:lnSpc>
                          <a:spcPct val="100000"/>
                        </a:lnSpc>
                      </a:pPr>
                      <a:r>
                        <a:rPr b="1" lang="it-IT" sz="1100" strike="noStrike" u="none">
                          <a:solidFill>
                            <a:srgbClr val="0070c0"/>
                          </a:solidFill>
                          <a:effectLst/>
                          <a:uFillTx/>
                          <a:latin typeface="Comic Sans MS"/>
                          <a:ea typeface="Times New Roman"/>
                        </a:rPr>
                        <a:t>0.2.4- Presenza nel team di progetto di OO.PP. AA, associazioni di produttori, cooperative, consorzi, distretti del cibo, altri soggetti in grado di aggregare il settore primario.</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6</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0" lang="it-IT" sz="1100" strike="noStrike" u="none">
                          <a:solidFill>
                            <a:srgbClr val="002060"/>
                          </a:solidFill>
                          <a:effectLst/>
                          <a:uFillTx/>
                          <a:latin typeface="Comic Sans MS"/>
                          <a:ea typeface="Times New Roman"/>
                        </a:rPr>
                        <a:t>1 soggetto: </a:t>
                      </a:r>
                      <a:r>
                        <a:rPr b="1" lang="it-IT" sz="1100" strike="noStrike" u="none">
                          <a:solidFill>
                            <a:srgbClr val="002060"/>
                          </a:solidFill>
                          <a:effectLst/>
                          <a:uFillTx/>
                          <a:latin typeface="Comic Sans MS"/>
                          <a:ea typeface="Times New Roman"/>
                        </a:rPr>
                        <a:t>3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2 o più soggetti: </a:t>
                      </a:r>
                      <a:r>
                        <a:rPr b="1" lang="it-IT" sz="1100" strike="noStrike" u="none">
                          <a:solidFill>
                            <a:srgbClr val="002060"/>
                          </a:solidFill>
                          <a:effectLst/>
                          <a:uFillTx/>
                          <a:latin typeface="Comic Sans MS"/>
                          <a:ea typeface="Times New Roman"/>
                        </a:rPr>
                        <a:t>6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PUNTEGGI NON CUMULABILI</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5" name="Tabella 3"/>
          <p:cNvGraphicFramePr/>
          <p:nvPr/>
        </p:nvGraphicFramePr>
        <p:xfrm>
          <a:off x="0" y="707760"/>
          <a:ext cx="9090360" cy="4829040"/>
        </p:xfrm>
        <a:graphic>
          <a:graphicData uri="http://schemas.openxmlformats.org/drawingml/2006/table">
            <a:tbl>
              <a:tblPr/>
              <a:tblGrid>
                <a:gridCol w="1487520"/>
                <a:gridCol w="3175560"/>
                <a:gridCol w="822960"/>
                <a:gridCol w="2823120"/>
                <a:gridCol w="780840"/>
              </a:tblGrid>
              <a:tr h="30924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743400">
                <a:tc>
                  <a:txBody>
                    <a:bodyPr lIns="68400" rIns="68400" tIns="0" bIns="0" anchor="ctr">
                      <a:noAutofit/>
                    </a:bodyPr>
                    <a:p>
                      <a:pPr defTabSz="685800">
                        <a:lnSpc>
                          <a:spcPct val="100000"/>
                        </a:lnSpc>
                      </a:pPr>
                      <a:r>
                        <a:rPr b="1" lang="it-IT" sz="1100" strike="noStrike" u="none">
                          <a:solidFill>
                            <a:srgbClr val="002060"/>
                          </a:solidFill>
                          <a:effectLst/>
                          <a:uFillTx/>
                          <a:latin typeface="Comic Sans MS"/>
                        </a:rPr>
                        <a:t>03 - Coerenza delle tematiche affrontate con gli obiettivi generali e specifici della PAC</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1" lang="it-IT" sz="1200" strike="noStrike" u="none">
                          <a:solidFill>
                            <a:srgbClr val="0070c0"/>
                          </a:solidFill>
                          <a:effectLst/>
                          <a:uFillTx/>
                          <a:latin typeface="Comic Sans MS"/>
                          <a:ea typeface="Times New Roman"/>
                        </a:rPr>
                        <a:t>0.3</a:t>
                      </a:r>
                      <a:r>
                        <a:rPr b="1" lang="it-IT" sz="1200" strike="noStrike" u="none">
                          <a:solidFill>
                            <a:srgbClr val="002060"/>
                          </a:solidFill>
                          <a:effectLst/>
                          <a:uFillTx/>
                          <a:latin typeface="Comic Sans MS"/>
                          <a:ea typeface="Times New Roman"/>
                        </a:rPr>
                        <a:t> </a:t>
                      </a:r>
                      <a:r>
                        <a:rPr b="1" lang="it-IT" sz="1200" strike="noStrike" u="none">
                          <a:solidFill>
                            <a:srgbClr val="0070c0"/>
                          </a:solidFill>
                          <a:effectLst/>
                          <a:uFillTx/>
                          <a:latin typeface="Comic Sans MS"/>
                          <a:ea typeface="Times New Roman"/>
                        </a:rPr>
                        <a:t>- Il progetto comprende attività i cui contenuti sono coerenti con gli obiettivi della PAC 2023-2027</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200" strike="noStrike" u="none">
                          <a:solidFill>
                            <a:srgbClr val="002060"/>
                          </a:solidFill>
                          <a:effectLst/>
                          <a:uFillTx/>
                          <a:latin typeface="Comic Sans MS"/>
                          <a:ea typeface="Times New Roman"/>
                        </a:rPr>
                        <a:t>3</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defTabSz="685800">
                        <a:lnSpc>
                          <a:spcPct val="107000"/>
                        </a:lnSpc>
                      </a:pPr>
                      <a:r>
                        <a:rPr b="0" lang="it-IT" sz="1200" strike="noStrike" u="none">
                          <a:solidFill>
                            <a:srgbClr val="002060"/>
                          </a:solidFill>
                          <a:effectLst/>
                          <a:uFillTx/>
                          <a:latin typeface="Comic Sans MS"/>
                          <a:ea typeface="Times New Roman"/>
                        </a:rPr>
                        <a:t>Insufficiente: </a:t>
                      </a:r>
                      <a:r>
                        <a:rPr b="1" lang="it-IT" sz="1200" strike="noStrike" u="none">
                          <a:solidFill>
                            <a:srgbClr val="002060"/>
                          </a:solidFill>
                          <a:effectLst/>
                          <a:uFillTx/>
                          <a:latin typeface="Comic Sans MS"/>
                          <a:ea typeface="Times New Roman"/>
                        </a:rPr>
                        <a:t>0 punti</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Sufficiente: </a:t>
                      </a:r>
                      <a:r>
                        <a:rPr b="1" lang="it-IT" sz="1200" strike="noStrike" u="none">
                          <a:solidFill>
                            <a:srgbClr val="002060"/>
                          </a:solidFill>
                          <a:effectLst/>
                          <a:uFillTx/>
                          <a:latin typeface="Comic Sans MS"/>
                          <a:ea typeface="Times New Roman"/>
                        </a:rPr>
                        <a:t>1 punto</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Buono: </a:t>
                      </a:r>
                      <a:r>
                        <a:rPr b="1" lang="it-IT" sz="1200" strike="noStrike" u="none">
                          <a:solidFill>
                            <a:srgbClr val="002060"/>
                          </a:solidFill>
                          <a:effectLst/>
                          <a:uFillTx/>
                          <a:latin typeface="Comic Sans MS"/>
                          <a:ea typeface="Times New Roman"/>
                        </a:rPr>
                        <a:t>2</a:t>
                      </a:r>
                      <a:r>
                        <a:rPr b="0" lang="it-IT" sz="1200" strike="noStrike" u="none">
                          <a:solidFill>
                            <a:srgbClr val="002060"/>
                          </a:solidFill>
                          <a:effectLst/>
                          <a:uFillTx/>
                          <a:latin typeface="Comic Sans MS"/>
                          <a:ea typeface="Times New Roman"/>
                        </a:rPr>
                        <a:t> </a:t>
                      </a:r>
                      <a:r>
                        <a:rPr b="1" lang="it-IT" sz="1200" strike="noStrike" u="none">
                          <a:solidFill>
                            <a:srgbClr val="002060"/>
                          </a:solidFill>
                          <a:effectLst/>
                          <a:uFillTx/>
                          <a:latin typeface="Comic Sans MS"/>
                          <a:ea typeface="Times New Roman"/>
                        </a:rPr>
                        <a:t>punti</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Ottimo: </a:t>
                      </a:r>
                      <a:r>
                        <a:rPr b="1" lang="it-IT" sz="1200" strike="noStrike" u="none">
                          <a:solidFill>
                            <a:srgbClr val="002060"/>
                          </a:solidFill>
                          <a:effectLst/>
                          <a:uFillTx/>
                          <a:latin typeface="Comic Sans MS"/>
                          <a:ea typeface="Times New Roman"/>
                        </a:rPr>
                        <a:t>3 punti</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200" strike="noStrike" u="none">
                          <a:solidFill>
                            <a:srgbClr val="002060"/>
                          </a:solidFill>
                          <a:effectLst/>
                          <a:uFillTx/>
                          <a:latin typeface="Comic Sans MS"/>
                          <a:ea typeface="Times New Roman"/>
                        </a:rPr>
                        <a:t>3</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3124080">
                <a:tc>
                  <a:txBody>
                    <a:bodyPr lIns="68400" rIns="68400" tIns="0" bIns="0" anchor="b">
                      <a:noAutofit/>
                    </a:bodyPr>
                    <a:p>
                      <a:pPr algn="just" defTabSz="685800">
                        <a:lnSpc>
                          <a:spcPct val="107000"/>
                        </a:lnSpc>
                      </a:pPr>
                      <a:r>
                        <a:rPr b="1" lang="it-IT" sz="1100" strike="noStrike" u="none">
                          <a:solidFill>
                            <a:srgbClr val="002060"/>
                          </a:solidFill>
                          <a:effectLst/>
                          <a:uFillTx/>
                          <a:latin typeface="Comic Sans MS"/>
                          <a:ea typeface="Times New Roman"/>
                        </a:rPr>
                        <a:t>04 - Premialità per specifiche tematiche e/o obiettivi e/o ricaduta territoriale e/o tipologia di attività sulla base delle diverse esigenze regionali e/o locali.</a:t>
                      </a:r>
                      <a:endParaRPr b="0" lang="it-IT" sz="11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b"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1" lang="it-IT" sz="1200" strike="noStrike" u="none">
                          <a:solidFill>
                            <a:srgbClr val="0070c0"/>
                          </a:solidFill>
                          <a:effectLst/>
                          <a:uFillTx/>
                          <a:latin typeface="Comic Sans MS"/>
                          <a:ea typeface="Times New Roman"/>
                        </a:rPr>
                        <a:t>0.4.1 - Tematiche:</a:t>
                      </a:r>
                      <a:endParaRPr b="0" lang="it-IT" sz="1200" strike="noStrike" u="none">
                        <a:solidFill>
                          <a:srgbClr val="000000"/>
                        </a:solidFill>
                        <a:effectLst/>
                        <a:uFillTx/>
                        <a:latin typeface="Arial"/>
                      </a:endParaRPr>
                    </a:p>
                    <a:p>
                      <a:pPr defTabSz="685800">
                        <a:lnSpc>
                          <a:spcPct val="107000"/>
                        </a:lnSpc>
                      </a:pPr>
                      <a:r>
                        <a:rPr b="1" lang="it-IT" sz="1200" strike="noStrike" u="none">
                          <a:solidFill>
                            <a:srgbClr val="002060"/>
                          </a:solidFill>
                          <a:effectLst/>
                          <a:uFillTx/>
                          <a:latin typeface="Comic Sans MS"/>
                          <a:ea typeface="Times New Roman"/>
                        </a:rPr>
                        <a:t>- Tematica 1 </a:t>
                      </a:r>
                      <a:r>
                        <a:rPr b="0" lang="it-IT" sz="1200" strike="noStrike" u="none">
                          <a:solidFill>
                            <a:srgbClr val="002060"/>
                          </a:solidFill>
                          <a:effectLst/>
                          <a:uFillTx/>
                          <a:latin typeface="Comic Sans MS"/>
                          <a:ea typeface="Times New Roman"/>
                        </a:rPr>
                        <a:t>- Prevenzione e Gestione del rischio</a:t>
                      </a:r>
                      <a:endParaRPr b="0" lang="it-IT" sz="1200" strike="noStrike" u="none">
                        <a:solidFill>
                          <a:srgbClr val="000000"/>
                        </a:solidFill>
                        <a:effectLst/>
                        <a:uFillTx/>
                        <a:latin typeface="Arial"/>
                      </a:endParaRPr>
                    </a:p>
                    <a:p>
                      <a:pPr defTabSz="685800">
                        <a:lnSpc>
                          <a:spcPct val="107000"/>
                        </a:lnSpc>
                      </a:pPr>
                      <a:r>
                        <a:rPr b="1" lang="it-IT" sz="1200" strike="noStrike" u="none">
                          <a:solidFill>
                            <a:srgbClr val="002060"/>
                          </a:solidFill>
                          <a:effectLst/>
                          <a:uFillTx/>
                          <a:latin typeface="Comic Sans MS"/>
                          <a:ea typeface="Times New Roman"/>
                        </a:rPr>
                        <a:t>- Tematica 2</a:t>
                      </a:r>
                      <a:r>
                        <a:rPr b="0" lang="it-IT" sz="1200" strike="noStrike" u="none">
                          <a:solidFill>
                            <a:srgbClr val="002060"/>
                          </a:solidFill>
                          <a:effectLst/>
                          <a:uFillTx/>
                          <a:latin typeface="Comic Sans MS"/>
                          <a:ea typeface="Times New Roman"/>
                        </a:rPr>
                        <a:t> - Legalità e rispetto dei diritti in agricoltura</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 </a:t>
                      </a:r>
                      <a:r>
                        <a:rPr b="1" lang="it-IT" sz="1200" strike="noStrike" u="none">
                          <a:solidFill>
                            <a:srgbClr val="002060"/>
                          </a:solidFill>
                          <a:effectLst/>
                          <a:uFillTx/>
                          <a:latin typeface="Comic Sans MS"/>
                          <a:ea typeface="Times New Roman"/>
                        </a:rPr>
                        <a:t>Tematica 3</a:t>
                      </a:r>
                      <a:r>
                        <a:rPr b="0" lang="it-IT" sz="1200" strike="noStrike" u="none">
                          <a:solidFill>
                            <a:srgbClr val="002060"/>
                          </a:solidFill>
                          <a:effectLst/>
                          <a:uFillTx/>
                          <a:latin typeface="Comic Sans MS"/>
                          <a:ea typeface="Times New Roman"/>
                        </a:rPr>
                        <a:t> - Sostenibilità Ambientale</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 </a:t>
                      </a:r>
                      <a:r>
                        <a:rPr b="1" lang="it-IT" sz="1200" strike="noStrike" u="none">
                          <a:solidFill>
                            <a:srgbClr val="002060"/>
                          </a:solidFill>
                          <a:effectLst/>
                          <a:uFillTx/>
                          <a:latin typeface="Comic Sans MS"/>
                          <a:ea typeface="Times New Roman"/>
                        </a:rPr>
                        <a:t>Tematica 4</a:t>
                      </a:r>
                      <a:r>
                        <a:rPr b="0" lang="it-IT" sz="1200" strike="noStrike" u="none">
                          <a:solidFill>
                            <a:srgbClr val="002060"/>
                          </a:solidFill>
                          <a:effectLst/>
                          <a:uFillTx/>
                          <a:latin typeface="Comic Sans MS"/>
                          <a:ea typeface="Times New Roman"/>
                        </a:rPr>
                        <a:t> – Zootecnia e Benessere Animale</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Tematica 5 </a:t>
                      </a:r>
                      <a:r>
                        <a:rPr b="0" lang="it-IT" sz="1200" strike="noStrike" u="none">
                          <a:solidFill>
                            <a:srgbClr val="002060"/>
                          </a:solidFill>
                          <a:effectLst/>
                          <a:uFillTx/>
                          <a:latin typeface="Comic Sans MS"/>
                          <a:ea typeface="Times New Roman"/>
                        </a:rPr>
                        <a:t>-</a:t>
                      </a:r>
                      <a:r>
                        <a:rPr b="1" lang="it-IT" sz="1100" strike="noStrike" u="none">
                          <a:solidFill>
                            <a:srgbClr val="002060"/>
                          </a:solidFill>
                          <a:effectLst/>
                          <a:uFillTx/>
                          <a:latin typeface="Comic Sans MS"/>
                          <a:ea typeface="Times New Roman"/>
                        </a:rPr>
                        <a:t> </a:t>
                      </a:r>
                      <a:r>
                        <a:rPr b="0" lang="it-IT" sz="1100" strike="noStrike" u="none">
                          <a:solidFill>
                            <a:srgbClr val="002060"/>
                          </a:solidFill>
                          <a:effectLst/>
                          <a:uFillTx/>
                          <a:latin typeface="Comic Sans MS"/>
                          <a:ea typeface="Times New Roman"/>
                        </a:rPr>
                        <a:t>Competitività</a:t>
                      </a:r>
                      <a:endParaRPr b="0" lang="it-IT" sz="1100" strike="noStrike" u="none">
                        <a:solidFill>
                          <a:srgbClr val="000000"/>
                        </a:solidFill>
                        <a:effectLst/>
                        <a:uFillTx/>
                        <a:latin typeface="Arial"/>
                      </a:endParaRPr>
                    </a:p>
                    <a:p>
                      <a:pPr defTabSz="685800">
                        <a:lnSpc>
                          <a:spcPct val="107000"/>
                        </a:lnSpc>
                      </a:pPr>
                      <a:r>
                        <a:rPr b="1" lang="it-IT" sz="1200" strike="noStrike" u="none">
                          <a:solidFill>
                            <a:srgbClr val="002060"/>
                          </a:solidFill>
                          <a:effectLst/>
                          <a:uFillTx/>
                          <a:latin typeface="Comic Sans MS"/>
                          <a:ea typeface="Times New Roman"/>
                        </a:rPr>
                        <a:t> </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20</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defTabSz="685800">
                        <a:lnSpc>
                          <a:spcPct val="107000"/>
                        </a:lnSpc>
                      </a:pPr>
                      <a:r>
                        <a:rPr b="0" lang="it-IT" sz="1100" strike="noStrike" u="none">
                          <a:solidFill>
                            <a:srgbClr val="002060"/>
                          </a:solidFill>
                          <a:effectLst/>
                          <a:uFillTx/>
                          <a:latin typeface="Comic Sans MS"/>
                          <a:ea typeface="Times New Roman"/>
                        </a:rPr>
                        <a:t>- Il Progetto tratta la </a:t>
                      </a:r>
                      <a:r>
                        <a:rPr b="1" lang="it-IT" sz="1100" strike="noStrike" u="none">
                          <a:solidFill>
                            <a:srgbClr val="002060"/>
                          </a:solidFill>
                          <a:effectLst/>
                          <a:uFillTx/>
                          <a:latin typeface="Comic Sans MS"/>
                          <a:ea typeface="Times New Roman"/>
                        </a:rPr>
                        <a:t>tematica 1</a:t>
                      </a:r>
                      <a:r>
                        <a:rPr b="0" lang="it-IT" sz="1100" strike="noStrike" u="none">
                          <a:solidFill>
                            <a:srgbClr val="002060"/>
                          </a:solidFill>
                          <a:effectLst/>
                          <a:uFillTx/>
                          <a:latin typeface="Comic Sans MS"/>
                          <a:ea typeface="Times New Roman"/>
                        </a:rPr>
                        <a:t> con oltre il 10% delle attività previste (spesa): </a:t>
                      </a:r>
                      <a:r>
                        <a:rPr b="1" lang="it-IT" sz="1100" strike="noStrike" u="none">
                          <a:solidFill>
                            <a:srgbClr val="002060"/>
                          </a:solidFill>
                          <a:effectLst/>
                          <a:uFillTx/>
                          <a:latin typeface="Comic Sans MS"/>
                          <a:ea typeface="Times New Roman"/>
                        </a:rPr>
                        <a:t>2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 Il Progetto tratta la </a:t>
                      </a:r>
                      <a:r>
                        <a:rPr b="1" lang="it-IT" sz="1100" strike="noStrike" u="none">
                          <a:solidFill>
                            <a:srgbClr val="002060"/>
                          </a:solidFill>
                          <a:effectLst/>
                          <a:uFillTx/>
                          <a:latin typeface="Comic Sans MS"/>
                          <a:ea typeface="Times New Roman"/>
                        </a:rPr>
                        <a:t>tematica 2</a:t>
                      </a:r>
                      <a:r>
                        <a:rPr b="0" lang="it-IT" sz="1100" strike="noStrike" u="none">
                          <a:solidFill>
                            <a:srgbClr val="002060"/>
                          </a:solidFill>
                          <a:effectLst/>
                          <a:uFillTx/>
                          <a:latin typeface="Comic Sans MS"/>
                          <a:ea typeface="Times New Roman"/>
                        </a:rPr>
                        <a:t> con oltre il 10% delle attività previste (spesa): </a:t>
                      </a:r>
                      <a:r>
                        <a:rPr b="1" lang="it-IT" sz="1100" strike="noStrike" u="none">
                          <a:solidFill>
                            <a:srgbClr val="002060"/>
                          </a:solidFill>
                          <a:effectLst/>
                          <a:uFillTx/>
                          <a:latin typeface="Comic Sans MS"/>
                          <a:ea typeface="Times New Roman"/>
                        </a:rPr>
                        <a:t>5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 Il Progetto tratta la </a:t>
                      </a:r>
                      <a:r>
                        <a:rPr b="1" lang="it-IT" sz="1100" strike="noStrike" u="none">
                          <a:solidFill>
                            <a:srgbClr val="002060"/>
                          </a:solidFill>
                          <a:effectLst/>
                          <a:uFillTx/>
                          <a:latin typeface="Comic Sans MS"/>
                          <a:ea typeface="Times New Roman"/>
                        </a:rPr>
                        <a:t>tematica 3</a:t>
                      </a:r>
                      <a:r>
                        <a:rPr b="0" lang="it-IT" sz="1100" strike="noStrike" u="none">
                          <a:solidFill>
                            <a:srgbClr val="002060"/>
                          </a:solidFill>
                          <a:effectLst/>
                          <a:uFillTx/>
                          <a:latin typeface="Comic Sans MS"/>
                          <a:ea typeface="Times New Roman"/>
                        </a:rPr>
                        <a:t> con oltre il 30% delle attività previste (spesa): </a:t>
                      </a:r>
                      <a:r>
                        <a:rPr b="1" lang="it-IT" sz="1100" strike="noStrike" u="none">
                          <a:solidFill>
                            <a:srgbClr val="002060"/>
                          </a:solidFill>
                          <a:effectLst/>
                          <a:uFillTx/>
                          <a:latin typeface="Comic Sans MS"/>
                          <a:ea typeface="Times New Roman"/>
                        </a:rPr>
                        <a:t>6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 Il Progetto tratta la </a:t>
                      </a:r>
                      <a:r>
                        <a:rPr b="1" lang="it-IT" sz="1100" strike="noStrike" u="none">
                          <a:solidFill>
                            <a:srgbClr val="002060"/>
                          </a:solidFill>
                          <a:effectLst/>
                          <a:uFillTx/>
                          <a:latin typeface="Comic Sans MS"/>
                          <a:ea typeface="Times New Roman"/>
                        </a:rPr>
                        <a:t>tematica 4</a:t>
                      </a:r>
                      <a:r>
                        <a:rPr b="0" lang="it-IT" sz="1100" strike="noStrike" u="none">
                          <a:solidFill>
                            <a:srgbClr val="002060"/>
                          </a:solidFill>
                          <a:effectLst/>
                          <a:uFillTx/>
                          <a:latin typeface="Comic Sans MS"/>
                          <a:ea typeface="Times New Roman"/>
                        </a:rPr>
                        <a:t> con oltre il 10% delle attività previste (spesa): </a:t>
                      </a:r>
                      <a:r>
                        <a:rPr b="1" lang="it-IT" sz="1100" strike="noStrike" u="none">
                          <a:solidFill>
                            <a:srgbClr val="002060"/>
                          </a:solidFill>
                          <a:effectLst/>
                          <a:uFillTx/>
                          <a:latin typeface="Comic Sans MS"/>
                          <a:ea typeface="Times New Roman"/>
                        </a:rPr>
                        <a:t>4 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 Il Progetto tratta la </a:t>
                      </a:r>
                      <a:r>
                        <a:rPr b="1" lang="it-IT" sz="1100" strike="noStrike" u="none">
                          <a:solidFill>
                            <a:srgbClr val="002060"/>
                          </a:solidFill>
                          <a:effectLst/>
                          <a:uFillTx/>
                          <a:latin typeface="Comic Sans MS"/>
                          <a:ea typeface="Times New Roman"/>
                        </a:rPr>
                        <a:t>tematica 5</a:t>
                      </a:r>
                      <a:r>
                        <a:rPr b="0" lang="it-IT" sz="1100" strike="noStrike" u="none">
                          <a:solidFill>
                            <a:srgbClr val="002060"/>
                          </a:solidFill>
                          <a:effectLst/>
                          <a:uFillTx/>
                          <a:latin typeface="Comic Sans MS"/>
                          <a:ea typeface="Times New Roman"/>
                        </a:rPr>
                        <a:t> con oltre il 20% delle attività previste (spesa): </a:t>
                      </a:r>
                      <a:r>
                        <a:rPr b="1" lang="it-IT" sz="1100" strike="noStrike" u="none">
                          <a:solidFill>
                            <a:srgbClr val="002060"/>
                          </a:solidFill>
                          <a:effectLst/>
                          <a:uFillTx/>
                          <a:latin typeface="Comic Sans MS"/>
                          <a:ea typeface="Times New Roman"/>
                        </a:rPr>
                        <a:t>4</a:t>
                      </a:r>
                      <a:r>
                        <a:rPr b="0" lang="it-IT" sz="1100" strike="noStrike" u="none">
                          <a:solidFill>
                            <a:srgbClr val="002060"/>
                          </a:solidFill>
                          <a:effectLst/>
                          <a:uFillTx/>
                          <a:latin typeface="Comic Sans MS"/>
                          <a:ea typeface="Times New Roman"/>
                        </a:rPr>
                        <a:t> </a:t>
                      </a:r>
                      <a:r>
                        <a:rPr b="1" lang="it-IT" sz="1100" strike="noStrike" u="none">
                          <a:solidFill>
                            <a:srgbClr val="002060"/>
                          </a:solidFill>
                          <a:effectLst/>
                          <a:uFillTx/>
                          <a:latin typeface="Comic Sans MS"/>
                          <a:ea typeface="Times New Roman"/>
                        </a:rPr>
                        <a:t>punti</a:t>
                      </a:r>
                      <a:endParaRPr b="0" lang="it-IT" sz="1100" strike="noStrike" u="none">
                        <a:solidFill>
                          <a:srgbClr val="000000"/>
                        </a:solidFill>
                        <a:effectLst/>
                        <a:uFillTx/>
                        <a:latin typeface="Arial"/>
                      </a:endParaRPr>
                    </a:p>
                    <a:p>
                      <a:pPr defTabSz="685800">
                        <a:lnSpc>
                          <a:spcPct val="107000"/>
                        </a:lnSpc>
                      </a:pPr>
                      <a:r>
                        <a:rPr b="0" lang="it-IT" sz="1100" strike="noStrike" u="none">
                          <a:solidFill>
                            <a:srgbClr val="002060"/>
                          </a:solidFill>
                          <a:effectLst/>
                          <a:uFillTx/>
                          <a:latin typeface="Comic Sans MS"/>
                          <a:ea typeface="Times New Roman"/>
                        </a:rPr>
                        <a:t>Punteggi cumulabili fino a un </a:t>
                      </a:r>
                      <a:r>
                        <a:rPr b="1" lang="it-IT" sz="1100" strike="noStrike" u="none">
                          <a:solidFill>
                            <a:srgbClr val="002060"/>
                          </a:solidFill>
                          <a:effectLst/>
                          <a:uFillTx/>
                          <a:latin typeface="Comic Sans MS"/>
                          <a:ea typeface="Times New Roman"/>
                        </a:rPr>
                        <a:t>massimo di 20 punti</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Times New Roman"/>
                        </a:rPr>
                        <a:t>28</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6" name="Tabella 3"/>
          <p:cNvGraphicFramePr/>
          <p:nvPr/>
        </p:nvGraphicFramePr>
        <p:xfrm>
          <a:off x="116640" y="707760"/>
          <a:ext cx="8813880" cy="5046480"/>
        </p:xfrm>
        <a:graphic>
          <a:graphicData uri="http://schemas.openxmlformats.org/drawingml/2006/table">
            <a:tbl>
              <a:tblPr/>
              <a:tblGrid>
                <a:gridCol w="1442160"/>
                <a:gridCol w="3186000"/>
                <a:gridCol w="972000"/>
                <a:gridCol w="2455920"/>
                <a:gridCol w="757080"/>
              </a:tblGrid>
              <a:tr h="301680">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Principio</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Criterio di selezione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Punteggio</a:t>
                      </a:r>
                      <a:endParaRPr b="0" lang="it-IT" sz="1000" strike="noStrike" u="none">
                        <a:solidFill>
                          <a:srgbClr val="ffffff"/>
                        </a:solidFill>
                        <a:effectLst/>
                        <a:uFillTx/>
                        <a:latin typeface="Arial"/>
                      </a:endParaRPr>
                    </a:p>
                    <a:p>
                      <a:pPr algn="ctr" defTabSz="685800">
                        <a:lnSpc>
                          <a:spcPct val="107000"/>
                        </a:lnSpc>
                      </a:pPr>
                      <a:r>
                        <a:rPr b="1" lang="it-IT" sz="1000" strike="noStrike" u="none">
                          <a:solidFill>
                            <a:schemeClr val="lt1"/>
                          </a:solidFill>
                          <a:effectLst/>
                          <a:uFillTx/>
                          <a:latin typeface="Calibri"/>
                          <a:ea typeface="Calibri"/>
                        </a:rPr>
                        <a:t>Fino 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Griglie di valutazione e metodologia</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c>
                  <a:txBody>
                    <a:bodyPr lIns="68400" rIns="68400" tIns="0" bIns="0" anchor="ctr">
                      <a:noAutofit/>
                    </a:bodyPr>
                    <a:p>
                      <a:pPr algn="ctr" defTabSz="685800">
                        <a:lnSpc>
                          <a:spcPct val="107000"/>
                        </a:lnSpc>
                      </a:pPr>
                      <a:r>
                        <a:rPr b="1" lang="it-IT" sz="1000" strike="noStrike" u="none">
                          <a:solidFill>
                            <a:schemeClr val="lt1"/>
                          </a:solidFill>
                          <a:effectLst/>
                          <a:uFillTx/>
                          <a:latin typeface="Calibri"/>
                          <a:ea typeface="Calibri"/>
                        </a:rPr>
                        <a:t>Totale</a:t>
                      </a:r>
                      <a:endParaRPr b="0" lang="it-IT" sz="1000" strike="noStrike" u="none">
                        <a:solidFill>
                          <a:srgbClr val="ffffff"/>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38160">
                      <a:solidFill>
                        <a:srgbClr val="fefffe"/>
                      </a:solidFill>
                      <a:prstDash val="solid"/>
                    </a:lnB>
                    <a:solidFill>
                      <a:schemeClr val="accent1"/>
                    </a:solidFill>
                  </a:tcPr>
                </a:tc>
              </a:tr>
              <a:tr h="1185840">
                <a:tc rowSpan="2">
                  <a:txBody>
                    <a:bodyPr lIns="68400" rIns="68400" tIns="0" bIns="0" anchor="ctr">
                      <a:noAutofit/>
                    </a:bodyPr>
                    <a:p>
                      <a:pPr algn="just" defTabSz="685800">
                        <a:lnSpc>
                          <a:spcPct val="107000"/>
                        </a:lnSpc>
                      </a:pPr>
                      <a:r>
                        <a:rPr b="1" lang="it-IT" sz="1100" strike="noStrike" u="none">
                          <a:solidFill>
                            <a:srgbClr val="002060"/>
                          </a:solidFill>
                          <a:effectLst/>
                          <a:uFillTx/>
                          <a:latin typeface="Comic Sans MS"/>
                          <a:ea typeface="Times New Roman"/>
                        </a:rPr>
                        <a:t>04 - premialità per specifiche tematiche e/o obiettivi e/o ricaduta territoriale e/o tipologia di attività sulla base delle diverse esigenze regionali e/o locali.</a:t>
                      </a:r>
                      <a:endParaRPr b="0" lang="it-IT" sz="11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p>
                      <a:pPr algn="just" defTabSz="685800">
                        <a:lnSpc>
                          <a:spcPct val="107000"/>
                        </a:lnSpc>
                      </a:pPr>
                      <a:r>
                        <a:rPr b="1" lang="it-IT" sz="1000" strike="noStrike" u="none">
                          <a:solidFill>
                            <a:srgbClr val="002060"/>
                          </a:solidFill>
                          <a:effectLst/>
                          <a:uFillTx/>
                          <a:latin typeface="Comic Sans MS"/>
                          <a:ea typeface="Times New Roman"/>
                        </a:rPr>
                        <a:t> </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t">
                      <a:noAutofit/>
                    </a:bodyPr>
                    <a:p>
                      <a:pPr defTabSz="685800">
                        <a:lnSpc>
                          <a:spcPct val="107000"/>
                        </a:lnSpc>
                      </a:pPr>
                      <a:r>
                        <a:rPr b="1" lang="it-IT" sz="1200" strike="noStrike" u="none">
                          <a:solidFill>
                            <a:srgbClr val="0070c0"/>
                          </a:solidFill>
                          <a:effectLst/>
                          <a:uFillTx/>
                          <a:latin typeface="Comic Sans MS"/>
                          <a:ea typeface="Times New Roman"/>
                        </a:rPr>
                        <a:t>0.4.2 -</a:t>
                      </a:r>
                      <a:r>
                        <a:rPr b="0" lang="it-IT" sz="1200" strike="noStrike" u="none">
                          <a:solidFill>
                            <a:srgbClr val="0070c0"/>
                          </a:solidFill>
                          <a:effectLst/>
                          <a:uFillTx/>
                          <a:latin typeface="Comic Sans MS"/>
                          <a:ea typeface="Times New Roman"/>
                        </a:rPr>
                        <a:t> </a:t>
                      </a:r>
                      <a:r>
                        <a:rPr b="1" lang="it-IT" sz="1200" strike="noStrike" u="none">
                          <a:solidFill>
                            <a:srgbClr val="0070c0"/>
                          </a:solidFill>
                          <a:effectLst/>
                          <a:uFillTx/>
                          <a:latin typeface="Comic Sans MS"/>
                          <a:ea typeface="Times New Roman"/>
                        </a:rPr>
                        <a:t>Le attività informative in presenza sono realizzate sul territorio regionale</a:t>
                      </a:r>
                      <a:endParaRPr b="0" lang="it-IT" sz="12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ctr" defTabSz="685800">
                        <a:lnSpc>
                          <a:spcPct val="107000"/>
                        </a:lnSpc>
                      </a:pPr>
                      <a:r>
                        <a:rPr b="1" lang="it-IT" sz="1200" strike="noStrike" u="none">
                          <a:solidFill>
                            <a:srgbClr val="002060"/>
                          </a:solidFill>
                          <a:effectLst/>
                          <a:uFillTx/>
                          <a:latin typeface="Comic Sans MS"/>
                          <a:ea typeface="Times New Roman"/>
                        </a:rPr>
                        <a:t>6</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t">
                      <a:noAutofit/>
                    </a:bodyPr>
                    <a:p>
                      <a:pPr defTabSz="685800">
                        <a:lnSpc>
                          <a:spcPct val="107000"/>
                        </a:lnSpc>
                      </a:pPr>
                      <a:r>
                        <a:rPr b="0" lang="it-IT" sz="1200" strike="noStrike" u="none">
                          <a:solidFill>
                            <a:srgbClr val="002060"/>
                          </a:solidFill>
                          <a:effectLst/>
                          <a:uFillTx/>
                          <a:latin typeface="Comic Sans MS"/>
                          <a:ea typeface="Times New Roman"/>
                        </a:rPr>
                        <a:t>- tutto il territorio: </a:t>
                      </a:r>
                      <a:r>
                        <a:rPr b="1" lang="it-IT" sz="1200" strike="noStrike" u="none">
                          <a:solidFill>
                            <a:srgbClr val="002060"/>
                          </a:solidFill>
                          <a:effectLst/>
                          <a:uFillTx/>
                          <a:latin typeface="Comic Sans MS"/>
                          <a:ea typeface="Times New Roman"/>
                        </a:rPr>
                        <a:t>6 punti</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 almeno 6 territori provinciali: </a:t>
                      </a:r>
                      <a:r>
                        <a:rPr b="1" lang="it-IT" sz="1200" strike="noStrike" u="none">
                          <a:solidFill>
                            <a:srgbClr val="002060"/>
                          </a:solidFill>
                          <a:effectLst/>
                          <a:uFillTx/>
                          <a:latin typeface="Comic Sans MS"/>
                          <a:ea typeface="Times New Roman"/>
                        </a:rPr>
                        <a:t>4 punti</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 almeno 3 territori provinciali: </a:t>
                      </a:r>
                      <a:r>
                        <a:rPr b="1" lang="it-IT" sz="1200" strike="noStrike" u="none">
                          <a:solidFill>
                            <a:srgbClr val="002060"/>
                          </a:solidFill>
                          <a:effectLst/>
                          <a:uFillTx/>
                          <a:latin typeface="Comic Sans MS"/>
                          <a:ea typeface="Times New Roman"/>
                        </a:rPr>
                        <a:t>2 punti</a:t>
                      </a:r>
                      <a:endParaRPr b="0" lang="it-IT" sz="1200" strike="noStrike" u="none">
                        <a:solidFill>
                          <a:srgbClr val="000000"/>
                        </a:solidFill>
                        <a:effectLst/>
                        <a:uFillTx/>
                        <a:latin typeface="Arial"/>
                      </a:endParaRPr>
                    </a:p>
                    <a:p>
                      <a:pPr defTabSz="685800">
                        <a:lnSpc>
                          <a:spcPct val="107000"/>
                        </a:lnSpc>
                      </a:pPr>
                      <a:r>
                        <a:rPr b="0" lang="it-IT" sz="1200" strike="noStrike" u="none">
                          <a:solidFill>
                            <a:srgbClr val="002060"/>
                          </a:solidFill>
                          <a:effectLst/>
                          <a:uFillTx/>
                          <a:latin typeface="Comic Sans MS"/>
                          <a:ea typeface="Times New Roman"/>
                        </a:rPr>
                        <a:t>- inferiore a 3: </a:t>
                      </a:r>
                      <a:r>
                        <a:rPr b="1" lang="it-IT" sz="1200" strike="noStrike" u="none">
                          <a:solidFill>
                            <a:srgbClr val="002060"/>
                          </a:solidFill>
                          <a:effectLst/>
                          <a:uFillTx/>
                          <a:latin typeface="Comic Sans MS"/>
                          <a:ea typeface="Times New Roman"/>
                        </a:rPr>
                        <a:t>0 punti</a:t>
                      </a:r>
                      <a:endParaRPr b="0" lang="it-IT" sz="12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rowSpan="2">
                  <a:txBody>
                    <a:bodyPr lIns="68400" rIns="68400" tIns="0" bIns="0" anchor="ctr">
                      <a:noAutofit/>
                    </a:bodyPr>
                    <a:p>
                      <a:pPr defTabSz="685800">
                        <a:lnSpc>
                          <a:spcPct val="107000"/>
                        </a:lnSpc>
                      </a:pPr>
                      <a:r>
                        <a:rPr b="1" lang="it-IT" sz="1000" strike="noStrike" u="none">
                          <a:solidFill>
                            <a:srgbClr val="002060"/>
                          </a:solidFill>
                          <a:effectLst/>
                          <a:uFillTx/>
                          <a:latin typeface="Comic Sans MS"/>
                        </a:rPr>
                        <a:t>(parziale)</a:t>
                      </a: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113544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t">
                      <a:noAutofit/>
                    </a:bodyPr>
                    <a:p>
                      <a:pPr algn="just" defTabSz="685800">
                        <a:lnSpc>
                          <a:spcPct val="107000"/>
                        </a:lnSpc>
                      </a:pPr>
                      <a:r>
                        <a:rPr b="1" lang="it-IT" sz="1200" strike="noStrike" u="none">
                          <a:solidFill>
                            <a:srgbClr val="0070c0"/>
                          </a:solidFill>
                          <a:effectLst/>
                          <a:uFillTx/>
                          <a:latin typeface="Comic Sans MS"/>
                          <a:ea typeface="Times New Roman"/>
                        </a:rPr>
                        <a:t>0.4.3</a:t>
                      </a:r>
                      <a:r>
                        <a:rPr b="1" lang="it-IT" sz="1200" strike="noStrike" u="none">
                          <a:solidFill>
                            <a:srgbClr val="002060"/>
                          </a:solidFill>
                          <a:effectLst/>
                          <a:uFillTx/>
                          <a:latin typeface="Comic Sans MS"/>
                          <a:ea typeface="Times New Roman"/>
                        </a:rPr>
                        <a:t> - </a:t>
                      </a:r>
                      <a:r>
                        <a:rPr b="0" lang="it-IT" sz="1200" strike="noStrike" u="none">
                          <a:solidFill>
                            <a:srgbClr val="002060"/>
                          </a:solidFill>
                          <a:effectLst/>
                          <a:uFillTx/>
                          <a:latin typeface="Comic Sans MS"/>
                          <a:ea typeface="Times New Roman"/>
                        </a:rPr>
                        <a:t>Attività informative in presenza localizzate nelle aree ricadenti nei territori della </a:t>
                      </a:r>
                      <a:r>
                        <a:rPr b="1" lang="it-IT" sz="1200" strike="noStrike" u="none">
                          <a:solidFill>
                            <a:srgbClr val="0070c0"/>
                          </a:solidFill>
                          <a:effectLst/>
                          <a:uFillTx/>
                          <a:latin typeface="Comic Sans MS"/>
                          <a:ea typeface="Times New Roman"/>
                        </a:rPr>
                        <a:t>Toscana diffusa</a:t>
                      </a:r>
                      <a:r>
                        <a:rPr b="0" lang="it-IT" sz="1200" strike="noStrike" u="none">
                          <a:solidFill>
                            <a:srgbClr val="002060"/>
                          </a:solidFill>
                          <a:effectLst/>
                          <a:uFillTx/>
                          <a:latin typeface="Comic Sans MS"/>
                          <a:ea typeface="Times New Roman"/>
                        </a:rPr>
                        <a:t>, documentate da programma delle attività. </a:t>
                      </a:r>
                      <a:endParaRPr b="0" lang="it-IT" sz="12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ctr">
                      <a:noAutofit/>
                    </a:bodyPr>
                    <a:p>
                      <a:pPr algn="ctr" defTabSz="685800">
                        <a:lnSpc>
                          <a:spcPct val="107000"/>
                        </a:lnSpc>
                      </a:pPr>
                      <a:r>
                        <a:rPr b="1" lang="it-IT" sz="1200" strike="noStrike" u="none">
                          <a:solidFill>
                            <a:srgbClr val="002060"/>
                          </a:solidFill>
                          <a:effectLst/>
                          <a:uFillTx/>
                          <a:latin typeface="Comic Sans MS"/>
                          <a:ea typeface="Times New Roman"/>
                        </a:rPr>
                        <a:t>2</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a:txBody>
                    <a:bodyPr lIns="68400" rIns="68400" tIns="0" bIns="0" anchor="t">
                      <a:noAutofit/>
                    </a:bodyPr>
                    <a:p>
                      <a:pPr defTabSz="685800">
                        <a:lnSpc>
                          <a:spcPct val="107000"/>
                        </a:lnSpc>
                      </a:pPr>
                      <a:r>
                        <a:rPr b="0" lang="it-IT" sz="1200" strike="noStrike" u="none">
                          <a:solidFill>
                            <a:srgbClr val="002060"/>
                          </a:solidFill>
                          <a:effectLst/>
                          <a:uFillTx/>
                          <a:latin typeface="Comic Sans MS"/>
                          <a:ea typeface="Times New Roman"/>
                        </a:rPr>
                        <a:t>Attribuzione del punteggio in base alla dichiarazione dei contenuti progettuali, oltre il 10% del numero delle attività in presenza: </a:t>
                      </a:r>
                      <a:r>
                        <a:rPr b="1" lang="it-IT" sz="1200" strike="noStrike" u="none">
                          <a:solidFill>
                            <a:srgbClr val="002060"/>
                          </a:solidFill>
                          <a:effectLst/>
                          <a:uFillTx/>
                          <a:latin typeface="Comic Sans MS"/>
                          <a:ea typeface="Times New Roman"/>
                        </a:rPr>
                        <a:t>2 punti</a:t>
                      </a:r>
                      <a:endParaRPr b="0" lang="it-IT" sz="1200" strike="noStrike" u="none">
                        <a:solidFill>
                          <a:srgbClr val="000000"/>
                        </a:solidFill>
                        <a:effectLst/>
                        <a:uFillTx/>
                        <a:latin typeface="Arial"/>
                      </a:endParaRPr>
                    </a:p>
                  </a:txBody>
                  <a:tcPr anchor="t"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345960">
                <a:tc gridSpan="3">
                  <a:txBody>
                    <a:bodyPr lIns="68400" rIns="68400" tIns="0" bIns="0" anchor="ctr">
                      <a:noAutofit/>
                    </a:bodyPr>
                    <a:p>
                      <a:pPr defTabSz="685800">
                        <a:lnSpc>
                          <a:spcPct val="100000"/>
                        </a:lnSpc>
                      </a:pPr>
                      <a:endParaRPr b="0" lang="it-IT" sz="2400" strike="noStrike" u="none">
                        <a:solidFill>
                          <a:schemeClr val="dk1"/>
                        </a:solidFill>
                        <a:effectLst/>
                        <a:uFillTx/>
                        <a:latin typeface="Calibri"/>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68400" rIns="68400" tIns="0" bIns="0" anchor="ctr">
                      <a:noAutofit/>
                    </a:bodyPr>
                    <a:p>
                      <a:pPr algn="r" defTabSz="685800">
                        <a:lnSpc>
                          <a:spcPct val="107000"/>
                        </a:lnSpc>
                      </a:pPr>
                      <a:r>
                        <a:rPr b="1" i="1" lang="it-IT" sz="1200" strike="noStrike" u="none">
                          <a:solidFill>
                            <a:srgbClr val="002060"/>
                          </a:solidFill>
                          <a:effectLst/>
                          <a:uFillTx/>
                          <a:latin typeface="Comic Sans MS"/>
                          <a:ea typeface="Calibri"/>
                        </a:rPr>
                        <a:t>Totale</a:t>
                      </a:r>
                      <a:endParaRPr b="0" lang="it-IT" sz="12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a:txBody>
                    <a:bodyPr lIns="68400" rIns="68400" tIns="0" bIns="0" anchor="ctr">
                      <a:noAutofit/>
                    </a:bodyPr>
                    <a:p>
                      <a:pPr algn="r" defTabSz="685800">
                        <a:lnSpc>
                          <a:spcPct val="107000"/>
                        </a:lnSpc>
                      </a:pPr>
                      <a:r>
                        <a:rPr b="1" lang="it-IT" sz="1100" strike="noStrike" u="none">
                          <a:solidFill>
                            <a:srgbClr val="002060"/>
                          </a:solidFill>
                          <a:effectLst/>
                          <a:uFillTx/>
                          <a:latin typeface="Comic Sans MS"/>
                          <a:ea typeface="Calibri"/>
                        </a:rPr>
                        <a:t>100</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r>
              <a:tr h="203760">
                <a:tc gridSpan="5">
                  <a:txBody>
                    <a:bodyPr lIns="68400" rIns="68400" tIns="0" bIns="0" anchor="ctr">
                      <a:noAutofit/>
                    </a:bodyPr>
                    <a:p>
                      <a:pPr algn="ctr" defTabSz="685800">
                        <a:lnSpc>
                          <a:spcPct val="107000"/>
                        </a:lnSpc>
                      </a:pPr>
                      <a:r>
                        <a:rPr b="1" lang="it-IT" sz="1100" strike="noStrike" u="none">
                          <a:solidFill>
                            <a:srgbClr val="002060"/>
                          </a:solidFill>
                          <a:effectLst/>
                          <a:uFillTx/>
                          <a:latin typeface="Comic Sans MS"/>
                          <a:ea typeface="Calibri"/>
                        </a:rPr>
                        <a:t>Punteggio minimo complessivo: 60 punti</a:t>
                      </a:r>
                      <a:endParaRPr b="0" lang="it-IT" sz="11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20000"/>
                      </a:schemeClr>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1086840">
                <a:tc gridSpan="5">
                  <a:txBody>
                    <a:bodyPr lIns="68400" rIns="68400" tIns="0" bIns="0" anchor="ctr">
                      <a:noAutofit/>
                    </a:bodyPr>
                    <a:p>
                      <a:pPr algn="just" defTabSz="685800">
                        <a:lnSpc>
                          <a:spcPct val="107000"/>
                        </a:lnSpc>
                      </a:pPr>
                      <a:r>
                        <a:rPr b="0" lang="it-IT" sz="1000" strike="noStrike" u="none">
                          <a:solidFill>
                            <a:srgbClr val="002060"/>
                          </a:solidFill>
                          <a:effectLst/>
                          <a:uFillTx/>
                          <a:latin typeface="Comic Sans MS"/>
                          <a:ea typeface="Calibri"/>
                        </a:rPr>
                        <a:t>- Per territori della Toscana diffusa si intendono: l’insieme dei territori caratterizzati da minima densità abitativa, maggiore difficoltà di collegamento alle più evidenti conurbazioni urbane comunque di grande rilievo storico, culturale, paesistico, ambientale, come definiti negli atti di programmazione regionale (L.R. n. 11 del 2025). La superficie di tali comuni è stata messa a disposizione su geoscopio (https://www502.regione.toscana.it/geoscopio/toscanadiffusa.html) una cartografica di dettaglio, in cui è possibile effettuare una ricerca, anche per particella catastale.</a:t>
                      </a:r>
                      <a:endParaRPr b="0" lang="it-IT" sz="1000" strike="noStrike" u="none">
                        <a:solidFill>
                          <a:srgbClr val="000000"/>
                        </a:solidFill>
                        <a:effectLst/>
                        <a:uFillTx/>
                        <a:latin typeface="Arial"/>
                      </a:endParaRPr>
                    </a:p>
                    <a:p>
                      <a:pPr algn="just" defTabSz="685800">
                        <a:lnSpc>
                          <a:spcPct val="107000"/>
                        </a:lnSpc>
                      </a:pPr>
                      <a:endParaRPr b="0" lang="it-IT" sz="1100" strike="noStrike" u="none">
                        <a:solidFill>
                          <a:srgbClr val="000000"/>
                        </a:solidFill>
                        <a:effectLst/>
                        <a:uFillTx/>
                        <a:latin typeface="Arial"/>
                      </a:endParaRPr>
                    </a:p>
                    <a:p>
                      <a:pPr algn="just" defTabSz="685800">
                        <a:lnSpc>
                          <a:spcPct val="107000"/>
                        </a:lnSpc>
                      </a:pPr>
                      <a:endParaRPr b="0" lang="it-IT" sz="1000" strike="noStrike" u="none">
                        <a:solidFill>
                          <a:srgbClr val="000000"/>
                        </a:solidFill>
                        <a:effectLst/>
                        <a:uFillTx/>
                        <a:latin typeface="Arial"/>
                      </a:endParaRPr>
                    </a:p>
                  </a:txBody>
                  <a:tcPr anchor="ctr" marL="68400" marR="68400">
                    <a:lnL w="12240">
                      <a:solidFill>
                        <a:srgbClr val="fefffe"/>
                      </a:solidFill>
                      <a:prstDash val="solid"/>
                    </a:lnL>
                    <a:lnR w="12240">
                      <a:solidFill>
                        <a:srgbClr val="fefffe"/>
                      </a:solidFill>
                      <a:prstDash val="solid"/>
                    </a:lnR>
                    <a:lnT w="12240">
                      <a:solidFill>
                        <a:srgbClr val="fefffe"/>
                      </a:solidFill>
                      <a:prstDash val="solid"/>
                    </a:lnT>
                    <a:lnB w="12240">
                      <a:solidFill>
                        <a:srgbClr val="fefffe"/>
                      </a:solidFill>
                      <a:prstDash val="solid"/>
                    </a:lnB>
                    <a:solidFill>
                      <a:schemeClr val="accent1">
                        <a:tint val="40000"/>
                      </a:schemeClr>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 name="PlaceHolder 1"/>
          <p:cNvSpPr>
            <a:spLocks noGrp="1"/>
          </p:cNvSpPr>
          <p:nvPr>
            <p:ph type="title"/>
          </p:nvPr>
        </p:nvSpPr>
        <p:spPr>
          <a:xfrm>
            <a:off x="1884600" y="745560"/>
            <a:ext cx="5796000" cy="507600"/>
          </a:xfrm>
          <a:prstGeom prst="rect">
            <a:avLst/>
          </a:prstGeom>
          <a:noFill/>
          <a:ln w="0">
            <a:noFill/>
          </a:ln>
        </p:spPr>
        <p:txBody>
          <a:bodyPr lIns="90000" rIns="90000" tIns="45000" bIns="45000" anchor="t">
            <a:noAutofit/>
          </a:bodyPr>
          <a:p>
            <a:pPr indent="0" algn="ctr" defTabSz="685800">
              <a:lnSpc>
                <a:spcPct val="90000"/>
              </a:lnSpc>
              <a:buNone/>
            </a:pPr>
            <a:r>
              <a:rPr b="1" lang="it-IT" sz="3200" strike="noStrike" u="none">
                <a:solidFill>
                  <a:schemeClr val="accent6"/>
                </a:solidFill>
                <a:effectLst/>
                <a:uFillTx/>
                <a:latin typeface="Comic Sans MS"/>
                <a:ea typeface="Open Sans Extrabold"/>
              </a:rPr>
              <a:t>Finalità Intervento SRH04</a:t>
            </a:r>
            <a:br>
              <a:rPr sz="3200"/>
            </a:br>
            <a:br>
              <a:rPr sz="2000"/>
            </a:br>
            <a:endParaRPr b="0" lang="en-US" sz="3200" strike="noStrike" u="none">
              <a:solidFill>
                <a:schemeClr val="dk1"/>
              </a:solidFill>
              <a:effectLst/>
              <a:uFillTx/>
              <a:latin typeface="Calibri"/>
            </a:endParaRPr>
          </a:p>
        </p:txBody>
      </p:sp>
      <p:sp>
        <p:nvSpPr>
          <p:cNvPr id="21" name="CasellaDiTesto 4"/>
          <p:cNvSpPr/>
          <p:nvPr/>
        </p:nvSpPr>
        <p:spPr>
          <a:xfrm>
            <a:off x="1706760" y="1253520"/>
            <a:ext cx="7292160" cy="3569760"/>
          </a:xfrm>
          <a:prstGeom prst="rect">
            <a:avLst/>
          </a:prstGeom>
          <a:noFill/>
          <a:ln w="0">
            <a:noFill/>
          </a:ln>
        </p:spPr>
        <p:style>
          <a:lnRef idx="0"/>
          <a:fillRef idx="0"/>
          <a:effectRef idx="0"/>
          <a:fontRef idx="minor"/>
        </p:style>
        <p:txBody>
          <a:bodyPr lIns="90000" rIns="90000" tIns="45000" bIns="45000" anchor="t">
            <a:spAutoFit/>
          </a:bodyPr>
          <a:p>
            <a:pPr algn="ctr" defTabSz="257040">
              <a:lnSpc>
                <a:spcPct val="100000"/>
              </a:lnSpc>
            </a:pPr>
            <a:r>
              <a:rPr b="1" lang="it-IT" sz="2000" strike="noStrike" u="none">
                <a:solidFill>
                  <a:srgbClr val="7030a0"/>
                </a:solidFill>
                <a:effectLst/>
                <a:uFillTx/>
                <a:latin typeface="Comic Sans MS"/>
                <a:ea typeface="Times New Roman"/>
              </a:rPr>
              <a:t> Favorire</a:t>
            </a:r>
            <a:r>
              <a:rPr b="1" lang="it-IT" sz="2000" strike="noStrike" u="none">
                <a:solidFill>
                  <a:schemeClr val="accent5">
                    <a:lumMod val="75000"/>
                  </a:schemeClr>
                </a:solidFill>
                <a:effectLst/>
                <a:uFillTx/>
                <a:latin typeface="Comic Sans MS"/>
                <a:ea typeface="Times New Roman"/>
              </a:rPr>
              <a:t>,</a:t>
            </a:r>
            <a:r>
              <a:rPr b="1" lang="it-IT" sz="2000" strike="noStrike" u="none">
                <a:solidFill>
                  <a:schemeClr val="dk1"/>
                </a:solidFill>
                <a:effectLst/>
                <a:uFillTx/>
                <a:latin typeface="Comic Sans MS"/>
                <a:ea typeface="Times New Roman"/>
              </a:rPr>
              <a:t> Diffondere </a:t>
            </a:r>
            <a:r>
              <a:rPr b="1" lang="it-IT" sz="2000" strike="noStrike" u="none">
                <a:solidFill>
                  <a:schemeClr val="dk2"/>
                </a:solidFill>
                <a:effectLst/>
                <a:uFillTx/>
                <a:latin typeface="Comic Sans MS"/>
                <a:ea typeface="Times New Roman"/>
              </a:rPr>
              <a:t>e</a:t>
            </a:r>
            <a:r>
              <a:rPr b="1" lang="it-IT" sz="2000" strike="noStrike" u="none">
                <a:solidFill>
                  <a:schemeClr val="accent4"/>
                </a:solidFill>
                <a:effectLst/>
                <a:uFillTx/>
                <a:latin typeface="Comic Sans MS"/>
                <a:ea typeface="Times New Roman"/>
              </a:rPr>
              <a:t> Condividere</a:t>
            </a:r>
            <a:endParaRPr b="0" lang="it-IT" sz="2000" strike="noStrike" u="none">
              <a:solidFill>
                <a:srgbClr val="000000"/>
              </a:solidFill>
              <a:effectLst/>
              <a:uFillTx/>
              <a:latin typeface="Arial"/>
            </a:endParaRPr>
          </a:p>
          <a:p>
            <a:pPr algn="ctr" defTabSz="257040">
              <a:lnSpc>
                <a:spcPct val="100000"/>
              </a:lnSpc>
            </a:pPr>
            <a:endParaRPr b="0" lang="it-IT" sz="900" strike="noStrike" u="none">
              <a:solidFill>
                <a:srgbClr val="000000"/>
              </a:solidFill>
              <a:effectLst/>
              <a:uFillTx/>
              <a:latin typeface="Arial"/>
            </a:endParaRPr>
          </a:p>
          <a:p>
            <a:pPr marL="343080" indent="-343080" algn="just" defTabSz="257040">
              <a:lnSpc>
                <a:spcPct val="100000"/>
              </a:lnSpc>
              <a:buClr>
                <a:srgbClr val="17264c"/>
              </a:buClr>
              <a:buFont typeface="Wingdings" charset="2"/>
              <a:buChar char=""/>
            </a:pPr>
            <a:r>
              <a:rPr b="1" lang="it-IT" sz="1600" strike="noStrike" u="none">
                <a:solidFill>
                  <a:schemeClr val="accent1">
                    <a:lumMod val="75000"/>
                  </a:schemeClr>
                </a:solidFill>
                <a:effectLst/>
                <a:uFillTx/>
                <a:latin typeface="Comic Sans MS"/>
                <a:ea typeface="Times New Roman"/>
              </a:rPr>
              <a:t>la conoscenza, le esperienze, le opportunità;</a:t>
            </a:r>
            <a:endParaRPr b="0" lang="it-IT" sz="1600" strike="noStrike" u="none">
              <a:solidFill>
                <a:srgbClr val="000000"/>
              </a:solidFill>
              <a:effectLst/>
              <a:uFillTx/>
              <a:latin typeface="Arial"/>
            </a:endParaRPr>
          </a:p>
          <a:p>
            <a:pPr marL="343080" indent="-343080" algn="just" defTabSz="257040">
              <a:lnSpc>
                <a:spcPct val="100000"/>
              </a:lnSpc>
              <a:buClr>
                <a:srgbClr val="17264c"/>
              </a:buClr>
              <a:buFont typeface="Wingdings" charset="2"/>
              <a:buChar char=""/>
            </a:pPr>
            <a:r>
              <a:rPr b="1" lang="it-IT" sz="1600" strike="noStrike" u="none">
                <a:solidFill>
                  <a:schemeClr val="accent1">
                    <a:lumMod val="75000"/>
                  </a:schemeClr>
                </a:solidFill>
                <a:effectLst/>
                <a:uFillTx/>
                <a:latin typeface="Comic Sans MS"/>
                <a:ea typeface="Times New Roman"/>
              </a:rPr>
              <a:t>l’innovazione e i risultati della ricerca e la digitalizzazione; </a:t>
            </a:r>
            <a:r>
              <a:rPr b="1" lang="it-IT" sz="1600" strike="noStrike" u="none">
                <a:solidFill>
                  <a:schemeClr val="accent1">
                    <a:lumMod val="75000"/>
                  </a:schemeClr>
                </a:solidFill>
                <a:effectLst/>
                <a:uFillTx/>
                <a:latin typeface="Comic Sans MS"/>
                <a:ea typeface="Times New Roman"/>
              </a:rPr>
              <a:t>	</a:t>
            </a:r>
            <a:r>
              <a:rPr b="1" lang="it-IT" sz="1600" strike="noStrike" u="none">
                <a:solidFill>
                  <a:schemeClr val="accent1">
                    <a:lumMod val="75000"/>
                  </a:schemeClr>
                </a:solidFill>
                <a:effectLst/>
                <a:uFillTx/>
                <a:latin typeface="Comic Sans MS"/>
                <a:ea typeface="Times New Roman"/>
              </a:rPr>
              <a:t>	</a:t>
            </a:r>
            <a:r>
              <a:rPr b="1" lang="it-IT" sz="1600" strike="noStrike" u="none">
                <a:solidFill>
                  <a:schemeClr val="accent1">
                    <a:lumMod val="75000"/>
                  </a:schemeClr>
                </a:solidFill>
                <a:effectLst/>
                <a:uFillTx/>
                <a:latin typeface="Comic Sans MS"/>
                <a:ea typeface="Times New Roman"/>
              </a:rPr>
              <a:t>	</a:t>
            </a:r>
            <a:r>
              <a:rPr b="1" lang="it-IT" sz="1600" strike="noStrike" u="none">
                <a:solidFill>
                  <a:schemeClr val="accent1">
                    <a:lumMod val="75000"/>
                  </a:schemeClr>
                </a:solidFill>
                <a:effectLst/>
                <a:uFillTx/>
                <a:latin typeface="Comic Sans MS"/>
                <a:ea typeface="Times New Roman"/>
              </a:rPr>
              <a:t>	</a:t>
            </a:r>
            <a:r>
              <a:rPr b="1" lang="it-IT" sz="1600" strike="noStrike" u="none">
                <a:solidFill>
                  <a:schemeClr val="accent1">
                    <a:lumMod val="75000"/>
                  </a:schemeClr>
                </a:solidFill>
                <a:effectLst/>
                <a:uFillTx/>
                <a:latin typeface="Comic Sans MS"/>
                <a:ea typeface="Times New Roman"/>
              </a:rPr>
              <a:t>nel settore agricolo e nelle zone rurali.</a:t>
            </a:r>
            <a:endParaRPr b="0" lang="it-IT" sz="1600" strike="noStrike" u="none">
              <a:solidFill>
                <a:srgbClr val="000000"/>
              </a:solidFill>
              <a:effectLst/>
              <a:uFillTx/>
              <a:latin typeface="Arial"/>
            </a:endParaRPr>
          </a:p>
          <a:p>
            <a:pPr algn="just" defTabSz="257040">
              <a:lnSpc>
                <a:spcPct val="100000"/>
              </a:lnSpc>
            </a:pPr>
            <a:endParaRPr b="0" lang="it-IT" sz="1600" strike="noStrike" u="none">
              <a:solidFill>
                <a:srgbClr val="000000"/>
              </a:solidFill>
              <a:effectLst/>
              <a:uFillTx/>
              <a:latin typeface="Arial"/>
            </a:endParaRPr>
          </a:p>
          <a:p>
            <a:pPr algn="just" defTabSz="257040">
              <a:lnSpc>
                <a:spcPct val="100000"/>
              </a:lnSpc>
            </a:pPr>
            <a:r>
              <a:rPr b="1" lang="it-IT" sz="2000" strike="noStrike" u="none">
                <a:solidFill>
                  <a:srgbClr val="203466"/>
                </a:solidFill>
                <a:effectLst/>
                <a:uFillTx/>
                <a:latin typeface="Comic Sans MS"/>
                <a:ea typeface="Times New Roman"/>
              </a:rPr>
              <a:t>                     </a:t>
            </a:r>
            <a:r>
              <a:rPr b="1" lang="it-IT" sz="2400" strike="noStrike" u="none">
                <a:solidFill>
                  <a:srgbClr val="203466"/>
                </a:solidFill>
                <a:effectLst/>
                <a:uFillTx/>
                <a:latin typeface="Comic Sans MS"/>
                <a:ea typeface="Times New Roman"/>
              </a:rPr>
              <a:t>attraverso</a:t>
            </a:r>
            <a:endParaRPr b="0" lang="it-IT" sz="2400" strike="noStrike" u="none">
              <a:solidFill>
                <a:srgbClr val="000000"/>
              </a:solidFill>
              <a:effectLst/>
              <a:uFillTx/>
              <a:latin typeface="Arial"/>
            </a:endParaRPr>
          </a:p>
          <a:p>
            <a:pPr algn="just" defTabSz="257040">
              <a:lnSpc>
                <a:spcPct val="100000"/>
              </a:lnSpc>
            </a:pPr>
            <a:endParaRPr b="0" lang="it-IT" sz="900" strike="noStrike" u="none">
              <a:solidFill>
                <a:srgbClr val="000000"/>
              </a:solidFill>
              <a:effectLst/>
              <a:uFillTx/>
              <a:latin typeface="Arial"/>
            </a:endParaRPr>
          </a:p>
          <a:p>
            <a:pPr marL="343080" indent="-343080" algn="just" defTabSz="257040">
              <a:lnSpc>
                <a:spcPct val="100000"/>
              </a:lnSpc>
              <a:buClr>
                <a:srgbClr val="00b0f0"/>
              </a:buClr>
              <a:buFont typeface="Arial"/>
              <a:buChar char="•"/>
            </a:pPr>
            <a:r>
              <a:rPr b="1" lang="it-IT" sz="2000" strike="noStrike" u="none">
                <a:solidFill>
                  <a:srgbClr val="00b0f0"/>
                </a:solidFill>
                <a:effectLst/>
                <a:uFillTx/>
                <a:latin typeface="Comic Sans MS"/>
                <a:ea typeface="Times New Roman"/>
              </a:rPr>
              <a:t>Iniziative di confronto </a:t>
            </a:r>
            <a:r>
              <a:rPr b="1" lang="it-IT" sz="2000" strike="noStrike" u="none">
                <a:solidFill>
                  <a:srgbClr val="0070c0"/>
                </a:solidFill>
                <a:effectLst/>
                <a:uFillTx/>
                <a:latin typeface="Comic Sans MS"/>
                <a:ea typeface="Times New Roman"/>
              </a:rPr>
              <a:t>(convegni, seminari, incontri, realizzazione di sessioni pratiche)</a:t>
            </a:r>
            <a:endParaRPr b="0" lang="it-IT" sz="2000" strike="noStrike" u="none">
              <a:solidFill>
                <a:srgbClr val="000000"/>
              </a:solidFill>
              <a:effectLst/>
              <a:uFillTx/>
              <a:latin typeface="Arial"/>
            </a:endParaRPr>
          </a:p>
          <a:p>
            <a:pPr marL="343080" indent="-343080" algn="just" defTabSz="257040">
              <a:lnSpc>
                <a:spcPct val="100000"/>
              </a:lnSpc>
              <a:buClr>
                <a:srgbClr val="00b0f0"/>
              </a:buClr>
              <a:buFont typeface="Arial"/>
              <a:buChar char="•"/>
            </a:pPr>
            <a:r>
              <a:rPr b="1" lang="it-IT" sz="2000" strike="noStrike" u="none">
                <a:solidFill>
                  <a:srgbClr val="00b0f0"/>
                </a:solidFill>
                <a:effectLst/>
                <a:uFillTx/>
                <a:latin typeface="Comic Sans MS"/>
                <a:ea typeface="Times New Roman"/>
              </a:rPr>
              <a:t>Prodotti informativi </a:t>
            </a:r>
            <a:r>
              <a:rPr b="1" lang="it-IT" sz="2000" strike="noStrike" u="none">
                <a:solidFill>
                  <a:srgbClr val="0070c0"/>
                </a:solidFill>
                <a:effectLst/>
                <a:uFillTx/>
                <a:latin typeface="Comic Sans MS"/>
                <a:ea typeface="Times New Roman"/>
              </a:rPr>
              <a:t>(newsletter, opuscoli, pieghevoli, riprese video) </a:t>
            </a:r>
            <a:r>
              <a:rPr b="1" lang="it-IT" sz="2000" strike="noStrike" u="none">
                <a:solidFill>
                  <a:srgbClr val="00b0f0"/>
                </a:solidFill>
                <a:effectLst/>
                <a:uFillTx/>
                <a:latin typeface="Comic Sans MS"/>
                <a:ea typeface="Times New Roman"/>
              </a:rPr>
              <a:t>e tramite strumenti social/web idonei alla diffusione delle informazioni.</a:t>
            </a:r>
            <a:endParaRPr b="0" lang="it-IT"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p:nvPr>
        </p:nvSpPr>
        <p:spPr>
          <a:xfrm>
            <a:off x="288360" y="1639080"/>
            <a:ext cx="8337240" cy="853560"/>
          </a:xfrm>
          <a:prstGeom prst="rect">
            <a:avLst/>
          </a:prstGeom>
          <a:noFill/>
          <a:ln w="0">
            <a:noFill/>
          </a:ln>
        </p:spPr>
        <p:txBody>
          <a:bodyPr lIns="90000" rIns="90000" tIns="45000" bIns="45000" anchor="t">
            <a:normAutofit/>
          </a:bodyPr>
          <a:p>
            <a:pPr indent="0" defTabSz="685800">
              <a:lnSpc>
                <a:spcPct val="90000"/>
              </a:lnSpc>
              <a:spcBef>
                <a:spcPts val="751"/>
              </a:spcBef>
              <a:buNone/>
              <a:tabLst>
                <a:tab algn="l" pos="0"/>
              </a:tabLst>
            </a:pPr>
            <a:r>
              <a:rPr b="0" lang="it-IT" sz="1600" strike="noStrike" u="none">
                <a:solidFill>
                  <a:schemeClr val="dk2"/>
                </a:solidFill>
                <a:effectLst/>
                <a:uFillTx/>
                <a:latin typeface="Comic Sans MS"/>
                <a:ea typeface="Open Sans"/>
              </a:rPr>
              <a:t>Il Capofila può presentare la domanda di sostegno a decorrere dal </a:t>
            </a:r>
            <a:r>
              <a:rPr b="1" lang="it-IT" sz="1600" strike="noStrike" u="none">
                <a:solidFill>
                  <a:schemeClr val="dk2"/>
                </a:solidFill>
                <a:effectLst/>
                <a:uFillTx/>
                <a:latin typeface="Comic Sans MS"/>
                <a:ea typeface="Open Sans"/>
              </a:rPr>
              <a:t>27.02.2026</a:t>
            </a:r>
            <a:r>
              <a:rPr b="0" lang="it-IT" sz="1600" strike="noStrike" u="none">
                <a:solidFill>
                  <a:schemeClr val="dk2"/>
                </a:solidFill>
                <a:effectLst/>
                <a:uFillTx/>
                <a:latin typeface="Comic Sans MS"/>
                <a:ea typeface="Open Sans"/>
              </a:rPr>
              <a:t> ed entro le ore </a:t>
            </a:r>
            <a:r>
              <a:rPr b="1" lang="it-IT" sz="1600" strike="noStrike" u="none">
                <a:solidFill>
                  <a:schemeClr val="dk2"/>
                </a:solidFill>
                <a:effectLst/>
                <a:uFillTx/>
                <a:latin typeface="Comic Sans MS"/>
                <a:ea typeface="Open Sans"/>
              </a:rPr>
              <a:t>13:00 del 31.03.2026 sul portale ARTEA.</a:t>
            </a:r>
            <a:endParaRPr b="0" lang="en-US" sz="16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1600" strike="noStrike" u="none">
                <a:solidFill>
                  <a:schemeClr val="dk2"/>
                </a:solidFill>
                <a:effectLst/>
                <a:uFillTx/>
                <a:latin typeface="Comic Sans MS"/>
                <a:ea typeface="Open Sans"/>
              </a:rPr>
              <a:t>Il Progetto deve concludersi entro il 31.12.2027</a:t>
            </a:r>
            <a:endParaRPr b="0" lang="en-US" sz="1600" strike="noStrike" u="none">
              <a:solidFill>
                <a:schemeClr val="dk1"/>
              </a:solidFill>
              <a:effectLst/>
              <a:uFillTx/>
              <a:latin typeface="Calibri"/>
            </a:endParaRPr>
          </a:p>
        </p:txBody>
      </p:sp>
      <p:sp>
        <p:nvSpPr>
          <p:cNvPr id="48" name="PlaceHolder 2"/>
          <p:cNvSpPr>
            <a:spLocks noGrp="1"/>
          </p:cNvSpPr>
          <p:nvPr>
            <p:ph type="title"/>
          </p:nvPr>
        </p:nvSpPr>
        <p:spPr>
          <a:xfrm>
            <a:off x="235080" y="891360"/>
            <a:ext cx="8551800" cy="530640"/>
          </a:xfrm>
          <a:prstGeom prst="rect">
            <a:avLst/>
          </a:prstGeom>
          <a:noFill/>
          <a:ln w="0">
            <a:noFill/>
          </a:ln>
        </p:spPr>
        <p:txBody>
          <a:bodyPr lIns="90000" rIns="90000" tIns="45000" bIns="45000" anchor="t">
            <a:normAutofit fontScale="70000" lnSpcReduction="19999"/>
          </a:bodyPr>
          <a:p>
            <a:pPr indent="0" algn="ctr" defTabSz="685800">
              <a:lnSpc>
                <a:spcPct val="90000"/>
              </a:lnSpc>
              <a:buNone/>
            </a:pPr>
            <a:r>
              <a:rPr b="1" lang="it-IT" sz="3200" strike="noStrike" u="none">
                <a:solidFill>
                  <a:schemeClr val="dk1"/>
                </a:solidFill>
                <a:effectLst/>
                <a:uFillTx/>
                <a:latin typeface="Comic Sans MS"/>
                <a:ea typeface="Open Sans Extrabold"/>
              </a:rPr>
              <a:t>Termini</a:t>
            </a:r>
            <a:r>
              <a:rPr b="1" lang="it-IT" sz="3200" strike="noStrike" u="none">
                <a:solidFill>
                  <a:schemeClr val="dk1"/>
                </a:solidFill>
                <a:effectLst/>
                <a:uFillTx/>
                <a:latin typeface="Open Sans Extrabold"/>
                <a:ea typeface="Open Sans Extrabold"/>
              </a:rPr>
              <a:t> </a:t>
            </a:r>
            <a:r>
              <a:rPr b="1" lang="it-IT" sz="3200" strike="noStrike" u="none">
                <a:solidFill>
                  <a:schemeClr val="dk1"/>
                </a:solidFill>
                <a:effectLst/>
                <a:uFillTx/>
                <a:latin typeface="Comic Sans MS"/>
                <a:ea typeface="Open Sans Extrabold"/>
              </a:rPr>
              <a:t>per la presentazione della Domanda di Sostegno</a:t>
            </a:r>
            <a:endParaRPr b="0" lang="en-US" sz="3200" strike="noStrike" u="none">
              <a:solidFill>
                <a:schemeClr val="dk1"/>
              </a:solidFill>
              <a:effectLst/>
              <a:uFillTx/>
              <a:latin typeface="Calibri"/>
            </a:endParaRPr>
          </a:p>
        </p:txBody>
      </p:sp>
      <p:sp>
        <p:nvSpPr>
          <p:cNvPr id="49" name="Rettangolo 3"/>
          <p:cNvSpPr/>
          <p:nvPr/>
        </p:nvSpPr>
        <p:spPr>
          <a:xfrm>
            <a:off x="235080" y="2571840"/>
            <a:ext cx="8170560" cy="984600"/>
          </a:xfrm>
          <a:prstGeom prst="rect">
            <a:avLst/>
          </a:prstGeom>
          <a:noFill/>
          <a:ln w="0">
            <a:noFill/>
          </a:ln>
        </p:spPr>
        <p:style>
          <a:lnRef idx="0"/>
          <a:fillRef idx="0"/>
          <a:effectRef idx="0"/>
          <a:fontRef idx="minor"/>
        </p:style>
        <p:txBody>
          <a:bodyPr wrap="none" lIns="90000" rIns="90000" tIns="45000" bIns="45000" anchor="t">
            <a:spAutoFit/>
          </a:bodyPr>
          <a:p>
            <a:pPr defTabSz="257040">
              <a:lnSpc>
                <a:spcPct val="100000"/>
              </a:lnSpc>
            </a:pPr>
            <a:r>
              <a:rPr b="1" lang="it-IT" sz="2900" strike="noStrike" u="none">
                <a:solidFill>
                  <a:schemeClr val="dk1"/>
                </a:solidFill>
                <a:effectLst/>
                <a:uFillTx/>
                <a:latin typeface="Comic Sans MS"/>
              </a:rPr>
              <a:t>Documentazione da allegare alla Domanda di</a:t>
            </a:r>
            <a:endParaRPr b="0" lang="it-IT" sz="2900" strike="noStrike" u="none">
              <a:solidFill>
                <a:srgbClr val="000000"/>
              </a:solidFill>
              <a:effectLst/>
              <a:uFillTx/>
              <a:latin typeface="Arial"/>
            </a:endParaRPr>
          </a:p>
          <a:p>
            <a:pPr algn="ctr" defTabSz="257040">
              <a:lnSpc>
                <a:spcPct val="100000"/>
              </a:lnSpc>
            </a:pPr>
            <a:r>
              <a:rPr b="1" lang="it-IT" sz="2900" strike="noStrike" u="none">
                <a:solidFill>
                  <a:schemeClr val="dk1"/>
                </a:solidFill>
                <a:effectLst/>
                <a:uFillTx/>
                <a:latin typeface="Comic Sans MS"/>
              </a:rPr>
              <a:t> Sostegno</a:t>
            </a:r>
            <a:endParaRPr b="0" lang="it-IT" sz="2900" strike="noStrike" u="none">
              <a:solidFill>
                <a:srgbClr val="000000"/>
              </a:solidFill>
              <a:effectLst/>
              <a:uFillTx/>
              <a:latin typeface="Arial"/>
            </a:endParaRPr>
          </a:p>
        </p:txBody>
      </p:sp>
      <p:sp>
        <p:nvSpPr>
          <p:cNvPr id="50" name="Segnaposto testo 1"/>
          <p:cNvSpPr/>
          <p:nvPr/>
        </p:nvSpPr>
        <p:spPr>
          <a:xfrm>
            <a:off x="60840" y="3635280"/>
            <a:ext cx="9029520" cy="1439280"/>
          </a:xfrm>
          <a:prstGeom prst="rect">
            <a:avLst/>
          </a:prstGeom>
          <a:noFill/>
          <a:ln w="0">
            <a:noFill/>
          </a:ln>
        </p:spPr>
        <p:style>
          <a:lnRef idx="0"/>
          <a:fillRef idx="0"/>
          <a:effectRef idx="0"/>
          <a:fontRef idx="minor"/>
        </p:style>
        <p:txBody>
          <a:bodyPr lIns="90000" rIns="90000" tIns="45000" bIns="45000" anchor="t">
            <a:normAutofit lnSpcReduction="9999"/>
          </a:bodyPr>
          <a:p>
            <a:pPr marL="285840" indent="-285840" defTabSz="685800">
              <a:lnSpc>
                <a:spcPct val="90000"/>
              </a:lnSpc>
              <a:spcBef>
                <a:spcPts val="751"/>
              </a:spcBef>
              <a:buClr>
                <a:srgbClr val="203466"/>
              </a:buClr>
              <a:buFont typeface="OpenSymbol"/>
              <a:buChar char="-"/>
            </a:pPr>
            <a:r>
              <a:rPr b="0" lang="it-IT" sz="1600" strike="noStrike" u="none">
                <a:solidFill>
                  <a:schemeClr val="dk2"/>
                </a:solidFill>
                <a:effectLst/>
                <a:uFillTx/>
                <a:latin typeface="Comic Sans MS"/>
                <a:ea typeface="Open Sans"/>
              </a:rPr>
              <a:t>Formulario di Progetto: Allegato 1</a:t>
            </a:r>
            <a:endParaRPr b="0" lang="it-IT" sz="1600" strike="noStrike" u="none">
              <a:solidFill>
                <a:srgbClr val="000000"/>
              </a:solidFill>
              <a:effectLst/>
              <a:uFillTx/>
              <a:latin typeface="Arial"/>
            </a:endParaRPr>
          </a:p>
          <a:p>
            <a:pPr marL="285840" indent="-285840" defTabSz="685800">
              <a:lnSpc>
                <a:spcPct val="90000"/>
              </a:lnSpc>
              <a:spcBef>
                <a:spcPts val="751"/>
              </a:spcBef>
              <a:buClr>
                <a:srgbClr val="203466"/>
              </a:buClr>
              <a:buFont typeface="OpenSymbol"/>
              <a:buChar char="-"/>
            </a:pPr>
            <a:r>
              <a:rPr b="0" lang="it-IT" sz="1600" strike="noStrike" u="none">
                <a:solidFill>
                  <a:schemeClr val="dk2"/>
                </a:solidFill>
                <a:effectLst/>
                <a:uFillTx/>
                <a:latin typeface="Comic Sans MS"/>
                <a:ea typeface="Open Sans"/>
              </a:rPr>
              <a:t>Dichiarazione di intenti nel caso di ATI/ATS da costituire : Allegato 2  o Atto Costitutivo se già costituita</a:t>
            </a:r>
            <a:endParaRPr b="0" lang="it-IT" sz="1600" strike="noStrike" u="none">
              <a:solidFill>
                <a:srgbClr val="000000"/>
              </a:solidFill>
              <a:effectLst/>
              <a:uFillTx/>
              <a:latin typeface="Arial"/>
            </a:endParaRPr>
          </a:p>
          <a:p>
            <a:pPr defTabSz="685800">
              <a:lnSpc>
                <a:spcPct val="90000"/>
              </a:lnSpc>
              <a:spcBef>
                <a:spcPts val="751"/>
              </a:spcBef>
              <a:tabLst>
                <a:tab algn="l" pos="0"/>
              </a:tabLst>
            </a:pPr>
            <a:r>
              <a:rPr b="0" lang="it-IT" sz="1600" strike="noStrike" u="none">
                <a:solidFill>
                  <a:schemeClr val="dk2"/>
                </a:solidFill>
                <a:effectLst/>
                <a:uFillTx/>
                <a:latin typeface="Comic Sans MS"/>
                <a:ea typeface="Open Sans"/>
              </a:rPr>
              <a:t>Controllabilità della Regolarità contributiva: Allegato 3</a:t>
            </a:r>
            <a:endParaRPr b="0" lang="it-IT" sz="1600" strike="noStrike" u="none">
              <a:solidFill>
                <a:srgbClr val="000000"/>
              </a:solidFill>
              <a:effectLst/>
              <a:uFillTx/>
              <a:latin typeface="Arial"/>
            </a:endParaRPr>
          </a:p>
          <a:p>
            <a:pPr marL="285840" indent="-285840" defTabSz="685800">
              <a:lnSpc>
                <a:spcPct val="90000"/>
              </a:lnSpc>
              <a:spcBef>
                <a:spcPts val="751"/>
              </a:spcBef>
              <a:buClr>
                <a:srgbClr val="203466"/>
              </a:buClr>
              <a:buFont typeface="Arial"/>
              <a:buChar char="-"/>
              <a:tabLst>
                <a:tab algn="l" pos="0"/>
              </a:tabLst>
            </a:pPr>
            <a:r>
              <a:rPr b="0" lang="it-IT" sz="1600" strike="noStrike" u="none">
                <a:solidFill>
                  <a:schemeClr val="dk2"/>
                </a:solidFill>
                <a:effectLst/>
                <a:uFillTx/>
                <a:latin typeface="Comic Sans MS"/>
                <a:ea typeface="Open Sans"/>
              </a:rPr>
              <a:t> Requisiti di accesso del Beneficiario: Allegato 4</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PlaceHolder 1"/>
          <p:cNvSpPr>
            <a:spLocks noGrp="1"/>
          </p:cNvSpPr>
          <p:nvPr>
            <p:ph/>
          </p:nvPr>
        </p:nvSpPr>
        <p:spPr>
          <a:xfrm>
            <a:off x="91440" y="1082520"/>
            <a:ext cx="8960760" cy="3854880"/>
          </a:xfrm>
          <a:prstGeom prst="rect">
            <a:avLst/>
          </a:prstGeom>
          <a:noFill/>
          <a:ln w="0">
            <a:noFill/>
          </a:ln>
        </p:spPr>
        <p:txBody>
          <a:bodyPr lIns="90000" rIns="90000" tIns="45000" bIns="45000" anchor="t">
            <a:normAutofit/>
          </a:bodyPr>
          <a:p>
            <a:pPr indent="0" algn="just" defTabSz="685800">
              <a:lnSpc>
                <a:spcPct val="90000"/>
              </a:lnSpc>
              <a:spcBef>
                <a:spcPts val="751"/>
              </a:spcBef>
              <a:buNone/>
              <a:tabLst>
                <a:tab algn="l" pos="0"/>
              </a:tabLst>
            </a:pPr>
            <a:endParaRPr b="0" lang="en-US" sz="24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lang="it-IT" sz="2400" strike="noStrike" u="none">
                <a:solidFill>
                  <a:schemeClr val="dk2"/>
                </a:solidFill>
                <a:effectLst/>
                <a:uFillTx/>
                <a:latin typeface="Comic Sans MS"/>
                <a:ea typeface="Open Sans"/>
              </a:rPr>
              <a:t>Le informazioni relative al bando le potete trovare al seguente link:</a:t>
            </a:r>
            <a:endParaRPr b="0" lang="en-US" sz="24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lang="it-IT" sz="2400" strike="noStrike" u="none">
                <a:solidFill>
                  <a:schemeClr val="dk2"/>
                </a:solidFill>
                <a:effectLst/>
                <a:uFillTx/>
                <a:latin typeface="Comic Sans MS"/>
                <a:ea typeface="Open Sans"/>
              </a:rPr>
              <a:t> </a:t>
            </a:r>
            <a:r>
              <a:rPr b="0" lang="it-IT" sz="1100" strike="noStrike" u="sng">
                <a:solidFill>
                  <a:schemeClr val="dk2"/>
                </a:solidFill>
                <a:effectLst/>
                <a:uFillTx/>
                <a:latin typeface="Comic Sans MS"/>
                <a:ea typeface="Open Sans"/>
                <a:hlinkClick r:id="rId1"/>
              </a:rPr>
              <a:t>https://www.regione.toscana.it/-/sviluppo-rurale-contributi-per-attivit%C3%A0-di-informazione-bando-annualit%C3%A0-2025</a:t>
            </a: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r>
              <a:rPr b="0" lang="it-IT" sz="1100" strike="noStrike" u="none">
                <a:solidFill>
                  <a:schemeClr val="dk2"/>
                </a:solidFill>
                <a:effectLst/>
                <a:uFillTx/>
                <a:latin typeface="Comic Sans MS"/>
                <a:ea typeface="Open Sans"/>
              </a:rPr>
              <a:t>In cui è attivo il servizio “Scrivici” un form di richiesta informazioni e chiarimenti da compilare e inviare online. </a:t>
            </a: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100" strike="noStrike" u="none">
              <a:solidFill>
                <a:schemeClr val="dk1"/>
              </a:solidFill>
              <a:effectLst/>
              <a:uFillTx/>
              <a:latin typeface="Calibri"/>
            </a:endParaRPr>
          </a:p>
          <a:p>
            <a:pPr indent="0" algn="just" defTabSz="685800">
              <a:lnSpc>
                <a:spcPct val="90000"/>
              </a:lnSpc>
              <a:spcBef>
                <a:spcPts val="751"/>
              </a:spcBef>
              <a:buNone/>
              <a:tabLst>
                <a:tab algn="l" pos="0"/>
              </a:tabLst>
            </a:pPr>
            <a:endParaRPr b="0" lang="en-US" sz="11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PlaceHolder 1"/>
          <p:cNvSpPr>
            <a:spLocks noGrp="1"/>
          </p:cNvSpPr>
          <p:nvPr>
            <p:ph/>
          </p:nvPr>
        </p:nvSpPr>
        <p:spPr>
          <a:xfrm>
            <a:off x="295920" y="1120680"/>
            <a:ext cx="8551800" cy="2531160"/>
          </a:xfrm>
          <a:prstGeom prst="rect">
            <a:avLst/>
          </a:prstGeom>
          <a:noFill/>
          <a:ln w="0">
            <a:noFill/>
          </a:ln>
        </p:spPr>
        <p:txBody>
          <a:bodyPr lIns="90000" rIns="90000" tIns="45000" bIns="45000" anchor="t">
            <a:normAutofit fontScale="85000" lnSpcReduction="19999"/>
          </a:bodyPr>
          <a:p>
            <a:pPr indent="0" algn="ctr" defTabSz="685800">
              <a:lnSpc>
                <a:spcPct val="90000"/>
              </a:lnSpc>
              <a:spcBef>
                <a:spcPts val="751"/>
              </a:spcBef>
              <a:buNone/>
              <a:tabLst>
                <a:tab algn="l" pos="0"/>
              </a:tabLst>
            </a:pPr>
            <a:r>
              <a:rPr b="0" lang="it-IT" sz="2200" strike="noStrike" u="none">
                <a:solidFill>
                  <a:schemeClr val="dk2"/>
                </a:solidFill>
                <a:effectLst/>
                <a:uFillTx/>
                <a:latin typeface="Comic Sans MS"/>
                <a:ea typeface="Open Sans"/>
              </a:rPr>
              <a:t>Grazie per l’attenzione</a:t>
            </a:r>
            <a:endParaRPr b="0" lang="en-US" sz="22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2200" strike="noStrike" u="none">
                <a:solidFill>
                  <a:schemeClr val="dk2"/>
                </a:solidFill>
                <a:effectLst/>
                <a:uFillTx/>
                <a:latin typeface="Comic Sans MS"/>
                <a:ea typeface="Open Sans"/>
              </a:rPr>
              <a:t>Giulia Bonfanti</a:t>
            </a:r>
            <a:endParaRPr b="0" lang="en-US" sz="2200" strike="noStrike" u="none">
              <a:solidFill>
                <a:schemeClr val="dk1"/>
              </a:solidFill>
              <a:effectLst/>
              <a:uFillTx/>
              <a:latin typeface="Calibri"/>
            </a:endParaRPr>
          </a:p>
          <a:p>
            <a:pPr indent="0" algn="ctr"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Funzionario Regione Toscana</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Direzione Agricoltura e Sviluppo Rurale </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br>
              <a:rPr sz="1800"/>
            </a:br>
            <a:r>
              <a:rPr b="0" lang="it-IT" sz="1800" strike="noStrike" u="none">
                <a:solidFill>
                  <a:schemeClr val="dk2"/>
                </a:solidFill>
                <a:effectLst/>
                <a:uFillTx/>
                <a:latin typeface="Comic Sans MS"/>
                <a:ea typeface="Open Sans"/>
              </a:rPr>
              <a:t>Settore Gestione delle Misure del PSR per la Consulenza, la Formazione, l'Innovazione, per i Giovani Agricoltori e per la Diversificazione delle Attività Agricole.</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tel. 055/4385408 </a:t>
            </a: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giulia.bonfanti@regione.toscana.it</a:t>
            </a: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PlaceHolder 1"/>
          <p:cNvSpPr>
            <a:spLocks noGrp="1"/>
          </p:cNvSpPr>
          <p:nvPr>
            <p:ph type="title"/>
          </p:nvPr>
        </p:nvSpPr>
        <p:spPr>
          <a:xfrm>
            <a:off x="510480" y="70200"/>
            <a:ext cx="8753760" cy="13500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rmAutofit fontScale="25000" lnSpcReduction="19999"/>
          </a:bodyPr>
          <a:p>
            <a:pPr indent="0" algn="ctr" defTabSz="685800">
              <a:lnSpc>
                <a:spcPct val="90000"/>
              </a:lnSpc>
              <a:buNone/>
            </a:pPr>
            <a:br>
              <a:rPr sz="2200"/>
            </a:br>
            <a:br>
              <a:rPr sz="2200"/>
            </a:br>
            <a:br>
              <a:rPr sz="2200"/>
            </a:br>
            <a:br>
              <a:rPr sz="2200"/>
            </a:br>
            <a:br>
              <a:rPr sz="2200"/>
            </a:br>
            <a:br>
              <a:rPr sz="2200"/>
            </a:br>
            <a:br>
              <a:rPr sz="2200"/>
            </a:br>
            <a:br>
              <a:rPr sz="2200"/>
            </a:br>
            <a:br>
              <a:rPr sz="2200"/>
            </a:br>
            <a:br>
              <a:rPr sz="3200"/>
            </a:br>
            <a:endParaRPr b="0" lang="en-US" sz="2200" strike="noStrike" u="none">
              <a:solidFill>
                <a:schemeClr val="dk1"/>
              </a:solidFill>
              <a:effectLst/>
              <a:uFillTx/>
              <a:latin typeface="Calibri"/>
            </a:endParaRPr>
          </a:p>
        </p:txBody>
      </p:sp>
      <p:sp>
        <p:nvSpPr>
          <p:cNvPr id="23" name="Rettangolo 3"/>
          <p:cNvSpPr/>
          <p:nvPr/>
        </p:nvSpPr>
        <p:spPr>
          <a:xfrm>
            <a:off x="68760" y="667080"/>
            <a:ext cx="8869320" cy="4785480"/>
          </a:xfrm>
          <a:prstGeom prst="rect">
            <a:avLst/>
          </a:prstGeom>
          <a:noFill/>
          <a:ln w="0">
            <a:noFill/>
          </a:ln>
        </p:spPr>
        <p:style>
          <a:lnRef idx="0"/>
          <a:fillRef idx="0"/>
          <a:effectRef idx="0"/>
          <a:fontRef idx="minor"/>
        </p:style>
        <p:txBody>
          <a:bodyPr lIns="90000" rIns="90000" tIns="45000" bIns="45000" anchor="t">
            <a:spAutoFit/>
          </a:bodyPr>
          <a:p>
            <a:pPr algn="ctr" defTabSz="257040">
              <a:lnSpc>
                <a:spcPct val="100000"/>
              </a:lnSpc>
            </a:pPr>
            <a:r>
              <a:rPr b="0" lang="it-IT" sz="2400" strike="noStrike" u="none">
                <a:solidFill>
                  <a:schemeClr val="accent6"/>
                </a:solidFill>
                <a:effectLst/>
                <a:uFillTx/>
                <a:latin typeface="Comic Sans MS"/>
              </a:rPr>
              <a:t>Beneficiari: </a:t>
            </a:r>
            <a:br>
              <a:rPr sz="1010"/>
            </a:br>
            <a:r>
              <a:rPr b="1" lang="it-IT" sz="1600" strike="noStrike" u="none">
                <a:solidFill>
                  <a:srgbClr val="002060"/>
                </a:solidFill>
                <a:effectLst/>
                <a:uFillTx/>
                <a:latin typeface="Comic Sans MS"/>
              </a:rPr>
              <a:t>- Enti di Formazione accreditati;</a:t>
            </a:r>
            <a:br>
              <a:rPr sz="1600"/>
            </a:br>
            <a:r>
              <a:rPr b="1" lang="it-IT" sz="1600" strike="noStrike" u="none">
                <a:solidFill>
                  <a:srgbClr val="002060"/>
                </a:solidFill>
                <a:effectLst/>
                <a:uFillTx/>
                <a:latin typeface="Comic Sans MS"/>
              </a:rPr>
              <a:t>- Soggetti prestatori di consulenza;</a:t>
            </a:r>
            <a:br>
              <a:rPr sz="1600"/>
            </a:br>
            <a:r>
              <a:rPr b="1" lang="it-IT" sz="1600" strike="noStrike" u="none">
                <a:solidFill>
                  <a:srgbClr val="002060"/>
                </a:solidFill>
                <a:effectLst/>
                <a:uFillTx/>
                <a:latin typeface="Comic Sans MS"/>
              </a:rPr>
              <a:t>- Enti di ricerca, Università e Scuole di studi superiori universitari pubblici e privati;</a:t>
            </a:r>
            <a:endParaRPr b="0" lang="it-IT" sz="1600" strike="noStrike" u="none">
              <a:solidFill>
                <a:srgbClr val="000000"/>
              </a:solidFill>
              <a:effectLst/>
              <a:uFillTx/>
              <a:latin typeface="Arial"/>
            </a:endParaRPr>
          </a:p>
          <a:p>
            <a:pPr marL="285840" indent="-285840" algn="ctr" defTabSz="257040">
              <a:lnSpc>
                <a:spcPct val="100000"/>
              </a:lnSpc>
              <a:buClr>
                <a:srgbClr val="002060"/>
              </a:buClr>
              <a:buFont typeface="OpenSymbol"/>
              <a:buChar char="-"/>
            </a:pPr>
            <a:r>
              <a:rPr b="1" lang="it-IT" sz="1600" strike="noStrike" u="none">
                <a:solidFill>
                  <a:srgbClr val="002060"/>
                </a:solidFill>
                <a:effectLst/>
                <a:uFillTx/>
                <a:latin typeface="Comic Sans MS"/>
              </a:rPr>
              <a:t>Istituti tecnici superiori;</a:t>
            </a:r>
            <a:endParaRPr b="0" lang="it-IT" sz="1600" strike="noStrike" u="none">
              <a:solidFill>
                <a:srgbClr val="000000"/>
              </a:solidFill>
              <a:effectLst/>
              <a:uFillTx/>
              <a:latin typeface="Arial"/>
            </a:endParaRPr>
          </a:p>
          <a:p>
            <a:pPr marL="285840" indent="-285840" algn="ctr" defTabSz="257040">
              <a:lnSpc>
                <a:spcPct val="100000"/>
              </a:lnSpc>
              <a:buClr>
                <a:srgbClr val="002060"/>
              </a:buClr>
              <a:buFont typeface="OpenSymbol"/>
              <a:buChar char="-"/>
            </a:pPr>
            <a:r>
              <a:rPr b="1" lang="it-IT" sz="1600" strike="noStrike" u="none">
                <a:solidFill>
                  <a:srgbClr val="002060"/>
                </a:solidFill>
                <a:effectLst/>
                <a:uFillTx/>
                <a:latin typeface="Comic Sans MS"/>
              </a:rPr>
              <a:t>Istituti di istruzione tecnici e professionali;</a:t>
            </a:r>
            <a:endParaRPr b="0" lang="it-IT" sz="1600" strike="noStrike" u="none">
              <a:solidFill>
                <a:srgbClr val="000000"/>
              </a:solidFill>
              <a:effectLst/>
              <a:uFillTx/>
              <a:latin typeface="Arial"/>
            </a:endParaRPr>
          </a:p>
          <a:p>
            <a:pPr marL="285840" indent="-285840" algn="ctr" defTabSz="257040">
              <a:lnSpc>
                <a:spcPct val="100000"/>
              </a:lnSpc>
              <a:buClr>
                <a:srgbClr val="002060"/>
              </a:buClr>
              <a:buFont typeface="OpenSymbol"/>
              <a:buChar char="-"/>
            </a:pPr>
            <a:r>
              <a:rPr b="1" lang="it-IT" sz="1600" strike="noStrike" u="none">
                <a:solidFill>
                  <a:srgbClr val="002060"/>
                </a:solidFill>
                <a:effectLst/>
                <a:uFillTx/>
                <a:latin typeface="Comic Sans MS"/>
              </a:rPr>
              <a:t>Altri soggetti pubblici e privati attivi nell’ambito dell’Akis;</a:t>
            </a:r>
            <a:endParaRPr b="0" lang="it-IT" sz="1600" strike="noStrike" u="none">
              <a:solidFill>
                <a:srgbClr val="000000"/>
              </a:solidFill>
              <a:effectLst/>
              <a:uFillTx/>
              <a:latin typeface="Arial"/>
            </a:endParaRPr>
          </a:p>
          <a:p>
            <a:pPr marL="171360" indent="-171360" algn="ctr" defTabSz="257040">
              <a:lnSpc>
                <a:spcPct val="100000"/>
              </a:lnSpc>
              <a:buClr>
                <a:srgbClr val="002060"/>
              </a:buClr>
              <a:buFont typeface="OpenSymbol"/>
              <a:buChar char="-"/>
            </a:pPr>
            <a:r>
              <a:rPr b="1" lang="it-IT" sz="1600" strike="noStrike" u="none">
                <a:solidFill>
                  <a:srgbClr val="002060"/>
                </a:solidFill>
                <a:effectLst/>
                <a:uFillTx/>
                <a:latin typeface="Comic Sans MS"/>
              </a:rPr>
              <a:t>Regioni e Province autonome anche attraverso i lori Enti strumentali, Agenzie e Società in house.</a:t>
            </a:r>
            <a:endParaRPr b="0" lang="it-IT" sz="1600" strike="noStrike" u="none">
              <a:solidFill>
                <a:srgbClr val="000000"/>
              </a:solidFill>
              <a:effectLst/>
              <a:uFillTx/>
              <a:latin typeface="Arial"/>
            </a:endParaRPr>
          </a:p>
          <a:p>
            <a:pPr algn="ctr" defTabSz="257040">
              <a:lnSpc>
                <a:spcPct val="100000"/>
              </a:lnSpc>
            </a:pPr>
            <a:endParaRPr b="0" lang="it-IT" sz="900" strike="noStrike" u="none">
              <a:solidFill>
                <a:srgbClr val="000000"/>
              </a:solidFill>
              <a:effectLst/>
              <a:uFillTx/>
              <a:latin typeface="Arial"/>
            </a:endParaRPr>
          </a:p>
          <a:p>
            <a:pPr defTabSz="257040">
              <a:lnSpc>
                <a:spcPct val="100000"/>
              </a:lnSpc>
            </a:pPr>
            <a:r>
              <a:rPr b="0" lang="it-IT" sz="1600" strike="noStrike" u="none">
                <a:solidFill>
                  <a:srgbClr val="002060"/>
                </a:solidFill>
                <a:effectLst/>
                <a:uFillTx/>
                <a:latin typeface="Comic Sans MS"/>
              </a:rPr>
              <a:t>Possono presentare domanda in forma singola o associata.</a:t>
            </a:r>
            <a:endParaRPr b="0" lang="it-IT" sz="1600" strike="noStrike" u="none">
              <a:solidFill>
                <a:srgbClr val="000000"/>
              </a:solidFill>
              <a:effectLst/>
              <a:uFillTx/>
              <a:latin typeface="Arial"/>
            </a:endParaRPr>
          </a:p>
          <a:p>
            <a:pPr algn="just" defTabSz="257040">
              <a:lnSpc>
                <a:spcPct val="100000"/>
              </a:lnSpc>
            </a:pPr>
            <a:r>
              <a:rPr b="0" lang="it-IT" sz="1600" strike="noStrike" u="none">
                <a:solidFill>
                  <a:srgbClr val="002060"/>
                </a:solidFill>
                <a:effectLst/>
                <a:uFillTx/>
                <a:latin typeface="Comic Sans MS"/>
              </a:rPr>
              <a:t>Ciascun Beneficiario può presentare </a:t>
            </a:r>
            <a:r>
              <a:rPr b="0" lang="it-IT" sz="1600" strike="noStrike" u="sng">
                <a:solidFill>
                  <a:srgbClr val="002060"/>
                </a:solidFill>
                <a:effectLst/>
                <a:uFillTx/>
                <a:latin typeface="Comic Sans MS"/>
              </a:rPr>
              <a:t>una sola domanda come Capofila </a:t>
            </a:r>
            <a:r>
              <a:rPr b="0" lang="it-IT" sz="1600" strike="noStrike" u="none">
                <a:solidFill>
                  <a:srgbClr val="002060"/>
                </a:solidFill>
                <a:effectLst/>
                <a:uFillTx/>
                <a:latin typeface="Comic Sans MS"/>
              </a:rPr>
              <a:t>ed eventualmente essere </a:t>
            </a:r>
            <a:r>
              <a:rPr b="0" lang="it-IT" sz="1600" strike="noStrike" u="sng">
                <a:solidFill>
                  <a:srgbClr val="002060"/>
                </a:solidFill>
                <a:effectLst/>
                <a:uFillTx/>
                <a:latin typeface="Comic Sans MS"/>
              </a:rPr>
              <a:t>partner non capofila in un’altra e unica </a:t>
            </a:r>
            <a:r>
              <a:rPr b="0" lang="it-IT" sz="1600" strike="noStrike" u="none">
                <a:solidFill>
                  <a:srgbClr val="002060"/>
                </a:solidFill>
                <a:effectLst/>
                <a:uFillTx/>
                <a:latin typeface="Comic Sans MS"/>
              </a:rPr>
              <a:t>proposta progettuale.</a:t>
            </a:r>
            <a:endParaRPr b="0" lang="it-IT" sz="1600" strike="noStrike" u="none">
              <a:solidFill>
                <a:srgbClr val="000000"/>
              </a:solidFill>
              <a:effectLst/>
              <a:uFillTx/>
              <a:latin typeface="Arial"/>
            </a:endParaRPr>
          </a:p>
          <a:p>
            <a:pPr algn="ctr" defTabSz="257040">
              <a:lnSpc>
                <a:spcPct val="100000"/>
              </a:lnSpc>
            </a:pPr>
            <a:endParaRPr b="0" lang="it-IT" sz="800" strike="noStrike" u="none">
              <a:solidFill>
                <a:srgbClr val="000000"/>
              </a:solidFill>
              <a:effectLst/>
              <a:uFillTx/>
              <a:latin typeface="Arial"/>
            </a:endParaRPr>
          </a:p>
          <a:p>
            <a:pPr algn="ctr" defTabSz="257040">
              <a:lnSpc>
                <a:spcPct val="100000"/>
              </a:lnSpc>
            </a:pPr>
            <a:r>
              <a:rPr b="0" lang="it-IT" sz="2400" strike="noStrike" u="none">
                <a:solidFill>
                  <a:schemeClr val="accent6"/>
                </a:solidFill>
                <a:effectLst/>
                <a:uFillTx/>
                <a:latin typeface="Comic Sans MS"/>
              </a:rPr>
              <a:t>Localizzazione degli Interventi</a:t>
            </a:r>
            <a:endParaRPr b="0" lang="it-IT" sz="2400" strike="noStrike" u="none">
              <a:solidFill>
                <a:srgbClr val="000000"/>
              </a:solidFill>
              <a:effectLst/>
              <a:uFillTx/>
              <a:latin typeface="Arial"/>
            </a:endParaRPr>
          </a:p>
          <a:p>
            <a:pPr algn="just" defTabSz="257040">
              <a:lnSpc>
                <a:spcPct val="100000"/>
              </a:lnSpc>
            </a:pPr>
            <a:r>
              <a:rPr b="0" lang="it-IT" sz="1600" strike="noStrike" u="none">
                <a:solidFill>
                  <a:srgbClr val="002060"/>
                </a:solidFill>
                <a:effectLst/>
                <a:uFillTx/>
                <a:latin typeface="Comic Sans MS"/>
              </a:rPr>
              <a:t>Le attività informative in presenza devono essere </a:t>
            </a:r>
            <a:r>
              <a:rPr b="1" lang="it-IT" sz="1600" strike="noStrike" u="none">
                <a:solidFill>
                  <a:srgbClr val="002060"/>
                </a:solidFill>
                <a:effectLst/>
                <a:uFillTx/>
                <a:latin typeface="Comic Sans MS"/>
              </a:rPr>
              <a:t>realizzate sul territorio regionale</a:t>
            </a:r>
            <a:r>
              <a:rPr b="0" lang="it-IT" sz="1600" strike="noStrike" u="none">
                <a:solidFill>
                  <a:srgbClr val="002060"/>
                </a:solidFill>
                <a:effectLst/>
                <a:uFillTx/>
                <a:latin typeface="Comic Sans MS"/>
              </a:rPr>
              <a:t>, con eccezione per </a:t>
            </a:r>
            <a:r>
              <a:rPr b="0" lang="it-IT" sz="1600" strike="noStrike" u="sng">
                <a:solidFill>
                  <a:srgbClr val="002060"/>
                </a:solidFill>
                <a:effectLst/>
                <a:uFillTx/>
                <a:latin typeface="Comic Sans MS"/>
              </a:rPr>
              <a:t>le sessioni pratiche che possono essere svolte anche al di fuori dei confini regionali.</a:t>
            </a:r>
            <a:br>
              <a:rPr sz="1600"/>
            </a:b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 name="PlaceHolder 1"/>
          <p:cNvSpPr>
            <a:spLocks noGrp="1"/>
          </p:cNvSpPr>
          <p:nvPr>
            <p:ph/>
          </p:nvPr>
        </p:nvSpPr>
        <p:spPr>
          <a:xfrm>
            <a:off x="364320" y="2612160"/>
            <a:ext cx="8551800" cy="2531160"/>
          </a:xfrm>
          <a:prstGeom prst="rect">
            <a:avLst/>
          </a:prstGeom>
          <a:noFill/>
          <a:ln w="0">
            <a:noFill/>
          </a:ln>
        </p:spPr>
        <p:txBody>
          <a:bodyPr lIns="90000" rIns="90000" tIns="45000" bIns="45000" anchor="t">
            <a:noAutofit/>
          </a:bodyPr>
          <a:p>
            <a:pPr indent="0" algn="just"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algn="just" defTabSz="685800">
              <a:lnSpc>
                <a:spcPct val="90000"/>
              </a:lnSpc>
              <a:spcBef>
                <a:spcPts val="751"/>
              </a:spcBef>
              <a:buNone/>
              <a:tabLst>
                <a:tab algn="l" pos="0"/>
              </a:tabLst>
            </a:pPr>
            <a:r>
              <a:rPr b="1" lang="it-IT" sz="1800" strike="noStrike" u="none">
                <a:solidFill>
                  <a:schemeClr val="accent6"/>
                </a:solidFill>
                <a:effectLst/>
                <a:uFillTx/>
                <a:latin typeface="Comic Sans MS"/>
                <a:ea typeface="Open Sans"/>
              </a:rPr>
              <a:t>Importo massimo </a:t>
            </a:r>
            <a:r>
              <a:rPr b="1" lang="it-IT" sz="1800" strike="noStrike" u="none">
                <a:solidFill>
                  <a:schemeClr val="dk2"/>
                </a:solidFill>
                <a:effectLst/>
                <a:uFillTx/>
                <a:latin typeface="Comic Sans MS"/>
                <a:ea typeface="Open Sans"/>
              </a:rPr>
              <a:t>del contributo pubblico concesso per domanda di sostegno: </a:t>
            </a:r>
            <a:r>
              <a:rPr b="1" lang="it-IT" sz="2000" strike="noStrike" u="none">
                <a:solidFill>
                  <a:schemeClr val="dk2"/>
                </a:solidFill>
                <a:effectLst/>
                <a:uFillTx/>
                <a:latin typeface="Comic Sans MS"/>
                <a:ea typeface="Open Sans"/>
              </a:rPr>
              <a:t>262.000 € </a:t>
            </a:r>
            <a:endParaRPr b="0" lang="en-US" sz="2000" strike="noStrike" u="none">
              <a:solidFill>
                <a:schemeClr val="dk1"/>
              </a:solidFill>
              <a:effectLst/>
              <a:uFillTx/>
              <a:latin typeface="Calibri"/>
            </a:endParaRPr>
          </a:p>
          <a:p>
            <a:pPr indent="0" algn="just" defTabSz="685800">
              <a:lnSpc>
                <a:spcPct val="90000"/>
              </a:lnSpc>
              <a:spcBef>
                <a:spcPts val="751"/>
              </a:spcBef>
              <a:buNone/>
              <a:tabLst>
                <a:tab algn="l" pos="0"/>
              </a:tabLst>
            </a:pPr>
            <a:r>
              <a:rPr b="1" lang="it-IT" sz="1800" strike="noStrike" u="none">
                <a:solidFill>
                  <a:schemeClr val="accent6"/>
                </a:solidFill>
                <a:effectLst/>
                <a:uFillTx/>
                <a:latin typeface="Comic Sans MS"/>
                <a:ea typeface="Open Sans"/>
              </a:rPr>
              <a:t>Importo minimo</a:t>
            </a:r>
            <a:r>
              <a:rPr b="1" lang="it-IT" sz="1800" strike="noStrike" u="none">
                <a:solidFill>
                  <a:schemeClr val="dk2"/>
                </a:solidFill>
                <a:effectLst/>
                <a:uFillTx/>
                <a:latin typeface="Comic Sans MS"/>
                <a:ea typeface="Open Sans"/>
              </a:rPr>
              <a:t> del contributo pubblico concesso per domanda di sostegno: 4</a:t>
            </a:r>
            <a:r>
              <a:rPr b="1" lang="it-IT" sz="2000" strike="noStrike" u="none">
                <a:solidFill>
                  <a:schemeClr val="dk2"/>
                </a:solidFill>
                <a:effectLst/>
                <a:uFillTx/>
                <a:latin typeface="Comic Sans MS"/>
                <a:ea typeface="Open Sans"/>
              </a:rPr>
              <a:t>0.000 € </a:t>
            </a:r>
            <a:endParaRPr b="0" lang="en-US" sz="2000" strike="noStrike" u="none">
              <a:solidFill>
                <a:schemeClr val="dk1"/>
              </a:solidFill>
              <a:effectLst/>
              <a:uFillTx/>
              <a:latin typeface="Calibri"/>
            </a:endParaRPr>
          </a:p>
          <a:p>
            <a:pPr indent="0" algn="ctr"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algn="ctr" defTabSz="685800">
              <a:lnSpc>
                <a:spcPct val="90000"/>
              </a:lnSpc>
              <a:spcBef>
                <a:spcPts val="751"/>
              </a:spcBef>
              <a:buNone/>
              <a:tabLst>
                <a:tab algn="l" pos="0"/>
              </a:tabLst>
            </a:pPr>
            <a:r>
              <a:rPr b="1" i="1" lang="it-IT" sz="1800" strike="noStrike" u="none">
                <a:solidFill>
                  <a:schemeClr val="dk2"/>
                </a:solidFill>
                <a:effectLst/>
                <a:uFillTx/>
                <a:latin typeface="Comic Sans MS"/>
                <a:ea typeface="Open Sans"/>
              </a:rPr>
              <a:t>Sovvenzione in conto capitale con intensità dell’aiuto pari al 100% dei costi sostenuti</a:t>
            </a: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p:txBody>
      </p:sp>
      <p:sp>
        <p:nvSpPr>
          <p:cNvPr id="25" name="CasellaDiTesto 3"/>
          <p:cNvSpPr/>
          <p:nvPr/>
        </p:nvSpPr>
        <p:spPr>
          <a:xfrm>
            <a:off x="449640" y="2341080"/>
            <a:ext cx="8329680" cy="461160"/>
          </a:xfrm>
          <a:prstGeom prst="rect">
            <a:avLst/>
          </a:prstGeom>
          <a:noFill/>
          <a:ln w="0">
            <a:noFill/>
          </a:ln>
          <a:effectLst>
            <a:outerShdw algn="ctr" blurRad="44280" dir="5400000" dist="28080">
              <a:srgbClr val="000000">
                <a:alpha val="32000"/>
              </a:srgbClr>
            </a:outerShdw>
          </a:effectLst>
          <a:scene3d>
            <a:camera prst="orthographicFront">
              <a:rot lat="0" lon="0" rev="0"/>
            </a:camera>
            <a:lightRig dir="t" rig="balanced">
              <a:rot lat="0" lon="0" rev="8700000"/>
            </a:lightRig>
          </a:scene3d>
          <a:sp3d>
            <a:bevelT w="190500" h="38100"/>
          </a:sp3d>
        </p:spPr>
        <p:style>
          <a:lnRef idx="0"/>
          <a:fillRef idx="0"/>
          <a:effectRef idx="0"/>
          <a:fontRef idx="minor"/>
        </p:style>
        <p:txBody>
          <a:bodyPr lIns="90000" rIns="90000" tIns="45000" bIns="45000" anchor="t">
            <a:spAutoFit/>
          </a:bodyPr>
          <a:p>
            <a:pPr algn="ctr" defTabSz="257040">
              <a:lnSpc>
                <a:spcPct val="100000"/>
              </a:lnSpc>
            </a:pPr>
            <a:r>
              <a:rPr b="1" lang="it-IT" sz="2400" strike="noStrike" u="none">
                <a:solidFill>
                  <a:schemeClr val="accent6"/>
                </a:solidFill>
                <a:effectLst/>
                <a:uFillTx/>
                <a:latin typeface="Comic Sans MS"/>
              </a:rPr>
              <a:t>Dotazione Finanziaria</a:t>
            </a:r>
            <a:r>
              <a:rPr b="1" lang="it-IT" sz="2000" strike="noStrike" u="none">
                <a:solidFill>
                  <a:schemeClr val="accent6"/>
                </a:solidFill>
                <a:effectLst/>
                <a:uFillTx/>
                <a:latin typeface="Comic Sans MS"/>
              </a:rPr>
              <a:t>   </a:t>
            </a:r>
            <a:r>
              <a:rPr b="1" lang="it-IT" sz="2400" strike="noStrike" u="none">
                <a:solidFill>
                  <a:schemeClr val="dk2"/>
                </a:solidFill>
                <a:effectLst/>
                <a:uFillTx/>
                <a:latin typeface="Comic Sans MS"/>
              </a:rPr>
              <a:t>3 MILIONI DI €</a:t>
            </a:r>
            <a:endParaRPr b="0" lang="it-IT" sz="2400" strike="noStrike" u="none">
              <a:solidFill>
                <a:srgbClr val="000000"/>
              </a:solidFill>
              <a:effectLst/>
              <a:uFillTx/>
              <a:latin typeface="Arial"/>
            </a:endParaRPr>
          </a:p>
        </p:txBody>
      </p:sp>
      <p:sp>
        <p:nvSpPr>
          <p:cNvPr id="26" name="Rettangolo 2"/>
          <p:cNvSpPr/>
          <p:nvPr/>
        </p:nvSpPr>
        <p:spPr>
          <a:xfrm>
            <a:off x="449640" y="786600"/>
            <a:ext cx="8399520" cy="1446120"/>
          </a:xfrm>
          <a:prstGeom prst="rect">
            <a:avLst/>
          </a:prstGeom>
          <a:noFill/>
          <a:ln w="0">
            <a:noFill/>
          </a:ln>
        </p:spPr>
        <p:style>
          <a:lnRef idx="0"/>
          <a:fillRef idx="0"/>
          <a:effectRef idx="0"/>
          <a:fontRef idx="minor"/>
        </p:style>
        <p:txBody>
          <a:bodyPr lIns="90000" rIns="90000" tIns="45000" bIns="45000" anchor="t">
            <a:spAutoFit/>
          </a:bodyPr>
          <a:p>
            <a:pPr algn="ctr" defTabSz="257040">
              <a:lnSpc>
                <a:spcPct val="100000"/>
              </a:lnSpc>
            </a:pPr>
            <a:r>
              <a:rPr b="0" lang="it-IT" sz="2400" strike="noStrike" u="none">
                <a:solidFill>
                  <a:schemeClr val="accent6"/>
                </a:solidFill>
                <a:effectLst/>
                <a:uFillTx/>
                <a:latin typeface="Comic Sans MS"/>
              </a:rPr>
              <a:t>Destinatari finali:</a:t>
            </a:r>
            <a:endParaRPr b="0" lang="it-IT" sz="24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Addetti dei settori agricolo, forestale;</a:t>
            </a:r>
            <a:endParaRPr b="0" lang="it-IT" sz="16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Altri soggetti pubblici e privati;</a:t>
            </a:r>
            <a:endParaRPr b="0" lang="it-IT" sz="16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Gestori del territorio operanti nelle zone rurali;</a:t>
            </a:r>
            <a:endParaRPr b="0" lang="it-IT" sz="1600" strike="noStrike" u="none">
              <a:solidFill>
                <a:srgbClr val="000000"/>
              </a:solidFill>
              <a:effectLst/>
              <a:uFillTx/>
              <a:latin typeface="Arial"/>
            </a:endParaRPr>
          </a:p>
          <a:p>
            <a:pPr algn="ctr" defTabSz="257040">
              <a:lnSpc>
                <a:spcPct val="100000"/>
              </a:lnSpc>
            </a:pPr>
            <a:r>
              <a:rPr b="1" lang="it-IT" sz="1600" strike="noStrike" u="none">
                <a:solidFill>
                  <a:srgbClr val="002060"/>
                </a:solidFill>
                <a:effectLst/>
                <a:uFillTx/>
                <a:latin typeface="Comic Sans MS"/>
              </a:rPr>
              <a:t>- Cittadini e consumatori.</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 name="PlaceHolder 1"/>
          <p:cNvSpPr>
            <a:spLocks noGrp="1"/>
          </p:cNvSpPr>
          <p:nvPr>
            <p:ph type="title"/>
          </p:nvPr>
        </p:nvSpPr>
        <p:spPr>
          <a:xfrm>
            <a:off x="295920" y="635040"/>
            <a:ext cx="8428680" cy="49464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rmAutofit lnSpcReduction="9999"/>
          </a:bodyPr>
          <a:p>
            <a:pPr indent="0" algn="ctr" defTabSz="685800">
              <a:lnSpc>
                <a:spcPct val="90000"/>
              </a:lnSpc>
              <a:buNone/>
            </a:pPr>
            <a:r>
              <a:rPr b="1" lang="it-IT" sz="3200" strike="noStrike" u="none">
                <a:solidFill>
                  <a:schemeClr val="dk1"/>
                </a:solidFill>
                <a:effectLst/>
                <a:uFillTx/>
                <a:latin typeface="Comic Sans MS"/>
                <a:ea typeface="Open Sans Extrabold"/>
              </a:rPr>
              <a:t>Attività finanziabili</a:t>
            </a:r>
            <a:endParaRPr b="0" lang="en-US" sz="3200" strike="noStrike" u="none">
              <a:solidFill>
                <a:schemeClr val="dk1"/>
              </a:solidFill>
              <a:effectLst/>
              <a:uFillTx/>
              <a:latin typeface="Calibri"/>
            </a:endParaRPr>
          </a:p>
        </p:txBody>
      </p:sp>
      <p:sp>
        <p:nvSpPr>
          <p:cNvPr id="28" name="PlaceHolder 2"/>
          <p:cNvSpPr>
            <a:spLocks noGrp="1"/>
          </p:cNvSpPr>
          <p:nvPr>
            <p:ph/>
          </p:nvPr>
        </p:nvSpPr>
        <p:spPr>
          <a:xfrm>
            <a:off x="295920" y="1333440"/>
            <a:ext cx="8551800" cy="3809880"/>
          </a:xfrm>
          <a:prstGeom prst="rect">
            <a:avLst/>
          </a:prstGeom>
          <a:noFill/>
          <a:ln w="0">
            <a:noFill/>
          </a:ln>
        </p:spPr>
        <p:txBody>
          <a:bodyPr lIns="90000" rIns="90000" tIns="45000" bIns="45000" anchor="t">
            <a:normAutofit/>
          </a:bodyPr>
          <a:p>
            <a:pPr indent="0"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Per accedere al finanziamento, le attività di seguito elencate dovranno essere organizzate in </a:t>
            </a:r>
            <a:r>
              <a:rPr b="0" lang="it-IT" sz="1800" strike="noStrike" u="sng">
                <a:solidFill>
                  <a:schemeClr val="dk2"/>
                </a:solidFill>
                <a:effectLst/>
                <a:uFillTx/>
                <a:latin typeface="Comic Sans MS"/>
                <a:ea typeface="Open Sans"/>
              </a:rPr>
              <a:t>progetti di informazione</a:t>
            </a:r>
            <a:r>
              <a:rPr b="0" lang="it-IT" sz="1800" strike="noStrike" u="none">
                <a:solidFill>
                  <a:schemeClr val="dk2"/>
                </a:solidFill>
                <a:effectLst/>
                <a:uFillTx/>
                <a:latin typeface="Comic Sans MS"/>
                <a:ea typeface="Open Sans"/>
              </a:rPr>
              <a:t>:</a:t>
            </a: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1. </a:t>
            </a:r>
            <a:r>
              <a:rPr b="0" lang="it-IT" sz="1800" strike="noStrike" u="none">
                <a:solidFill>
                  <a:srgbClr val="00b0f0"/>
                </a:solidFill>
                <a:effectLst/>
                <a:uFillTx/>
                <a:latin typeface="Comic Sans MS"/>
                <a:ea typeface="Open Sans"/>
              </a:rPr>
              <a:t>convegni</a:t>
            </a:r>
            <a:r>
              <a:rPr b="0" lang="it-IT" sz="1800" strike="noStrike" u="none">
                <a:solidFill>
                  <a:schemeClr val="dk2"/>
                </a:solidFill>
                <a:effectLst/>
                <a:uFillTx/>
                <a:latin typeface="Comic Sans MS"/>
                <a:ea typeface="Open Sans"/>
              </a:rPr>
              <a:t> (possono essere svolti anche on-line, modalità sincrona)</a:t>
            </a: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2. </a:t>
            </a:r>
            <a:r>
              <a:rPr b="0" lang="it-IT" sz="1800" strike="noStrike" u="none">
                <a:solidFill>
                  <a:srgbClr val="00b0f0"/>
                </a:solidFill>
                <a:effectLst/>
                <a:uFillTx/>
                <a:latin typeface="Comic Sans MS"/>
                <a:ea typeface="Open Sans"/>
              </a:rPr>
              <a:t>seminari</a:t>
            </a:r>
            <a:r>
              <a:rPr b="0" lang="it-IT" sz="1800" strike="noStrike" u="none">
                <a:solidFill>
                  <a:schemeClr val="dk2"/>
                </a:solidFill>
                <a:effectLst/>
                <a:uFillTx/>
                <a:latin typeface="Comic Sans MS"/>
                <a:ea typeface="Open Sans"/>
              </a:rPr>
              <a:t> (possono essere svolti anche on-line, modalità sincrona)</a:t>
            </a: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3. </a:t>
            </a:r>
            <a:r>
              <a:rPr b="0" lang="it-IT" sz="1800" strike="noStrike" u="none">
                <a:solidFill>
                  <a:srgbClr val="00b0f0"/>
                </a:solidFill>
                <a:effectLst/>
                <a:uFillTx/>
                <a:latin typeface="Comic Sans MS"/>
                <a:ea typeface="Open Sans"/>
              </a:rPr>
              <a:t>Incontri </a:t>
            </a:r>
            <a:r>
              <a:rPr b="0" lang="it-IT" sz="1800" strike="noStrike" u="none">
                <a:solidFill>
                  <a:schemeClr val="dk2"/>
                </a:solidFill>
                <a:effectLst/>
                <a:uFillTx/>
                <a:latin typeface="Comic Sans MS"/>
                <a:ea typeface="Open Sans"/>
              </a:rPr>
              <a:t>(possono essere svolti anche on-line, modalità sincrona)</a:t>
            </a: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4. </a:t>
            </a:r>
            <a:r>
              <a:rPr b="0" lang="it-IT" sz="1800" strike="noStrike" u="none">
                <a:solidFill>
                  <a:srgbClr val="00b0f0"/>
                </a:solidFill>
                <a:effectLst/>
                <a:uFillTx/>
                <a:latin typeface="Comic Sans MS"/>
                <a:ea typeface="Open Sans"/>
              </a:rPr>
              <a:t>realizzazione di sessioni pratiche </a:t>
            </a:r>
            <a:r>
              <a:rPr b="0" lang="it-IT" sz="1800" strike="noStrike" u="none">
                <a:solidFill>
                  <a:schemeClr val="dk2"/>
                </a:solidFill>
                <a:effectLst/>
                <a:uFillTx/>
                <a:latin typeface="Comic Sans MS"/>
                <a:ea typeface="Open Sans"/>
              </a:rPr>
              <a:t>per illustrare una tecnologia, l’uso di macchinari o una tecnica di produzione specifica </a:t>
            </a: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r>
              <a:rPr b="0" lang="it-IT" sz="1800" strike="noStrike" u="none">
                <a:solidFill>
                  <a:schemeClr val="dk2"/>
                </a:solidFill>
                <a:effectLst/>
                <a:uFillTx/>
                <a:latin typeface="Comic Sans MS"/>
                <a:ea typeface="Open Sans"/>
              </a:rPr>
              <a:t>5. </a:t>
            </a:r>
            <a:r>
              <a:rPr b="0" lang="it-IT" sz="1800" strike="noStrike" u="none">
                <a:solidFill>
                  <a:srgbClr val="00b0f0"/>
                </a:solidFill>
                <a:effectLst/>
                <a:uFillTx/>
                <a:latin typeface="Comic Sans MS"/>
                <a:ea typeface="Open Sans"/>
              </a:rPr>
              <a:t>produzione di materiale cartaceo, newsletter, riprese video, apposite sezioni del sito istituzionale, nonché tutte le applicazioni online </a:t>
            </a:r>
            <a:r>
              <a:rPr b="0" lang="it-IT" sz="1800" strike="noStrike" u="none">
                <a:solidFill>
                  <a:schemeClr val="dk2"/>
                </a:solidFill>
                <a:effectLst/>
                <a:uFillTx/>
                <a:latin typeface="Comic Sans MS"/>
                <a:ea typeface="Open Sans"/>
              </a:rPr>
              <a:t>che permettano un elevato livello di interazione tra sito web e utente come i blog, i forum, i social network (WEB 2.0)</a:t>
            </a: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r>
              <a:rPr b="1" lang="it-IT" sz="1600" strike="noStrike" u="none">
                <a:solidFill>
                  <a:schemeClr val="dk2"/>
                </a:solidFill>
                <a:effectLst/>
                <a:uFillTx/>
                <a:latin typeface="Comic Sans MS"/>
                <a:ea typeface="Open Sans"/>
              </a:rPr>
              <a:t>Gli Interventi informativi sono relativi al settore agricolo</a:t>
            </a:r>
            <a:endParaRPr b="0" lang="en-US" sz="16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6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 name="PlaceHolder 1"/>
          <p:cNvSpPr>
            <a:spLocks noGrp="1"/>
          </p:cNvSpPr>
          <p:nvPr>
            <p:ph type="title"/>
          </p:nvPr>
        </p:nvSpPr>
        <p:spPr>
          <a:xfrm>
            <a:off x="0" y="658440"/>
            <a:ext cx="8551800" cy="359280"/>
          </a:xfrm>
          <a:prstGeom prst="rect">
            <a:avLst/>
          </a:prstGeom>
          <a:noFill/>
          <a:ln w="0">
            <a:noFill/>
          </a:ln>
          <a:effectLst>
            <a:outerShdw dist="28080" dir="5400000" blurRad="44280" rotWithShape="0">
              <a:srgbClr val="000000">
                <a:alpha val="32000"/>
              </a:srgbClr>
            </a:outerShdw>
          </a:effectLst>
        </p:spPr>
        <p:txBody>
          <a:bodyPr lIns="90000" rIns="90000" tIns="45000" bIns="45000" anchor="t">
            <a:noAutofit/>
          </a:bodyPr>
          <a:p>
            <a:pPr indent="0" algn="ctr" defTabSz="685800">
              <a:lnSpc>
                <a:spcPct val="90000"/>
              </a:lnSpc>
              <a:buNone/>
            </a:pPr>
            <a:r>
              <a:rPr b="1" lang="it-IT" sz="2400" strike="noStrike" u="none">
                <a:solidFill>
                  <a:schemeClr val="dk1"/>
                </a:solidFill>
                <a:effectLst/>
                <a:uFillTx/>
                <a:latin typeface="Comic Sans MS"/>
                <a:ea typeface="Open Sans Extrabold"/>
              </a:rPr>
              <a:t>Tematiche</a:t>
            </a:r>
            <a:endParaRPr b="0" lang="en-US" sz="2400" strike="noStrike" u="none">
              <a:solidFill>
                <a:schemeClr val="dk1"/>
              </a:solidFill>
              <a:effectLst/>
              <a:uFillTx/>
              <a:latin typeface="Calibri"/>
            </a:endParaRPr>
          </a:p>
        </p:txBody>
      </p:sp>
      <p:sp>
        <p:nvSpPr>
          <p:cNvPr id="30" name="Rettangolo 15"/>
          <p:cNvSpPr/>
          <p:nvPr/>
        </p:nvSpPr>
        <p:spPr>
          <a:xfrm>
            <a:off x="171000" y="964800"/>
            <a:ext cx="8801280" cy="4796640"/>
          </a:xfrm>
          <a:prstGeom prst="rect">
            <a:avLst/>
          </a:prstGeom>
          <a:noFill/>
          <a:ln w="0">
            <a:noFill/>
          </a:ln>
        </p:spPr>
        <p:style>
          <a:lnRef idx="0"/>
          <a:fillRef idx="0"/>
          <a:effectRef idx="0"/>
          <a:fontRef idx="minor"/>
        </p:style>
        <p:txBody>
          <a:bodyPr lIns="90000" rIns="90000" tIns="45000" bIns="45000" anchor="t">
            <a:spAutoFit/>
          </a:bodyPr>
          <a:p>
            <a:pPr algn="just" defTabSz="257040">
              <a:lnSpc>
                <a:spcPct val="100000"/>
              </a:lnSpc>
            </a:pPr>
            <a:r>
              <a:rPr b="0" lang="it-IT" sz="1400" strike="noStrike" u="none">
                <a:solidFill>
                  <a:srgbClr val="002060"/>
                </a:solidFill>
                <a:effectLst/>
                <a:uFillTx/>
                <a:latin typeface="Comic Sans MS"/>
              </a:rPr>
              <a:t>Le Tematiche a cui deve essere collegato il Progetto Informativo, sono quelle indicate nell’art. 15, paragrafo 4) del Reg. (UE) 2021/2115. </a:t>
            </a:r>
            <a:r>
              <a:rPr b="1" lang="it-IT" sz="1400" strike="noStrike" u="none">
                <a:solidFill>
                  <a:srgbClr val="002060"/>
                </a:solidFill>
                <a:effectLst/>
                <a:uFillTx/>
                <a:latin typeface="Comic Sans MS"/>
              </a:rPr>
              <a:t>Pertanto il Progetto Informativo, dovrà essere articolato in una o più delle seguenti tematiche:</a:t>
            </a:r>
            <a:endParaRPr b="0" lang="it-IT" sz="1400" strike="noStrike" u="none">
              <a:solidFill>
                <a:srgbClr val="000000"/>
              </a:solidFill>
              <a:effectLst/>
              <a:uFillTx/>
              <a:latin typeface="Arial"/>
            </a:endParaRPr>
          </a:p>
          <a:p>
            <a:pPr defTabSz="257040">
              <a:lnSpc>
                <a:spcPct val="100000"/>
              </a:lnSpc>
            </a:pPr>
            <a:endParaRPr b="0" lang="it-IT" sz="1400" strike="noStrike" u="none">
              <a:solidFill>
                <a:srgbClr val="000000"/>
              </a:solidFill>
              <a:effectLst/>
              <a:uFillTx/>
              <a:latin typeface="Arial"/>
            </a:endParaRPr>
          </a:p>
          <a:p>
            <a:pPr algn="just" defTabSz="257040">
              <a:lnSpc>
                <a:spcPct val="107000"/>
              </a:lnSpc>
            </a:pPr>
            <a:r>
              <a:rPr b="1" lang="it-IT" sz="1400" strike="noStrike" u="none">
                <a:solidFill>
                  <a:srgbClr val="0070c0"/>
                </a:solidFill>
                <a:effectLst/>
                <a:uFillTx/>
                <a:latin typeface="Comic Sans MS"/>
                <a:ea typeface="Times New Roman"/>
              </a:rPr>
              <a:t>Tematica 1 - Prevenzione e Gestione del rischio</a:t>
            </a:r>
            <a:endParaRPr b="0" lang="it-IT" sz="1400" strike="noStrike" u="none">
              <a:solidFill>
                <a:srgbClr val="000000"/>
              </a:solidFill>
              <a:effectLst/>
              <a:uFillTx/>
              <a:latin typeface="Arial"/>
            </a:endParaRPr>
          </a:p>
          <a:p>
            <a:pPr algn="just" defTabSz="257040">
              <a:lnSpc>
                <a:spcPct val="107000"/>
              </a:lnSpc>
            </a:pPr>
            <a:r>
              <a:rPr b="0" lang="it-IT" sz="1400" strike="noStrike" u="none">
                <a:solidFill>
                  <a:srgbClr val="002060"/>
                </a:solidFill>
                <a:effectLst/>
                <a:uFillTx/>
                <a:latin typeface="Comic Sans MS"/>
                <a:ea typeface="Times New Roman"/>
              </a:rPr>
              <a:t>- i</a:t>
            </a:r>
            <a:r>
              <a:rPr b="0" lang="it-IT" sz="1400" strike="noStrike" u="none">
                <a:solidFill>
                  <a:srgbClr val="002060"/>
                </a:solidFill>
                <a:effectLst/>
                <a:uFillTx/>
                <a:latin typeface="Comic Sans MS"/>
                <a:ea typeface="Times New Roman"/>
              </a:rPr>
              <a:t>nformare su alcuni degli strumenti offerti nell’ambito dell’art. 76 del Reg. (UE) 2021/2115 </a:t>
            </a:r>
            <a:r>
              <a:rPr b="1" lang="it-IT" sz="1400" strike="noStrike" u="none">
                <a:solidFill>
                  <a:srgbClr val="002060"/>
                </a:solidFill>
                <a:effectLst/>
                <a:uFillTx/>
                <a:latin typeface="Comic Sans MS"/>
                <a:ea typeface="Times New Roman"/>
              </a:rPr>
              <a:t>- Polizze Assicurative</a:t>
            </a:r>
            <a:r>
              <a:rPr b="0" lang="it-IT" sz="1400" strike="noStrike" u="none">
                <a:solidFill>
                  <a:srgbClr val="002060"/>
                </a:solidFill>
                <a:effectLst/>
                <a:uFillTx/>
                <a:latin typeface="Comic Sans MS"/>
                <a:ea typeface="Times New Roman"/>
              </a:rPr>
              <a:t> e </a:t>
            </a:r>
            <a:r>
              <a:rPr b="1" lang="it-IT" sz="1400" strike="noStrike" u="none">
                <a:solidFill>
                  <a:srgbClr val="002060"/>
                </a:solidFill>
                <a:effectLst/>
                <a:uFillTx/>
                <a:latin typeface="Comic Sans MS"/>
                <a:ea typeface="Times New Roman"/>
              </a:rPr>
              <a:t>Fondo Mutualizzazione Nazionale eventi catastrofali;</a:t>
            </a:r>
            <a:r>
              <a:rPr b="0" lang="it-IT" sz="1400" strike="noStrike" u="none">
                <a:solidFill>
                  <a:srgbClr val="002060"/>
                </a:solidFill>
                <a:effectLst/>
                <a:uFillTx/>
                <a:latin typeface="Comic Sans MS"/>
                <a:ea typeface="Times New Roman"/>
              </a:rPr>
              <a:t> </a:t>
            </a:r>
            <a:endParaRPr b="0" lang="it-IT" sz="1400" strike="noStrike" u="none">
              <a:solidFill>
                <a:srgbClr val="000000"/>
              </a:solidFill>
              <a:effectLst/>
              <a:uFillTx/>
              <a:latin typeface="Arial"/>
            </a:endParaRPr>
          </a:p>
          <a:p>
            <a:pPr algn="just" defTabSz="257040">
              <a:lnSpc>
                <a:spcPct val="107000"/>
              </a:lnSpc>
            </a:pPr>
            <a:r>
              <a:rPr b="0" lang="it-IT" sz="1400" strike="noStrike" u="none">
                <a:solidFill>
                  <a:srgbClr val="002060"/>
                </a:solidFill>
                <a:effectLst/>
                <a:uFillTx/>
                <a:latin typeface="Comic Sans MS"/>
                <a:ea typeface="Times New Roman"/>
              </a:rPr>
              <a:t>- far conoscere il Piano di Gestione dei rischi in agricoltura </a:t>
            </a:r>
            <a:r>
              <a:rPr b="1" lang="it-IT" sz="1400" strike="noStrike" u="none">
                <a:solidFill>
                  <a:srgbClr val="002060"/>
                </a:solidFill>
                <a:effectLst/>
                <a:uFillTx/>
                <a:latin typeface="Comic Sans MS"/>
                <a:ea typeface="Times New Roman"/>
              </a:rPr>
              <a:t>-</a:t>
            </a:r>
            <a:r>
              <a:rPr b="0" lang="it-IT" sz="1400" strike="noStrike" u="none">
                <a:solidFill>
                  <a:srgbClr val="002060"/>
                </a:solidFill>
                <a:effectLst/>
                <a:uFillTx/>
                <a:latin typeface="Comic Sans MS"/>
                <a:ea typeface="Times New Roman"/>
              </a:rPr>
              <a:t> </a:t>
            </a:r>
            <a:r>
              <a:rPr b="1" lang="it-IT" sz="1400" strike="noStrike" u="none">
                <a:solidFill>
                  <a:srgbClr val="002060"/>
                </a:solidFill>
                <a:effectLst/>
                <a:uFillTx/>
                <a:latin typeface="Comic Sans MS"/>
                <a:ea typeface="Times New Roman"/>
              </a:rPr>
              <a:t>PGRA 2025</a:t>
            </a:r>
            <a:endParaRPr b="0" lang="it-IT" sz="1400" strike="noStrike" u="none">
              <a:solidFill>
                <a:srgbClr val="000000"/>
              </a:solidFill>
              <a:effectLst/>
              <a:uFillTx/>
              <a:latin typeface="Arial"/>
            </a:endParaRPr>
          </a:p>
          <a:p>
            <a:pPr marL="171360" indent="-171360" algn="just" defTabSz="257040">
              <a:lnSpc>
                <a:spcPct val="107000"/>
              </a:lnSpc>
              <a:buClr>
                <a:srgbClr val="002060"/>
              </a:buClr>
              <a:buFont typeface="OpenSymbol"/>
              <a:buChar char="-"/>
            </a:pPr>
            <a:r>
              <a:rPr b="0" lang="it-IT" sz="1400" strike="noStrike" u="none">
                <a:solidFill>
                  <a:srgbClr val="002060"/>
                </a:solidFill>
                <a:effectLst/>
                <a:uFillTx/>
                <a:latin typeface="Comic Sans MS"/>
                <a:ea typeface="Times New Roman"/>
              </a:rPr>
              <a:t>far conoscere il </a:t>
            </a:r>
            <a:r>
              <a:rPr b="1" lang="it-IT" sz="1400" strike="noStrike" u="none">
                <a:solidFill>
                  <a:srgbClr val="002060"/>
                </a:solidFill>
                <a:effectLst/>
                <a:uFillTx/>
                <a:latin typeface="Comic Sans MS"/>
                <a:ea typeface="Times New Roman"/>
              </a:rPr>
              <a:t>Fondo di Solidarietà Nazionale</a:t>
            </a:r>
            <a:r>
              <a:rPr b="0" lang="it-IT" sz="1400" strike="noStrike" u="none">
                <a:solidFill>
                  <a:srgbClr val="002060"/>
                </a:solidFill>
                <a:effectLst/>
                <a:uFillTx/>
                <a:latin typeface="Comic Sans MS"/>
                <a:ea typeface="Times New Roman"/>
              </a:rPr>
              <a:t> (AgriCat).</a:t>
            </a:r>
            <a:endParaRPr b="0" lang="it-IT" sz="1400" strike="noStrike" u="none">
              <a:solidFill>
                <a:srgbClr val="000000"/>
              </a:solidFill>
              <a:effectLst/>
              <a:uFillTx/>
              <a:latin typeface="Arial"/>
            </a:endParaRPr>
          </a:p>
          <a:p>
            <a:pPr algn="just" defTabSz="257040">
              <a:lnSpc>
                <a:spcPct val="107000"/>
              </a:lnSpc>
            </a:pPr>
            <a:endParaRPr b="0" lang="it-IT" sz="1400" strike="noStrike" u="none">
              <a:solidFill>
                <a:srgbClr val="000000"/>
              </a:solidFill>
              <a:effectLst/>
              <a:uFillTx/>
              <a:latin typeface="Arial"/>
            </a:endParaRPr>
          </a:p>
          <a:p>
            <a:pPr algn="just" defTabSz="257040">
              <a:lnSpc>
                <a:spcPct val="107000"/>
              </a:lnSpc>
            </a:pPr>
            <a:r>
              <a:rPr b="1" lang="it-IT" sz="1400" strike="noStrike" u="none">
                <a:solidFill>
                  <a:srgbClr val="0070c0"/>
                </a:solidFill>
                <a:effectLst/>
                <a:uFillTx/>
                <a:latin typeface="Comic Sans MS"/>
                <a:ea typeface="Times New Roman"/>
              </a:rPr>
              <a:t>Tematica 2</a:t>
            </a:r>
            <a:r>
              <a:rPr b="0" lang="it-IT" sz="1400" strike="noStrike" u="none">
                <a:solidFill>
                  <a:srgbClr val="0070c0"/>
                </a:solidFill>
                <a:effectLst/>
                <a:uFillTx/>
                <a:latin typeface="Comic Sans MS"/>
                <a:ea typeface="Times New Roman"/>
              </a:rPr>
              <a:t> </a:t>
            </a:r>
            <a:r>
              <a:rPr b="1" lang="it-IT" sz="1400" strike="noStrike" u="none">
                <a:solidFill>
                  <a:srgbClr val="0070c0"/>
                </a:solidFill>
                <a:effectLst/>
                <a:uFillTx/>
                <a:latin typeface="Comic Sans MS"/>
                <a:ea typeface="Times New Roman"/>
              </a:rPr>
              <a:t>- Legalità e rispetto dei diritti in agricoltura</a:t>
            </a:r>
            <a:endParaRPr b="0" lang="it-IT" sz="1400" strike="noStrike" u="none">
              <a:solidFill>
                <a:srgbClr val="000000"/>
              </a:solidFill>
              <a:effectLst/>
              <a:uFillTx/>
              <a:latin typeface="Arial"/>
            </a:endParaRPr>
          </a:p>
          <a:p>
            <a:pPr algn="just" defTabSz="257040">
              <a:lnSpc>
                <a:spcPct val="107000"/>
              </a:lnSpc>
            </a:pPr>
            <a:r>
              <a:rPr b="0" lang="it-IT" sz="1400" strike="noStrike" u="none">
                <a:solidFill>
                  <a:srgbClr val="002060"/>
                </a:solidFill>
                <a:effectLst/>
                <a:uFillTx/>
                <a:latin typeface="Comic Sans MS"/>
                <a:ea typeface="Times New Roman"/>
              </a:rPr>
              <a:t>- informare relativamente al </a:t>
            </a:r>
            <a:r>
              <a:rPr b="1" lang="it-IT" sz="1400" strike="noStrike" u="none">
                <a:solidFill>
                  <a:srgbClr val="002060"/>
                </a:solidFill>
                <a:effectLst/>
                <a:uFillTx/>
                <a:latin typeface="Comic Sans MS"/>
                <a:ea typeface="Times New Roman"/>
              </a:rPr>
              <a:t>quadro legislativo che regola il mondo del lavoro</a:t>
            </a:r>
            <a:r>
              <a:rPr b="0" lang="it-IT" sz="1400" strike="noStrike" u="none">
                <a:solidFill>
                  <a:srgbClr val="002060"/>
                </a:solidFill>
                <a:effectLst/>
                <a:uFillTx/>
                <a:latin typeface="Comic Sans MS"/>
                <a:ea typeface="Times New Roman"/>
              </a:rPr>
              <a:t> in agricoltura e di coloro che offrono le proprie prestazioni; </a:t>
            </a:r>
            <a:endParaRPr b="0" lang="it-IT" sz="1400" strike="noStrike" u="none">
              <a:solidFill>
                <a:srgbClr val="000000"/>
              </a:solidFill>
              <a:effectLst/>
              <a:uFillTx/>
              <a:latin typeface="Arial"/>
            </a:endParaRPr>
          </a:p>
          <a:p>
            <a:pPr algn="just" defTabSz="257040">
              <a:lnSpc>
                <a:spcPct val="107000"/>
              </a:lnSpc>
            </a:pPr>
            <a:r>
              <a:rPr b="0" lang="it-IT" sz="1400" strike="noStrike" u="none">
                <a:solidFill>
                  <a:srgbClr val="002060"/>
                </a:solidFill>
                <a:effectLst/>
                <a:uFillTx/>
                <a:latin typeface="Comic Sans MS"/>
                <a:ea typeface="Times New Roman"/>
              </a:rPr>
              <a:t>- informare sul </a:t>
            </a:r>
            <a:r>
              <a:rPr b="1" lang="it-IT" sz="1400" strike="noStrike" u="none">
                <a:solidFill>
                  <a:srgbClr val="002060"/>
                </a:solidFill>
                <a:effectLst/>
                <a:uFillTx/>
                <a:latin typeface="Comic Sans MS"/>
                <a:ea typeface="Times New Roman"/>
              </a:rPr>
              <a:t>Protocollo sperimentale contro il caporalato</a:t>
            </a:r>
            <a:r>
              <a:rPr b="0" lang="it-IT" sz="1400" strike="noStrike" u="none">
                <a:solidFill>
                  <a:srgbClr val="002060"/>
                </a:solidFill>
                <a:effectLst/>
                <a:uFillTx/>
                <a:latin typeface="Comic Sans MS"/>
                <a:ea typeface="Times New Roman"/>
              </a:rPr>
              <a:t> e lo sfruttamento lavorativo in agricoltura;</a:t>
            </a:r>
            <a:endParaRPr b="0" lang="it-IT" sz="1400" strike="noStrike" u="none">
              <a:solidFill>
                <a:srgbClr val="000000"/>
              </a:solidFill>
              <a:effectLst/>
              <a:uFillTx/>
              <a:latin typeface="Arial"/>
            </a:endParaRPr>
          </a:p>
          <a:p>
            <a:pPr algn="just" defTabSz="257040">
              <a:lnSpc>
                <a:spcPct val="107000"/>
              </a:lnSpc>
            </a:pPr>
            <a:r>
              <a:rPr b="0" lang="it-IT" sz="1400" strike="noStrike" u="none">
                <a:solidFill>
                  <a:srgbClr val="002060"/>
                </a:solidFill>
                <a:effectLst/>
                <a:uFillTx/>
                <a:latin typeface="Comic Sans MS"/>
                <a:ea typeface="Times New Roman"/>
              </a:rPr>
              <a:t>- </a:t>
            </a:r>
            <a:r>
              <a:rPr b="1" lang="it-IT" sz="1400" strike="noStrike" u="none">
                <a:solidFill>
                  <a:srgbClr val="002060"/>
                </a:solidFill>
                <a:effectLst/>
                <a:uFillTx/>
                <a:latin typeface="Comic Sans MS"/>
                <a:ea typeface="Times New Roman"/>
              </a:rPr>
              <a:t>obblighi dei datori di lavoro</a:t>
            </a:r>
            <a:r>
              <a:rPr b="0" lang="it-IT" sz="1400" strike="noStrike" u="none">
                <a:solidFill>
                  <a:srgbClr val="002060"/>
                </a:solidFill>
                <a:effectLst/>
                <a:uFillTx/>
                <a:latin typeface="Comic Sans MS"/>
                <a:ea typeface="Times New Roman"/>
              </a:rPr>
              <a:t>, la salute e la sicurezza sul lavoro e il sostegno sociale nelle comunità di agricoltori;</a:t>
            </a:r>
            <a:endParaRPr b="0" lang="it-IT" sz="1400" strike="noStrike" u="none">
              <a:solidFill>
                <a:srgbClr val="000000"/>
              </a:solidFill>
              <a:effectLst/>
              <a:uFillTx/>
              <a:latin typeface="Arial"/>
            </a:endParaRPr>
          </a:p>
          <a:p>
            <a:pPr algn="just" defTabSz="257040">
              <a:lnSpc>
                <a:spcPct val="107000"/>
              </a:lnSpc>
            </a:pPr>
            <a:r>
              <a:rPr b="0" lang="it-IT" sz="1400" strike="noStrike" u="none">
                <a:solidFill>
                  <a:srgbClr val="002060"/>
                </a:solidFill>
                <a:effectLst/>
                <a:uFillTx/>
                <a:latin typeface="Comic Sans MS"/>
                <a:ea typeface="Times New Roman"/>
              </a:rPr>
              <a:t>- </a:t>
            </a:r>
            <a:r>
              <a:rPr b="1" lang="it-IT" sz="1400" strike="noStrike" u="none">
                <a:solidFill>
                  <a:srgbClr val="002060"/>
                </a:solidFill>
                <a:effectLst/>
                <a:uFillTx/>
                <a:latin typeface="Comic Sans MS"/>
                <a:ea typeface="Times New Roman"/>
              </a:rPr>
              <a:t>l’uso in sicurezza delle macchine agricole.</a:t>
            </a:r>
            <a:endParaRPr b="0" lang="it-IT" sz="1400" strike="noStrike" u="none">
              <a:solidFill>
                <a:srgbClr val="000000"/>
              </a:solidFill>
              <a:effectLst/>
              <a:uFillTx/>
              <a:latin typeface="Arial"/>
            </a:endParaRPr>
          </a:p>
          <a:p>
            <a:pPr algn="just" defTabSz="257040">
              <a:lnSpc>
                <a:spcPct val="107000"/>
              </a:lnSpc>
            </a:pPr>
            <a:endParaRPr b="0" lang="it-IT" sz="900" strike="noStrike" u="none">
              <a:solidFill>
                <a:srgbClr val="000000"/>
              </a:solidFill>
              <a:effectLst/>
              <a:uFillTx/>
              <a:latin typeface="Arial"/>
            </a:endParaRPr>
          </a:p>
          <a:p>
            <a:pPr defTabSz="257040">
              <a:lnSpc>
                <a:spcPct val="100000"/>
              </a:lnSpc>
            </a:pPr>
            <a:endParaRPr b="0" lang="it-IT" sz="1010" strike="noStrike" u="none">
              <a:solidFill>
                <a:srgbClr val="000000"/>
              </a:solidFill>
              <a:effectLst/>
              <a:uFillTx/>
              <a:latin typeface="Arial"/>
            </a:endParaRPr>
          </a:p>
          <a:p>
            <a:pPr defTabSz="257040">
              <a:lnSpc>
                <a:spcPct val="100000"/>
              </a:lnSpc>
            </a:pPr>
            <a:endParaRPr b="0" lang="it-IT" sz="1010" strike="noStrike" u="none">
              <a:solidFill>
                <a:srgbClr val="000000"/>
              </a:solidFill>
              <a:effectLst/>
              <a:uFillTx/>
              <a:latin typeface="Arial"/>
            </a:endParaRPr>
          </a:p>
          <a:p>
            <a:pPr defTabSz="257040">
              <a:lnSpc>
                <a:spcPct val="100000"/>
              </a:lnSpc>
            </a:pPr>
            <a:endParaRPr b="0" lang="it-IT" sz="101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PlaceHolder 1"/>
          <p:cNvSpPr>
            <a:spLocks noGrp="1"/>
          </p:cNvSpPr>
          <p:nvPr>
            <p:ph/>
          </p:nvPr>
        </p:nvSpPr>
        <p:spPr>
          <a:xfrm>
            <a:off x="251640" y="899640"/>
            <a:ext cx="8596440" cy="4167360"/>
          </a:xfrm>
          <a:prstGeom prst="rect">
            <a:avLst/>
          </a:prstGeom>
          <a:noFill/>
          <a:ln w="0">
            <a:noFill/>
          </a:ln>
        </p:spPr>
        <p:txBody>
          <a:bodyPr lIns="90000" rIns="90000" tIns="45000" bIns="45000" anchor="t">
            <a:normAutofit fontScale="92500" lnSpcReduction="9999"/>
          </a:bodyPr>
          <a:p>
            <a:pPr indent="0" algn="just" defTabSz="685800">
              <a:lnSpc>
                <a:spcPct val="107000"/>
              </a:lnSpc>
              <a:spcBef>
                <a:spcPts val="751"/>
              </a:spcBef>
              <a:buNone/>
              <a:tabLst>
                <a:tab algn="l" pos="0"/>
              </a:tabLst>
            </a:pPr>
            <a:r>
              <a:rPr b="1" lang="it-IT" sz="1600" strike="noStrike" u="none">
                <a:solidFill>
                  <a:srgbClr val="0070c0"/>
                </a:solidFill>
                <a:effectLst/>
                <a:uFillTx/>
                <a:latin typeface="Comic Sans MS"/>
                <a:ea typeface="Open Sans"/>
              </a:rPr>
              <a:t>Tematica</a:t>
            </a:r>
            <a:r>
              <a:rPr b="1" lang="it-IT" sz="1800" strike="noStrike" u="none">
                <a:solidFill>
                  <a:srgbClr val="0070c0"/>
                </a:solidFill>
                <a:effectLst/>
                <a:uFillTx/>
                <a:latin typeface="Comic Sans MS"/>
                <a:ea typeface="Times New Roman"/>
              </a:rPr>
              <a:t> </a:t>
            </a:r>
            <a:r>
              <a:rPr b="1" lang="it-IT" sz="1600" strike="noStrike" u="none">
                <a:solidFill>
                  <a:srgbClr val="0070c0"/>
                </a:solidFill>
                <a:effectLst/>
                <a:uFillTx/>
                <a:latin typeface="Comic Sans MS"/>
                <a:ea typeface="Open Sans"/>
              </a:rPr>
              <a:t>3 «Sostenibilità Ambientale»</a:t>
            </a:r>
            <a:endParaRPr b="0" lang="en-US" sz="16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0" lang="it-IT" sz="1400" strike="noStrike" u="none">
                <a:solidFill>
                  <a:srgbClr val="002060"/>
                </a:solidFill>
                <a:effectLst/>
                <a:uFillTx/>
                <a:latin typeface="Comic Sans MS"/>
                <a:ea typeface="Times New Roman"/>
              </a:rPr>
              <a:t>pratiche aziendali che </a:t>
            </a:r>
            <a:r>
              <a:rPr b="1" lang="it-IT" sz="1400" strike="noStrike" u="none">
                <a:solidFill>
                  <a:srgbClr val="002060"/>
                </a:solidFill>
                <a:effectLst/>
                <a:uFillTx/>
                <a:latin typeface="Comic Sans MS"/>
                <a:ea typeface="Times New Roman"/>
              </a:rPr>
              <a:t>prevengono lo sviluppo della resistenza antimicrobica </a:t>
            </a:r>
            <a:r>
              <a:rPr b="1" lang="it-IT" sz="1400" strike="noStrike" u="none">
                <a:solidFill>
                  <a:srgbClr val="002060"/>
                </a:solidFill>
                <a:effectLst/>
                <a:uFillTx/>
                <a:latin typeface="Comic Sans MS"/>
                <a:ea typeface="Open Sans"/>
              </a:rPr>
              <a:t>“One Health”</a:t>
            </a:r>
            <a:r>
              <a:rPr b="1" lang="it-IT" sz="1400" strike="noStrike" u="none">
                <a:solidFill>
                  <a:srgbClr val="002060"/>
                </a:solidFill>
                <a:effectLst/>
                <a:uFillTx/>
                <a:latin typeface="Comic Sans MS"/>
                <a:ea typeface="Times New Roman"/>
              </a:rPr>
              <a:t>;</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1" lang="it-IT" sz="1400" strike="noStrike" u="none">
                <a:solidFill>
                  <a:srgbClr val="002060"/>
                </a:solidFill>
                <a:effectLst/>
                <a:uFillTx/>
                <a:latin typeface="Comic Sans MS"/>
                <a:ea typeface="Times New Roman"/>
              </a:rPr>
              <a:t>digitalizzazione del quaderno di campagna </a:t>
            </a:r>
            <a:r>
              <a:rPr b="0" lang="it-IT" sz="1400" strike="noStrike" u="none">
                <a:solidFill>
                  <a:srgbClr val="002060"/>
                </a:solidFill>
                <a:effectLst/>
                <a:uFillTx/>
                <a:latin typeface="Comic Sans MS"/>
                <a:ea typeface="Times New Roman"/>
              </a:rPr>
              <a:t>(obbligatorietà dal 01/01/2026)</a:t>
            </a:r>
            <a:r>
              <a:rPr b="1" lang="it-IT" sz="1400" strike="noStrike" u="none">
                <a:solidFill>
                  <a:srgbClr val="002060"/>
                </a:solidFill>
                <a:effectLst/>
                <a:uFillTx/>
                <a:latin typeface="Comic Sans MS"/>
                <a:ea typeface="Times New Roman"/>
              </a:rPr>
              <a:t>;</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1" lang="it-IT" sz="1400" strike="noStrike" u="none">
                <a:solidFill>
                  <a:srgbClr val="002060"/>
                </a:solidFill>
                <a:effectLst/>
                <a:uFillTx/>
                <a:latin typeface="Comic Sans MS"/>
                <a:ea typeface="Times New Roman"/>
              </a:rPr>
              <a:t>FaST (Farm Sustainability Tool for Nutrients): </a:t>
            </a:r>
            <a:r>
              <a:rPr b="0" lang="it-IT" sz="1400" strike="noStrike" u="none">
                <a:solidFill>
                  <a:srgbClr val="002060"/>
                </a:solidFill>
                <a:effectLst/>
                <a:uFillTx/>
                <a:latin typeface="Comic Sans MS"/>
                <a:ea typeface="Open Sans"/>
              </a:rPr>
              <a:t>stato di applicazione dello strumento di sostenibilità relativo ai nutrienti voluto dalla Commissione Europea, riguarda la somministrazione di azoto e fosforo ai terreni;</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1" lang="it-IT" sz="1400" strike="noStrike" u="none">
                <a:solidFill>
                  <a:srgbClr val="002060"/>
                </a:solidFill>
                <a:effectLst/>
                <a:uFillTx/>
                <a:latin typeface="Comic Sans MS"/>
                <a:ea typeface="Times New Roman"/>
              </a:rPr>
              <a:t>sostegno all’innovazione </a:t>
            </a:r>
            <a:r>
              <a:rPr b="0" lang="it-IT" sz="1400" strike="noStrike" u="none">
                <a:solidFill>
                  <a:srgbClr val="002060"/>
                </a:solidFill>
                <a:effectLst/>
                <a:uFillTx/>
                <a:latin typeface="Comic Sans MS"/>
                <a:ea typeface="Times New Roman"/>
              </a:rPr>
              <a:t>(preparazione e attuazione GO PEI)</a:t>
            </a:r>
            <a:r>
              <a:rPr b="1" lang="it-IT" sz="1400" strike="noStrike" u="none">
                <a:solidFill>
                  <a:srgbClr val="002060"/>
                </a:solidFill>
                <a:effectLst/>
                <a:uFillTx/>
                <a:latin typeface="Comic Sans MS"/>
                <a:ea typeface="Times New Roman"/>
              </a:rPr>
              <a:t>;</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1" lang="it-IT" sz="1400" strike="noStrike" u="none">
                <a:solidFill>
                  <a:srgbClr val="002060"/>
                </a:solidFill>
                <a:effectLst/>
                <a:uFillTx/>
                <a:latin typeface="Comic Sans MS"/>
                <a:ea typeface="Times New Roman"/>
              </a:rPr>
              <a:t>condizionalità: </a:t>
            </a:r>
            <a:r>
              <a:rPr b="0" lang="it-IT" sz="1400" strike="noStrike" u="none">
                <a:solidFill>
                  <a:srgbClr val="002060"/>
                </a:solidFill>
                <a:effectLst/>
                <a:uFillTx/>
                <a:latin typeface="Comic Sans MS"/>
                <a:ea typeface="Times New Roman"/>
              </a:rPr>
              <a:t>requisiti, condizioni e impegni in materia di gestione, applicabili agli agricoltori e agli altri beneficiari stabiliti nel piano strategico della PAC;</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1" lang="it-IT" sz="1400" strike="noStrike" u="none">
                <a:solidFill>
                  <a:srgbClr val="002060"/>
                </a:solidFill>
                <a:effectLst/>
                <a:uFillTx/>
                <a:latin typeface="Comic Sans MS"/>
                <a:ea typeface="Times New Roman"/>
              </a:rPr>
              <a:t>promuovere la tutela della biodiversità soprattutto in aree Natura 2000;</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1" lang="it-IT" sz="1400" strike="noStrike" u="none">
                <a:solidFill>
                  <a:srgbClr val="002060"/>
                </a:solidFill>
                <a:effectLst/>
                <a:uFillTx/>
                <a:latin typeface="Comic Sans MS"/>
                <a:ea typeface="Times New Roman"/>
              </a:rPr>
              <a:t>Direttive: 2000/60/CE </a:t>
            </a:r>
            <a:r>
              <a:rPr b="0" lang="it-IT" sz="1400" strike="noStrike" u="none">
                <a:solidFill>
                  <a:srgbClr val="002060"/>
                </a:solidFill>
                <a:effectLst/>
                <a:uFillTx/>
                <a:latin typeface="Comic Sans MS"/>
                <a:ea typeface="Times New Roman"/>
              </a:rPr>
              <a:t>(</a:t>
            </a:r>
            <a:r>
              <a:rPr b="1" lang="it-IT" sz="1400" strike="noStrike" u="none">
                <a:solidFill>
                  <a:srgbClr val="002060"/>
                </a:solidFill>
                <a:effectLst/>
                <a:uFillTx/>
                <a:latin typeface="Comic Sans MS"/>
                <a:ea typeface="Times New Roman"/>
              </a:rPr>
              <a:t>Direttiva sulle Acque</a:t>
            </a:r>
            <a:r>
              <a:rPr b="0" lang="it-IT" sz="1400" strike="noStrike" u="none">
                <a:solidFill>
                  <a:srgbClr val="002060"/>
                </a:solidFill>
                <a:effectLst/>
                <a:uFillTx/>
                <a:latin typeface="Comic Sans MS"/>
                <a:ea typeface="Times New Roman"/>
              </a:rPr>
              <a:t>) - </a:t>
            </a:r>
            <a:r>
              <a:rPr b="1" lang="it-IT" sz="1400" strike="noStrike" u="none">
                <a:solidFill>
                  <a:srgbClr val="002060"/>
                </a:solidFill>
                <a:effectLst/>
                <a:uFillTx/>
                <a:latin typeface="Comic Sans MS"/>
                <a:ea typeface="Times New Roman"/>
              </a:rPr>
              <a:t>92/43/CEE</a:t>
            </a:r>
            <a:r>
              <a:rPr b="0" lang="it-IT" sz="1400" strike="noStrike" u="none">
                <a:solidFill>
                  <a:srgbClr val="002060"/>
                </a:solidFill>
                <a:effectLst/>
                <a:uFillTx/>
                <a:latin typeface="Comic Sans MS"/>
                <a:ea typeface="Times New Roman"/>
              </a:rPr>
              <a:t> </a:t>
            </a:r>
            <a:r>
              <a:rPr b="1" lang="it-IT" sz="1400" strike="noStrike" u="none">
                <a:solidFill>
                  <a:srgbClr val="002060"/>
                </a:solidFill>
                <a:effectLst/>
                <a:uFillTx/>
                <a:latin typeface="Comic Sans MS"/>
                <a:ea typeface="Open Sans"/>
              </a:rPr>
              <a:t>Direttiva</a:t>
            </a:r>
            <a:r>
              <a:rPr b="0" lang="it-IT" sz="1400" strike="noStrike" u="none">
                <a:solidFill>
                  <a:srgbClr val="002060"/>
                </a:solidFill>
                <a:effectLst/>
                <a:uFillTx/>
                <a:latin typeface="Comic Sans MS"/>
                <a:ea typeface="Times New Roman"/>
              </a:rPr>
              <a:t> </a:t>
            </a:r>
            <a:r>
              <a:rPr b="1" lang="it-IT" sz="1400" strike="noStrike" u="none">
                <a:solidFill>
                  <a:srgbClr val="002060"/>
                </a:solidFill>
                <a:effectLst/>
                <a:uFillTx/>
                <a:latin typeface="Comic Sans MS"/>
                <a:ea typeface="Times New Roman"/>
              </a:rPr>
              <a:t>“Habitat”</a:t>
            </a:r>
            <a:r>
              <a:rPr b="0" lang="it-IT" sz="1400" strike="noStrike" u="none">
                <a:solidFill>
                  <a:srgbClr val="002060"/>
                </a:solidFill>
                <a:effectLst/>
                <a:uFillTx/>
                <a:latin typeface="Comic Sans MS"/>
                <a:ea typeface="Times New Roman"/>
              </a:rPr>
              <a:t> - </a:t>
            </a:r>
            <a:r>
              <a:rPr b="1" lang="it-IT" sz="1400" strike="noStrike" u="none">
                <a:solidFill>
                  <a:srgbClr val="002060"/>
                </a:solidFill>
                <a:effectLst/>
                <a:uFillTx/>
                <a:latin typeface="Comic Sans MS"/>
                <a:ea typeface="Times New Roman"/>
              </a:rPr>
              <a:t>2008/50/CE</a:t>
            </a:r>
            <a:r>
              <a:rPr b="0" lang="it-IT" sz="1400" strike="noStrike" u="none">
                <a:solidFill>
                  <a:srgbClr val="002060"/>
                </a:solidFill>
                <a:effectLst/>
                <a:uFillTx/>
                <a:latin typeface="Comic Sans MS"/>
                <a:ea typeface="Times New Roman"/>
              </a:rPr>
              <a:t>, relativa alla </a:t>
            </a:r>
            <a:r>
              <a:rPr b="1" lang="it-IT" sz="1400" strike="noStrike" u="none">
                <a:solidFill>
                  <a:srgbClr val="002060"/>
                </a:solidFill>
                <a:effectLst/>
                <a:uFillTx/>
                <a:latin typeface="Comic Sans MS"/>
                <a:ea typeface="Times New Roman"/>
              </a:rPr>
              <a:t>qualità dell’aria; 2009/128/CE, </a:t>
            </a:r>
            <a:r>
              <a:rPr b="0" lang="it-IT" sz="1400" strike="noStrike" u="none">
                <a:solidFill>
                  <a:srgbClr val="002060"/>
                </a:solidFill>
                <a:effectLst/>
                <a:uFillTx/>
                <a:latin typeface="Comic Sans MS"/>
                <a:ea typeface="Times New Roman"/>
              </a:rPr>
              <a:t>per </a:t>
            </a:r>
            <a:r>
              <a:rPr b="1" lang="it-IT" sz="1400" strike="noStrike" u="none">
                <a:solidFill>
                  <a:srgbClr val="002060"/>
                </a:solidFill>
                <a:effectLst/>
                <a:uFillTx/>
                <a:latin typeface="Comic Sans MS"/>
                <a:ea typeface="Times New Roman"/>
              </a:rPr>
              <a:t>l’utilizzo sostenibile dei pesticidi; direttiva (UE) 2016/2284</a:t>
            </a:r>
            <a:r>
              <a:rPr b="0" lang="it-IT" sz="1400" strike="noStrike" u="none">
                <a:solidFill>
                  <a:srgbClr val="002060"/>
                </a:solidFill>
                <a:effectLst/>
                <a:uFillTx/>
                <a:latin typeface="Comic Sans MS"/>
                <a:ea typeface="Times New Roman"/>
              </a:rPr>
              <a:t>, concernente la </a:t>
            </a:r>
            <a:r>
              <a:rPr b="1" lang="it-IT" sz="1400" strike="noStrike" u="none">
                <a:solidFill>
                  <a:srgbClr val="002060"/>
                </a:solidFill>
                <a:effectLst/>
                <a:uFillTx/>
                <a:latin typeface="Comic Sans MS"/>
                <a:ea typeface="Times New Roman"/>
              </a:rPr>
              <a:t>riduzione </a:t>
            </a:r>
            <a:r>
              <a:rPr b="0" lang="it-IT" sz="1400" strike="noStrike" u="none">
                <a:solidFill>
                  <a:srgbClr val="002060"/>
                </a:solidFill>
                <a:effectLst/>
                <a:uFillTx/>
                <a:latin typeface="Comic Sans MS"/>
                <a:ea typeface="Times New Roman"/>
              </a:rPr>
              <a:t>delle emissioni nazionali di determinati </a:t>
            </a:r>
            <a:r>
              <a:rPr b="1" lang="it-IT" sz="1400" strike="noStrike" u="none">
                <a:solidFill>
                  <a:srgbClr val="002060"/>
                </a:solidFill>
                <a:effectLst/>
                <a:uFillTx/>
                <a:latin typeface="Comic Sans MS"/>
                <a:ea typeface="Times New Roman"/>
              </a:rPr>
              <a:t>inquinanti atmosferici; </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0" lang="it-IT" sz="1400" strike="noStrike" u="none">
                <a:solidFill>
                  <a:srgbClr val="002060"/>
                </a:solidFill>
                <a:effectLst/>
                <a:uFillTx/>
                <a:latin typeface="Comic Sans MS"/>
                <a:ea typeface="Times New Roman"/>
              </a:rPr>
              <a:t>i requisiti stabiliti dagli Stati membri per attuare </a:t>
            </a:r>
            <a:r>
              <a:rPr b="1" lang="it-IT" sz="1400" strike="noStrike" u="none">
                <a:solidFill>
                  <a:srgbClr val="002060"/>
                </a:solidFill>
                <a:effectLst/>
                <a:uFillTx/>
                <a:latin typeface="Comic Sans MS"/>
                <a:ea typeface="Times New Roman"/>
              </a:rPr>
              <a:t>l’articolo 55</a:t>
            </a:r>
            <a:r>
              <a:rPr b="0" lang="it-IT" sz="1400" strike="noStrike" u="none">
                <a:solidFill>
                  <a:srgbClr val="002060"/>
                </a:solidFill>
                <a:effectLst/>
                <a:uFillTx/>
                <a:latin typeface="Comic Sans MS"/>
                <a:ea typeface="Times New Roman"/>
              </a:rPr>
              <a:t> del </a:t>
            </a:r>
            <a:r>
              <a:rPr b="1" lang="it-IT" sz="1400" strike="noStrike" u="none">
                <a:solidFill>
                  <a:srgbClr val="002060"/>
                </a:solidFill>
                <a:effectLst/>
                <a:uFillTx/>
                <a:latin typeface="Comic Sans MS"/>
                <a:ea typeface="Times New Roman"/>
              </a:rPr>
              <a:t>Reg. (CE) n.1107/2009</a:t>
            </a:r>
            <a:r>
              <a:rPr b="0" lang="it-IT" sz="1400" strike="noStrike" u="none">
                <a:solidFill>
                  <a:srgbClr val="002060"/>
                </a:solidFill>
                <a:effectLst/>
                <a:uFillTx/>
                <a:latin typeface="Comic Sans MS"/>
                <a:ea typeface="Times New Roman"/>
              </a:rPr>
              <a:t> </a:t>
            </a:r>
            <a:r>
              <a:rPr b="1" lang="it-IT" sz="1400" strike="noStrike" u="none">
                <a:solidFill>
                  <a:srgbClr val="002060"/>
                </a:solidFill>
                <a:effectLst/>
                <a:uFillTx/>
                <a:latin typeface="Comic Sans MS"/>
                <a:ea typeface="Times New Roman"/>
              </a:rPr>
              <a:t>“Uso dei prodotti fitosanitari”;</a:t>
            </a:r>
            <a:endParaRPr b="0" lang="en-US" sz="1400" strike="noStrike" u="none">
              <a:solidFill>
                <a:schemeClr val="dk1"/>
              </a:solidFill>
              <a:effectLst/>
              <a:uFillTx/>
              <a:latin typeface="Calibri"/>
            </a:endParaRPr>
          </a:p>
          <a:p>
            <a:pPr marL="285840" indent="-285840" algn="just" defTabSz="685800">
              <a:lnSpc>
                <a:spcPct val="107000"/>
              </a:lnSpc>
              <a:spcBef>
                <a:spcPts val="751"/>
              </a:spcBef>
              <a:buClr>
                <a:srgbClr val="002060"/>
              </a:buClr>
              <a:buFont typeface="Arial"/>
              <a:buChar char="-"/>
              <a:tabLst>
                <a:tab algn="l" pos="0"/>
              </a:tabLst>
            </a:pPr>
            <a:r>
              <a:rPr b="0" lang="it-IT" sz="1400" strike="noStrike" u="none">
                <a:solidFill>
                  <a:srgbClr val="002060"/>
                </a:solidFill>
                <a:effectLst/>
                <a:uFillTx/>
                <a:latin typeface="Comic Sans MS"/>
                <a:ea typeface="Times New Roman"/>
              </a:rPr>
              <a:t>i requisiti stabiliti dagli Stati membri per attuare il </a:t>
            </a:r>
            <a:r>
              <a:rPr b="1" lang="it-IT" sz="1400" strike="noStrike" u="none">
                <a:solidFill>
                  <a:srgbClr val="002060"/>
                </a:solidFill>
                <a:effectLst/>
                <a:uFillTx/>
                <a:latin typeface="Comic Sans MS"/>
                <a:ea typeface="Times New Roman"/>
              </a:rPr>
              <a:t>Regolamento (UE) 2016/2031</a:t>
            </a:r>
            <a:r>
              <a:rPr b="0" lang="it-IT" sz="1400" strike="noStrike" u="none">
                <a:solidFill>
                  <a:srgbClr val="002060"/>
                </a:solidFill>
                <a:effectLst/>
                <a:uFillTx/>
                <a:latin typeface="Comic Sans MS"/>
                <a:ea typeface="Times New Roman"/>
              </a:rPr>
              <a:t>, relativo alle </a:t>
            </a:r>
            <a:r>
              <a:rPr b="1" lang="it-IT" sz="1400" strike="noStrike" u="none">
                <a:solidFill>
                  <a:srgbClr val="002060"/>
                </a:solidFill>
                <a:effectLst/>
                <a:uFillTx/>
                <a:latin typeface="Comic Sans MS"/>
                <a:ea typeface="Times New Roman"/>
              </a:rPr>
              <a:t>misure di protezione contro gli organismi nocivi per le piante.</a:t>
            </a: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4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 name="PlaceHolder 1"/>
          <p:cNvSpPr>
            <a:spLocks noGrp="1"/>
          </p:cNvSpPr>
          <p:nvPr>
            <p:ph/>
          </p:nvPr>
        </p:nvSpPr>
        <p:spPr>
          <a:xfrm>
            <a:off x="295920" y="875160"/>
            <a:ext cx="8551800" cy="4140720"/>
          </a:xfrm>
          <a:prstGeom prst="rect">
            <a:avLst/>
          </a:prstGeom>
          <a:noFill/>
          <a:ln w="0">
            <a:noFill/>
          </a:ln>
        </p:spPr>
        <p:txBody>
          <a:bodyPr lIns="90000" rIns="90000" tIns="45000" bIns="45000" anchor="t">
            <a:normAutofit/>
          </a:bodyPr>
          <a:p>
            <a:pPr indent="0" algn="just" defTabSz="685800">
              <a:lnSpc>
                <a:spcPct val="107000"/>
              </a:lnSpc>
              <a:spcBef>
                <a:spcPts val="751"/>
              </a:spcBef>
              <a:buNone/>
              <a:tabLst>
                <a:tab algn="l" pos="0"/>
              </a:tabLst>
            </a:pPr>
            <a:r>
              <a:rPr b="1" lang="it-IT" sz="1500" strike="noStrike" u="none">
                <a:solidFill>
                  <a:srgbClr val="0070c0"/>
                </a:solidFill>
                <a:effectLst/>
                <a:uFillTx/>
                <a:latin typeface="Comic Sans MS"/>
                <a:ea typeface="Open Sans"/>
              </a:rPr>
              <a:t>Tematica 4 «Benessere Animale»</a:t>
            </a:r>
            <a:endParaRPr b="0" lang="en-US" sz="15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8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300" strike="noStrike" u="none">
                <a:solidFill>
                  <a:schemeClr val="dk2"/>
                </a:solidFill>
                <a:effectLst/>
                <a:uFillTx/>
                <a:latin typeface="Comic Sans MS"/>
                <a:ea typeface="Times New Roman"/>
              </a:rPr>
              <a:t>- Favorire </a:t>
            </a:r>
            <a:r>
              <a:rPr b="1" lang="it-IT" sz="1300" strike="noStrike" u="none">
                <a:solidFill>
                  <a:schemeClr val="dk2"/>
                </a:solidFill>
                <a:effectLst/>
                <a:uFillTx/>
                <a:latin typeface="Comic Sans MS"/>
                <a:ea typeface="Times New Roman"/>
              </a:rPr>
              <a:t>l'evoluzione degli allevamenti</a:t>
            </a:r>
            <a:r>
              <a:rPr b="0" lang="it-IT" sz="1300" strike="noStrike" u="none">
                <a:solidFill>
                  <a:schemeClr val="dk2"/>
                </a:solidFill>
                <a:effectLst/>
                <a:uFillTx/>
                <a:latin typeface="Comic Sans MS"/>
                <a:ea typeface="Times New Roman"/>
              </a:rPr>
              <a:t> verso un modello più sostenibile ed etico;</a:t>
            </a:r>
            <a:endParaRPr b="0" lang="en-US" sz="13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300" strike="noStrike" u="none">
                <a:solidFill>
                  <a:schemeClr val="dk2"/>
                </a:solidFill>
                <a:effectLst/>
                <a:uFillTx/>
                <a:latin typeface="Comic Sans MS"/>
                <a:ea typeface="Times New Roman"/>
              </a:rPr>
              <a:t>- Promuovere l'innalzamento della </a:t>
            </a:r>
            <a:r>
              <a:rPr b="1" lang="it-IT" sz="1300" strike="noStrike" u="none">
                <a:solidFill>
                  <a:schemeClr val="dk2"/>
                </a:solidFill>
                <a:effectLst/>
                <a:uFillTx/>
                <a:latin typeface="Comic Sans MS"/>
                <a:ea typeface="Times New Roman"/>
              </a:rPr>
              <a:t>qualità e salubrità delle produzioni agroalimentari</a:t>
            </a:r>
            <a:r>
              <a:rPr b="0" lang="it-IT" sz="1300" strike="noStrike" u="none">
                <a:solidFill>
                  <a:schemeClr val="dk2"/>
                </a:solidFill>
                <a:effectLst/>
                <a:uFillTx/>
                <a:latin typeface="Comic Sans MS"/>
                <a:ea typeface="Times New Roman"/>
              </a:rPr>
              <a:t>;</a:t>
            </a:r>
            <a:endParaRPr b="0" lang="en-US" sz="13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300" strike="noStrike" u="none">
                <a:solidFill>
                  <a:schemeClr val="dk2"/>
                </a:solidFill>
                <a:effectLst/>
                <a:uFillTx/>
                <a:latin typeface="Comic Sans MS"/>
                <a:ea typeface="Times New Roman"/>
              </a:rPr>
              <a:t>- Il Decreto del Ministero della Salute 06/09/2023 ha introdotto l'</a:t>
            </a:r>
            <a:r>
              <a:rPr b="1" lang="it-IT" sz="1300" strike="noStrike" u="none">
                <a:solidFill>
                  <a:schemeClr val="dk2"/>
                </a:solidFill>
                <a:effectLst/>
                <a:uFillTx/>
                <a:latin typeface="Comic Sans MS"/>
                <a:ea typeface="Times New Roman"/>
              </a:rPr>
              <a:t>obbligo di formazione per i detentori e trasportatori di animali</a:t>
            </a:r>
            <a:r>
              <a:rPr b="0" lang="it-IT" sz="1300" strike="noStrike" u="none">
                <a:solidFill>
                  <a:schemeClr val="dk2"/>
                </a:solidFill>
                <a:effectLst/>
                <a:uFillTx/>
                <a:latin typeface="Comic Sans MS"/>
                <a:ea typeface="Times New Roman"/>
              </a:rPr>
              <a:t>, previsto dalla normativa europea in materia di sanità animale (Regolamento n. 2016/429) e che, ricordiamo, entrerà in vigore dal 1° gennaio 2024;</a:t>
            </a:r>
            <a:endParaRPr b="0" lang="en-US" sz="13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300" strike="noStrike" u="none">
                <a:solidFill>
                  <a:schemeClr val="dk2"/>
                </a:solidFill>
                <a:effectLst/>
                <a:uFillTx/>
                <a:latin typeface="Comic Sans MS"/>
                <a:ea typeface="Times New Roman"/>
              </a:rPr>
              <a:t>- i requisiti stabiliti dagli Stati membri per attuare la </a:t>
            </a:r>
            <a:r>
              <a:rPr b="1" lang="it-IT" sz="1300" strike="noStrike" u="none">
                <a:solidFill>
                  <a:schemeClr val="dk2"/>
                </a:solidFill>
                <a:effectLst/>
                <a:uFillTx/>
                <a:latin typeface="Comic Sans MS"/>
                <a:ea typeface="Times New Roman"/>
              </a:rPr>
              <a:t>direttiva 2009/147/CE</a:t>
            </a:r>
            <a:r>
              <a:rPr b="0" lang="it-IT" sz="1300" strike="noStrike" u="none">
                <a:solidFill>
                  <a:schemeClr val="dk2"/>
                </a:solidFill>
                <a:effectLst/>
                <a:uFillTx/>
                <a:latin typeface="Comic Sans MS"/>
                <a:ea typeface="Times New Roman"/>
              </a:rPr>
              <a:t>,</a:t>
            </a:r>
            <a:r>
              <a:rPr b="0" lang="it-IT" sz="1300" strike="noStrike" u="none">
                <a:solidFill>
                  <a:schemeClr val="dk2"/>
                </a:solidFill>
                <a:effectLst/>
                <a:uFillTx/>
                <a:latin typeface="Comic Sans MS"/>
                <a:ea typeface="Times New Roman"/>
              </a:rPr>
              <a:t> </a:t>
            </a:r>
            <a:r>
              <a:rPr b="0" lang="it-IT" sz="1300" strike="noStrike" u="none">
                <a:solidFill>
                  <a:schemeClr val="dk2"/>
                </a:solidFill>
                <a:effectLst/>
                <a:uFillTx/>
                <a:latin typeface="Comic Sans MS"/>
                <a:ea typeface="Times New Roman"/>
              </a:rPr>
              <a:t>concernente la </a:t>
            </a:r>
            <a:r>
              <a:rPr b="1" lang="it-IT" sz="1300" strike="noStrike" u="none">
                <a:solidFill>
                  <a:schemeClr val="dk2"/>
                </a:solidFill>
                <a:effectLst/>
                <a:uFillTx/>
                <a:latin typeface="Comic Sans MS"/>
                <a:ea typeface="Times New Roman"/>
              </a:rPr>
              <a:t>conservazione degli uccelli selvatici</a:t>
            </a:r>
            <a:r>
              <a:rPr b="0" lang="it-IT" sz="1300" strike="noStrike" u="none">
                <a:solidFill>
                  <a:schemeClr val="dk2"/>
                </a:solidFill>
                <a:effectLst/>
                <a:uFillTx/>
                <a:latin typeface="Comic Sans MS"/>
                <a:ea typeface="Times New Roman"/>
              </a:rPr>
              <a:t>; </a:t>
            </a:r>
            <a:endParaRPr b="0" lang="en-US" sz="13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1300" strike="noStrike" u="none">
                <a:solidFill>
                  <a:schemeClr val="dk2"/>
                </a:solidFill>
                <a:effectLst/>
                <a:uFillTx/>
                <a:latin typeface="Comic Sans MS"/>
                <a:ea typeface="Times New Roman"/>
              </a:rPr>
              <a:t>- i requisiti stabiliti dagli Stati membri per attuare il </a:t>
            </a:r>
            <a:r>
              <a:rPr b="1" lang="it-IT" sz="1300" strike="noStrike" u="none">
                <a:solidFill>
                  <a:schemeClr val="dk2"/>
                </a:solidFill>
                <a:effectLst/>
                <a:uFillTx/>
                <a:latin typeface="Comic Sans MS"/>
                <a:ea typeface="Times New Roman"/>
              </a:rPr>
              <a:t>Regolamento (UE) 2016/429</a:t>
            </a:r>
            <a:r>
              <a:rPr b="0" lang="it-IT" sz="1300" strike="noStrike" u="none">
                <a:solidFill>
                  <a:schemeClr val="dk2"/>
                </a:solidFill>
                <a:effectLst/>
                <a:uFillTx/>
                <a:latin typeface="Comic Sans MS"/>
                <a:ea typeface="Times New Roman"/>
              </a:rPr>
              <a:t>, relativo alle </a:t>
            </a:r>
            <a:r>
              <a:rPr b="1" lang="it-IT" sz="1300" strike="noStrike" u="none">
                <a:solidFill>
                  <a:schemeClr val="dk2"/>
                </a:solidFill>
                <a:effectLst/>
                <a:uFillTx/>
                <a:latin typeface="Comic Sans MS"/>
                <a:ea typeface="Times New Roman"/>
              </a:rPr>
              <a:t>malattie degli animali trasmissibili;</a:t>
            </a:r>
            <a:endParaRPr b="0" lang="en-US" sz="1300" strike="noStrike" u="none">
              <a:solidFill>
                <a:schemeClr val="dk1"/>
              </a:solidFill>
              <a:effectLst/>
              <a:uFillTx/>
              <a:latin typeface="Calibri"/>
            </a:endParaRPr>
          </a:p>
          <a:p>
            <a:pPr indent="0" algn="just" defTabSz="685800">
              <a:lnSpc>
                <a:spcPct val="107000"/>
              </a:lnSpc>
              <a:spcBef>
                <a:spcPts val="751"/>
              </a:spcBef>
              <a:buNone/>
              <a:tabLst>
                <a:tab algn="l" pos="0"/>
              </a:tabLst>
            </a:pPr>
            <a:r>
              <a:rPr b="1" lang="it-IT" sz="1300" strike="noStrike" u="none">
                <a:solidFill>
                  <a:schemeClr val="dk2"/>
                </a:solidFill>
                <a:effectLst/>
                <a:uFillTx/>
                <a:latin typeface="Comic Sans MS"/>
                <a:ea typeface="Times New Roman"/>
              </a:rPr>
              <a:t>- Promuovere la convivenza degli allevamenti con la fauna selvatica ed i grandi predatori.</a:t>
            </a:r>
            <a:endParaRPr b="0" lang="en-US" sz="1300" strike="noStrike" u="none">
              <a:solidFill>
                <a:schemeClr val="dk1"/>
              </a:solidFill>
              <a:effectLst/>
              <a:uFillTx/>
              <a:latin typeface="Calibri"/>
            </a:endParaRPr>
          </a:p>
          <a:p>
            <a:pPr indent="0" defTabSz="685800">
              <a:lnSpc>
                <a:spcPct val="107000"/>
              </a:lnSpc>
              <a:spcBef>
                <a:spcPts val="751"/>
              </a:spcBef>
              <a:spcAft>
                <a:spcPts val="799"/>
              </a:spcAft>
              <a:buNone/>
              <a:tabLst>
                <a:tab algn="l" pos="0"/>
              </a:tabLst>
            </a:pPr>
            <a:r>
              <a:rPr b="0" lang="it-IT" sz="1050" strike="noStrike" u="none">
                <a:solidFill>
                  <a:schemeClr val="dk2"/>
                </a:solidFill>
                <a:effectLst/>
                <a:uFillTx/>
                <a:latin typeface="Calibri"/>
                <a:ea typeface="Times New Roman"/>
              </a:rPr>
              <a:t> </a:t>
            </a:r>
            <a:endParaRPr b="0" lang="en-US" sz="105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1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a:p>
            <a:pPr indent="0" defTabSz="685800">
              <a:lnSpc>
                <a:spcPct val="90000"/>
              </a:lnSpc>
              <a:spcBef>
                <a:spcPts val="751"/>
              </a:spcBef>
              <a:buNone/>
              <a:tabLst>
                <a:tab algn="l" pos="0"/>
              </a:tabLst>
            </a:pP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PlaceHolder 1"/>
          <p:cNvSpPr>
            <a:spLocks noGrp="1"/>
          </p:cNvSpPr>
          <p:nvPr>
            <p:ph/>
          </p:nvPr>
        </p:nvSpPr>
        <p:spPr>
          <a:xfrm>
            <a:off x="295920" y="922680"/>
            <a:ext cx="8551800" cy="4037760"/>
          </a:xfrm>
          <a:prstGeom prst="rect">
            <a:avLst/>
          </a:prstGeom>
          <a:noFill/>
          <a:ln w="0">
            <a:noFill/>
          </a:ln>
        </p:spPr>
        <p:txBody>
          <a:bodyPr lIns="90000" rIns="90000" tIns="45000" bIns="45000" anchor="t">
            <a:normAutofit fontScale="40000" lnSpcReduction="19999"/>
          </a:bodyPr>
          <a:p>
            <a:pPr indent="0" algn="just" defTabSz="685800">
              <a:lnSpc>
                <a:spcPct val="107000"/>
              </a:lnSpc>
              <a:spcBef>
                <a:spcPts val="751"/>
              </a:spcBef>
              <a:buNone/>
              <a:tabLst>
                <a:tab algn="l" pos="0"/>
              </a:tabLst>
            </a:pPr>
            <a:r>
              <a:rPr b="1" lang="it-IT" sz="3500" strike="noStrike" u="none">
                <a:solidFill>
                  <a:srgbClr val="0070c0"/>
                </a:solidFill>
                <a:effectLst/>
                <a:uFillTx/>
                <a:latin typeface="Comic Sans MS"/>
                <a:ea typeface="Open Sans"/>
              </a:rPr>
              <a:t>Tematica 5 «Competitività»</a:t>
            </a:r>
            <a:endParaRPr b="0" lang="en-US" sz="35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20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3500" strike="noStrike" u="none">
                <a:solidFill>
                  <a:schemeClr val="dk2"/>
                </a:solidFill>
                <a:effectLst/>
                <a:uFillTx/>
                <a:latin typeface="Comic Sans MS"/>
                <a:ea typeface="Times New Roman"/>
              </a:rPr>
              <a:t>- migliorare le prestazioni ambientali e l’orientamento sul mercato dell'azienda agricola – </a:t>
            </a:r>
            <a:r>
              <a:rPr b="1" lang="it-IT" sz="3500" strike="noStrike" u="none">
                <a:solidFill>
                  <a:schemeClr val="dk2"/>
                </a:solidFill>
                <a:effectLst/>
                <a:uFillTx/>
                <a:latin typeface="Comic Sans MS"/>
                <a:ea typeface="Times New Roman"/>
              </a:rPr>
              <a:t>digitalizzazione, nuove tecnologie </a:t>
            </a:r>
            <a:r>
              <a:rPr b="1" lang="it-IT" sz="2200" strike="noStrike" u="none">
                <a:solidFill>
                  <a:schemeClr val="dk2"/>
                </a:solidFill>
                <a:effectLst/>
                <a:uFillTx/>
                <a:latin typeface="Comic Sans MS"/>
                <a:ea typeface="Times New Roman"/>
              </a:rPr>
              <a:t>(</a:t>
            </a:r>
            <a:r>
              <a:rPr b="1" lang="it-IT" sz="3400" strike="noStrike" u="none">
                <a:solidFill>
                  <a:schemeClr val="dk2"/>
                </a:solidFill>
                <a:effectLst/>
                <a:uFillTx/>
                <a:latin typeface="Comic Sans MS"/>
                <a:ea typeface="Times New Roman"/>
              </a:rPr>
              <a:t>agricoltura di precisione) </a:t>
            </a:r>
            <a:r>
              <a:rPr b="0" lang="it-IT" sz="3400" strike="noStrike" u="none">
                <a:solidFill>
                  <a:schemeClr val="dk2"/>
                </a:solidFill>
                <a:effectLst/>
                <a:uFillTx/>
                <a:latin typeface="Comic Sans MS"/>
                <a:ea typeface="Times New Roman"/>
              </a:rPr>
              <a:t>che consentono il contenimento dei costi di produzione o, più in generale, di un uso più efficiente dei fattori produttivi che permettano di aumentare il livello di redditività; </a:t>
            </a:r>
            <a:endParaRPr b="0" lang="en-US" sz="34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3400" strike="noStrike" u="none">
                <a:solidFill>
                  <a:schemeClr val="dk2"/>
                </a:solidFill>
                <a:effectLst/>
                <a:uFillTx/>
                <a:latin typeface="Comic Sans MS"/>
                <a:ea typeface="Times New Roman"/>
              </a:rPr>
              <a:t>- </a:t>
            </a:r>
            <a:r>
              <a:rPr b="1" lang="it-IT" sz="3400" strike="noStrike" u="none">
                <a:solidFill>
                  <a:schemeClr val="dk2"/>
                </a:solidFill>
                <a:effectLst/>
                <a:uFillTx/>
                <a:latin typeface="Comic Sans MS"/>
                <a:ea typeface="Times New Roman"/>
              </a:rPr>
              <a:t>filiera corta</a:t>
            </a:r>
            <a:r>
              <a:rPr b="0" lang="it-IT" sz="3400" strike="noStrike" u="none">
                <a:solidFill>
                  <a:schemeClr val="dk2"/>
                </a:solidFill>
                <a:effectLst/>
                <a:uFillTx/>
                <a:latin typeface="Comic Sans MS"/>
                <a:ea typeface="Times New Roman"/>
              </a:rPr>
              <a:t>: rafforzare le attività di trasformazione e vendita presso le aziende; migliorando le abilità imprenditoriali legate alle relazioni esterne, alla comunicazione, alla vendita;</a:t>
            </a:r>
            <a:endParaRPr b="0" lang="en-US" sz="34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3400" strike="noStrike" u="none">
                <a:solidFill>
                  <a:schemeClr val="dk2"/>
                </a:solidFill>
                <a:effectLst/>
                <a:uFillTx/>
                <a:latin typeface="Comic Sans MS"/>
                <a:ea typeface="Times New Roman"/>
              </a:rPr>
              <a:t>- </a:t>
            </a:r>
            <a:r>
              <a:rPr b="1" lang="it-IT" sz="3400" strike="noStrike" u="none">
                <a:solidFill>
                  <a:schemeClr val="dk2"/>
                </a:solidFill>
                <a:effectLst/>
                <a:uFillTx/>
                <a:latin typeface="Comic Sans MS"/>
                <a:ea typeface="Times New Roman"/>
              </a:rPr>
              <a:t>qualità delle produzioni</a:t>
            </a:r>
            <a:r>
              <a:rPr b="0" lang="it-IT" sz="3400" strike="noStrike" u="none">
                <a:solidFill>
                  <a:schemeClr val="dk2"/>
                </a:solidFill>
                <a:effectLst/>
                <a:uFillTx/>
                <a:latin typeface="Comic Sans MS"/>
                <a:ea typeface="Times New Roman"/>
              </a:rPr>
              <a:t>: è opportuno che i processi produttivi attivati dalle imprese siano in grado di valorizzare le peculiarità delle produzioni agroalimentari toscane basate su risorse specifiche locali di tipo fisico (quali razze o varietà locali) o antropico (quali Know-how e culture gastronomiche e alimentari locali fra cui i prodotti agroalimentari tradizionali toscani);</a:t>
            </a:r>
            <a:endParaRPr b="0" lang="en-US" sz="3400" strike="noStrike" u="none">
              <a:solidFill>
                <a:schemeClr val="dk1"/>
              </a:solidFill>
              <a:effectLst/>
              <a:uFillTx/>
              <a:latin typeface="Calibri"/>
            </a:endParaRPr>
          </a:p>
          <a:p>
            <a:pPr indent="0" algn="just" defTabSz="685800">
              <a:lnSpc>
                <a:spcPct val="107000"/>
              </a:lnSpc>
              <a:spcBef>
                <a:spcPts val="751"/>
              </a:spcBef>
              <a:buNone/>
              <a:tabLst>
                <a:tab algn="l" pos="0"/>
              </a:tabLst>
            </a:pPr>
            <a:r>
              <a:rPr b="0" lang="it-IT" sz="3400" strike="noStrike" u="none">
                <a:solidFill>
                  <a:schemeClr val="dk2"/>
                </a:solidFill>
                <a:effectLst/>
                <a:uFillTx/>
                <a:latin typeface="Comic Sans MS"/>
                <a:ea typeface="Times New Roman"/>
              </a:rPr>
              <a:t>- </a:t>
            </a:r>
            <a:r>
              <a:rPr b="1" lang="it-IT" sz="3400" strike="noStrike" u="none">
                <a:solidFill>
                  <a:schemeClr val="dk2"/>
                </a:solidFill>
                <a:effectLst/>
                <a:uFillTx/>
                <a:latin typeface="Comic Sans MS"/>
                <a:ea typeface="Times New Roman"/>
              </a:rPr>
              <a:t>presenza giovanile in agricoltura</a:t>
            </a:r>
            <a:r>
              <a:rPr b="0" lang="it-IT" sz="3400" strike="noStrike" u="none">
                <a:solidFill>
                  <a:schemeClr val="dk2"/>
                </a:solidFill>
                <a:effectLst/>
                <a:uFillTx/>
                <a:latin typeface="Comic Sans MS"/>
                <a:ea typeface="Times New Roman"/>
              </a:rPr>
              <a:t> e nelle aree rurali è un elemento che assicura competitività̀ al settore e vitalità̀ ai territori rurali. Favorire il ricambio nelle imprese agricole che hanno qualche possibilità̀ di “successione”, e supportare l'ingresso di giovani che si inseriscono per la prima volta nel mondo del lavoro o che provengono da esperienze in altri settori economici.</a:t>
            </a:r>
            <a:endParaRPr b="0" lang="en-US" sz="3400" strike="noStrike" u="none">
              <a:solidFill>
                <a:schemeClr val="dk1"/>
              </a:solidFill>
              <a:effectLst/>
              <a:uFillTx/>
              <a:latin typeface="Calibri"/>
            </a:endParaRPr>
          </a:p>
          <a:p>
            <a:pPr indent="0" algn="just" defTabSz="685800">
              <a:lnSpc>
                <a:spcPct val="107000"/>
              </a:lnSpc>
              <a:spcBef>
                <a:spcPts val="751"/>
              </a:spcBef>
              <a:buNone/>
              <a:tabLst>
                <a:tab algn="l" pos="0"/>
              </a:tabLst>
            </a:pPr>
            <a:endParaRPr b="0" lang="en-US" sz="1800" strike="noStrike" u="none">
              <a:solidFill>
                <a:schemeClr val="dk1"/>
              </a:solidFill>
              <a:effectLst/>
              <a:uFillTx/>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Sviluppo Rurale">
  <a:themeElements>
    <a:clrScheme name="Sviluppo Rurale">
      <a:dk1>
        <a:srgbClr val="83ba36"/>
      </a:dk1>
      <a:lt1>
        <a:srgbClr val="fefffe"/>
      </a:lt1>
      <a:dk2>
        <a:srgbClr val="203466"/>
      </a:dk2>
      <a:lt2>
        <a:srgbClr val="fefffe"/>
      </a:lt2>
      <a:accent1>
        <a:srgbClr val="1f3366"/>
      </a:accent1>
      <a:accent2>
        <a:srgbClr val="84bc36"/>
      </a:accent2>
      <a:accent3>
        <a:srgbClr val="ecf5e0"/>
      </a:accent3>
      <a:accent4>
        <a:srgbClr val="ffc000"/>
      </a:accent4>
      <a:accent5>
        <a:srgbClr val="1f3365"/>
      </a:accent5>
      <a:accent6>
        <a:srgbClr val="70ad47"/>
      </a:accent6>
      <a:hlink>
        <a:srgbClr val="0563c1"/>
      </a:hlink>
      <a:folHlink>
        <a:srgbClr val="954f72"/>
      </a:folHlink>
    </a:clrScheme>
    <a:fontScheme name="Calibri">
      <a:majorFont>
        <a:latin typeface="Calibri" panose="020F05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Intervento_SRH03</Template>
  <TotalTime>2197</TotalTime>
  <Application>LibreOffice/25.2.7.2$Windows_X86_64 LibreOffice_project/5cbfd1ab6520636bb5f7b99185aa69bd7456825d</Application>
  <AppVersion>15.0000</AppVersion>
  <Words>3271</Words>
  <Paragraphs>330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2024-01-31T09:33:32Z</dcterms:created>
  <dc:creator>GB20670</dc:creator>
  <dc:description/>
  <dc:language>it-IT</dc:language>
  <cp:lastModifiedBy>GB20670</cp:lastModifiedBy>
  <cp:lastPrinted>2025-07-10T14:00:18Z</cp:lastPrinted>
  <dcterms:modified xsi:type="dcterms:W3CDTF">2026-01-30T09:50:17Z</dcterms:modified>
  <cp:revision>101</cp:revision>
  <dc:subject/>
  <dc:title>SCHEDA INTERVENTO SRH03  «Formazione degli imprenditori agricoli, degli addetti alle imprese operanti nei settori agricoltura, zootecnia, industrie alimentari e degli altri soggetti privati e pubblici funzionali allo sviluppo delle aree rurali» Bando annualità 2024</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Presentazione su schermo (16:9)</vt:lpwstr>
  </property>
  <property fmtid="{D5CDD505-2E9C-101B-9397-08002B2CF9AE}" pid="4" name="Slides">
    <vt:i4>22</vt:i4>
  </property>
</Properties>
</file>